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74"/>
  </p:notesMasterIdLst>
  <p:handoutMasterIdLst>
    <p:handoutMasterId r:id="rId75"/>
  </p:handoutMasterIdLst>
  <p:sldIdLst>
    <p:sldId id="612" r:id="rId2"/>
    <p:sldId id="613" r:id="rId3"/>
    <p:sldId id="616" r:id="rId4"/>
    <p:sldId id="620" r:id="rId5"/>
    <p:sldId id="622" r:id="rId6"/>
    <p:sldId id="623" r:id="rId7"/>
    <p:sldId id="624" r:id="rId8"/>
    <p:sldId id="625" r:id="rId9"/>
    <p:sldId id="626" r:id="rId10"/>
    <p:sldId id="617" r:id="rId11"/>
    <p:sldId id="630" r:id="rId12"/>
    <p:sldId id="614" r:id="rId13"/>
    <p:sldId id="615" r:id="rId14"/>
    <p:sldId id="565" r:id="rId15"/>
    <p:sldId id="608" r:id="rId16"/>
    <p:sldId id="570" r:id="rId17"/>
    <p:sldId id="571" r:id="rId18"/>
    <p:sldId id="483" r:id="rId19"/>
    <p:sldId id="484" r:id="rId20"/>
    <p:sldId id="553" r:id="rId21"/>
    <p:sldId id="554" r:id="rId22"/>
    <p:sldId id="485" r:id="rId23"/>
    <p:sldId id="555" r:id="rId24"/>
    <p:sldId id="566" r:id="rId25"/>
    <p:sldId id="490" r:id="rId26"/>
    <p:sldId id="492" r:id="rId27"/>
    <p:sldId id="572" r:id="rId28"/>
    <p:sldId id="628" r:id="rId29"/>
    <p:sldId id="573" r:id="rId30"/>
    <p:sldId id="495" r:id="rId31"/>
    <p:sldId id="574" r:id="rId32"/>
    <p:sldId id="498" r:id="rId33"/>
    <p:sldId id="575" r:id="rId34"/>
    <p:sldId id="576" r:id="rId35"/>
    <p:sldId id="577" r:id="rId36"/>
    <p:sldId id="501" r:id="rId37"/>
    <p:sldId id="502" r:id="rId38"/>
    <p:sldId id="503" r:id="rId39"/>
    <p:sldId id="578" r:id="rId40"/>
    <p:sldId id="504" r:id="rId41"/>
    <p:sldId id="505" r:id="rId42"/>
    <p:sldId id="506" r:id="rId43"/>
    <p:sldId id="507" r:id="rId44"/>
    <p:sldId id="567" r:id="rId45"/>
    <p:sldId id="508" r:id="rId46"/>
    <p:sldId id="579" r:id="rId47"/>
    <p:sldId id="510" r:id="rId48"/>
    <p:sldId id="511" r:id="rId49"/>
    <p:sldId id="512" r:id="rId50"/>
    <p:sldId id="513" r:id="rId51"/>
    <p:sldId id="514" r:id="rId52"/>
    <p:sldId id="515" r:id="rId53"/>
    <p:sldId id="516" r:id="rId54"/>
    <p:sldId id="517" r:id="rId55"/>
    <p:sldId id="518" r:id="rId56"/>
    <p:sldId id="519" r:id="rId57"/>
    <p:sldId id="521" r:id="rId58"/>
    <p:sldId id="522" r:id="rId59"/>
    <p:sldId id="580" r:id="rId60"/>
    <p:sldId id="524" r:id="rId61"/>
    <p:sldId id="525" r:id="rId62"/>
    <p:sldId id="526" r:id="rId63"/>
    <p:sldId id="538" r:id="rId64"/>
    <p:sldId id="527" r:id="rId65"/>
    <p:sldId id="528" r:id="rId66"/>
    <p:sldId id="529" r:id="rId67"/>
    <p:sldId id="530" r:id="rId68"/>
    <p:sldId id="531" r:id="rId69"/>
    <p:sldId id="532" r:id="rId70"/>
    <p:sldId id="533" r:id="rId71"/>
    <p:sldId id="629" r:id="rId72"/>
    <p:sldId id="611" r:id="rId73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00FF"/>
    <a:srgbClr val="33CC33"/>
    <a:srgbClr val="FFFF00"/>
    <a:srgbClr val="FF3300"/>
    <a:srgbClr val="CCCC00"/>
    <a:srgbClr val="99CCF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2136" autoAdjust="0"/>
  </p:normalViewPr>
  <p:slideViewPr>
    <p:cSldViewPr>
      <p:cViewPr varScale="1">
        <p:scale>
          <a:sx n="105" d="100"/>
          <a:sy n="105" d="100"/>
        </p:scale>
        <p:origin x="175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81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notesViewPr>
    <p:cSldViewPr>
      <p:cViewPr varScale="1">
        <p:scale>
          <a:sx n="97" d="100"/>
          <a:sy n="97" d="100"/>
        </p:scale>
        <p:origin x="3618" y="90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6.xml"/><Relationship Id="rId18" Type="http://schemas.openxmlformats.org/officeDocument/2006/relationships/slide" Target="slides/slide21.xml"/><Relationship Id="rId26" Type="http://schemas.openxmlformats.org/officeDocument/2006/relationships/slide" Target="slides/slide33.xml"/><Relationship Id="rId39" Type="http://schemas.openxmlformats.org/officeDocument/2006/relationships/slide" Target="slides/slide55.xml"/><Relationship Id="rId21" Type="http://schemas.openxmlformats.org/officeDocument/2006/relationships/slide" Target="slides/slide24.xml"/><Relationship Id="rId34" Type="http://schemas.openxmlformats.org/officeDocument/2006/relationships/slide" Target="slides/slide49.xml"/><Relationship Id="rId42" Type="http://schemas.openxmlformats.org/officeDocument/2006/relationships/slide" Target="slides/slide58.xml"/><Relationship Id="rId47" Type="http://schemas.openxmlformats.org/officeDocument/2006/relationships/slide" Target="slides/slide68.xml"/><Relationship Id="rId50" Type="http://schemas.openxmlformats.org/officeDocument/2006/relationships/slide" Target="slides/slide71.xml"/><Relationship Id="rId7" Type="http://schemas.openxmlformats.org/officeDocument/2006/relationships/slide" Target="slides/slide8.xml"/><Relationship Id="rId2" Type="http://schemas.openxmlformats.org/officeDocument/2006/relationships/slide" Target="slides/slide2.xml"/><Relationship Id="rId16" Type="http://schemas.openxmlformats.org/officeDocument/2006/relationships/slide" Target="slides/slide19.xml"/><Relationship Id="rId29" Type="http://schemas.openxmlformats.org/officeDocument/2006/relationships/slide" Target="slides/slide44.xml"/><Relationship Id="rId11" Type="http://schemas.openxmlformats.org/officeDocument/2006/relationships/slide" Target="slides/slide12.xml"/><Relationship Id="rId24" Type="http://schemas.openxmlformats.org/officeDocument/2006/relationships/slide" Target="slides/slide28.xml"/><Relationship Id="rId32" Type="http://schemas.openxmlformats.org/officeDocument/2006/relationships/slide" Target="slides/slide47.xml"/><Relationship Id="rId37" Type="http://schemas.openxmlformats.org/officeDocument/2006/relationships/slide" Target="slides/slide53.xml"/><Relationship Id="rId40" Type="http://schemas.openxmlformats.org/officeDocument/2006/relationships/slide" Target="slides/slide56.xml"/><Relationship Id="rId45" Type="http://schemas.openxmlformats.org/officeDocument/2006/relationships/slide" Target="slides/slide66.xml"/><Relationship Id="rId5" Type="http://schemas.openxmlformats.org/officeDocument/2006/relationships/slide" Target="slides/slide6.xml"/><Relationship Id="rId15" Type="http://schemas.openxmlformats.org/officeDocument/2006/relationships/slide" Target="slides/slide18.xml"/><Relationship Id="rId23" Type="http://schemas.openxmlformats.org/officeDocument/2006/relationships/slide" Target="slides/slide27.xml"/><Relationship Id="rId28" Type="http://schemas.openxmlformats.org/officeDocument/2006/relationships/slide" Target="slides/slide35.xml"/><Relationship Id="rId36" Type="http://schemas.openxmlformats.org/officeDocument/2006/relationships/slide" Target="slides/slide52.xml"/><Relationship Id="rId49" Type="http://schemas.openxmlformats.org/officeDocument/2006/relationships/slide" Target="slides/slide70.xml"/><Relationship Id="rId10" Type="http://schemas.openxmlformats.org/officeDocument/2006/relationships/slide" Target="slides/slide11.xml"/><Relationship Id="rId19" Type="http://schemas.openxmlformats.org/officeDocument/2006/relationships/slide" Target="slides/slide22.xml"/><Relationship Id="rId31" Type="http://schemas.openxmlformats.org/officeDocument/2006/relationships/slide" Target="slides/slide46.xml"/><Relationship Id="rId44" Type="http://schemas.openxmlformats.org/officeDocument/2006/relationships/slide" Target="slides/slide65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7.xml"/><Relationship Id="rId22" Type="http://schemas.openxmlformats.org/officeDocument/2006/relationships/slide" Target="slides/slide25.xml"/><Relationship Id="rId27" Type="http://schemas.openxmlformats.org/officeDocument/2006/relationships/slide" Target="slides/slide34.xml"/><Relationship Id="rId30" Type="http://schemas.openxmlformats.org/officeDocument/2006/relationships/slide" Target="slides/slide45.xml"/><Relationship Id="rId35" Type="http://schemas.openxmlformats.org/officeDocument/2006/relationships/slide" Target="slides/slide51.xml"/><Relationship Id="rId43" Type="http://schemas.openxmlformats.org/officeDocument/2006/relationships/slide" Target="slides/slide63.xml"/><Relationship Id="rId48" Type="http://schemas.openxmlformats.org/officeDocument/2006/relationships/slide" Target="slides/slide69.xml"/><Relationship Id="rId8" Type="http://schemas.openxmlformats.org/officeDocument/2006/relationships/slide" Target="slides/slide9.xml"/><Relationship Id="rId3" Type="http://schemas.openxmlformats.org/officeDocument/2006/relationships/slide" Target="slides/slide3.xml"/><Relationship Id="rId12" Type="http://schemas.openxmlformats.org/officeDocument/2006/relationships/slide" Target="slides/slide13.xml"/><Relationship Id="rId17" Type="http://schemas.openxmlformats.org/officeDocument/2006/relationships/slide" Target="slides/slide20.xml"/><Relationship Id="rId25" Type="http://schemas.openxmlformats.org/officeDocument/2006/relationships/slide" Target="slides/slide30.xml"/><Relationship Id="rId33" Type="http://schemas.openxmlformats.org/officeDocument/2006/relationships/slide" Target="slides/slide48.xml"/><Relationship Id="rId38" Type="http://schemas.openxmlformats.org/officeDocument/2006/relationships/slide" Target="slides/slide54.xml"/><Relationship Id="rId46" Type="http://schemas.openxmlformats.org/officeDocument/2006/relationships/slide" Target="slides/slide67.xml"/><Relationship Id="rId20" Type="http://schemas.openxmlformats.org/officeDocument/2006/relationships/slide" Target="slides/slide23.xml"/><Relationship Id="rId41" Type="http://schemas.openxmlformats.org/officeDocument/2006/relationships/slide" Target="slides/slide57.xml"/><Relationship Id="rId1" Type="http://schemas.openxmlformats.org/officeDocument/2006/relationships/slide" Target="slides/slide1.xml"/><Relationship Id="rId6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27293EC-B15D-E29C-4D98-924CD6DAF58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11" tIns="0" rIns="19711" bIns="0" numCol="1" anchor="t" anchorCtr="0" compatLnSpc="1">
            <a:prstTxWarp prst="textNoShape">
              <a:avLst/>
            </a:prstTxWarp>
          </a:bodyPr>
          <a:lstStyle>
            <a:lvl1pPr algn="l" defTabSz="948707" eaLnBrk="0" hangingPunct="0">
              <a:defRPr sz="1000" b="0" i="1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084EC86-80E9-BAC5-FA3F-70E964EBE5A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0175" y="0"/>
            <a:ext cx="30099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11" tIns="0" rIns="19711" bIns="0" numCol="1" anchor="t" anchorCtr="0" compatLnSpc="1">
            <a:prstTxWarp prst="textNoShape">
              <a:avLst/>
            </a:prstTxWarp>
          </a:bodyPr>
          <a:lstStyle>
            <a:lvl1pPr algn="r" defTabSz="948707" eaLnBrk="0" hangingPunct="0">
              <a:defRPr sz="1400" i="1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29DC528-8CAA-AA43-4374-BC22BD54385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3313"/>
            <a:ext cx="30099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11" tIns="0" rIns="19711" bIns="0" numCol="1" anchor="b" anchorCtr="0" compatLnSpc="1">
            <a:prstTxWarp prst="textNoShape">
              <a:avLst/>
            </a:prstTxWarp>
          </a:bodyPr>
          <a:lstStyle>
            <a:lvl1pPr algn="l" defTabSz="948707" eaLnBrk="0" hangingPunct="0">
              <a:defRPr sz="1000" b="0" i="1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099683E-669E-5F71-609F-5F966FCC7C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11" tIns="0" rIns="19711" bIns="0" numCol="1" anchor="t" anchorCtr="0" compatLnSpc="1">
            <a:prstTxWarp prst="textNoShape">
              <a:avLst/>
            </a:prstTxWarp>
          </a:bodyPr>
          <a:lstStyle>
            <a:lvl1pPr algn="l" defTabSz="948707" eaLnBrk="0" hangingPunct="0">
              <a:defRPr sz="1000" b="0" i="1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670A44C-5E9F-0900-3B59-E3F6AAE1501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40175" y="0"/>
            <a:ext cx="30099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11" tIns="0" rIns="19711" bIns="0" numCol="1" anchor="t" anchorCtr="0" compatLnSpc="1">
            <a:prstTxWarp prst="textNoShape">
              <a:avLst/>
            </a:prstTxWarp>
          </a:bodyPr>
          <a:lstStyle>
            <a:lvl1pPr algn="r" defTabSz="948707" eaLnBrk="0" hangingPunct="0">
              <a:defRPr sz="1400" i="1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F819BDC-AD93-FE23-5C2A-B322F335496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3313"/>
            <a:ext cx="30099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11" tIns="0" rIns="19711" bIns="0" numCol="1" anchor="b" anchorCtr="0" compatLnSpc="1">
            <a:prstTxWarp prst="textNoShape">
              <a:avLst/>
            </a:prstTxWarp>
          </a:bodyPr>
          <a:lstStyle>
            <a:lvl1pPr algn="l" defTabSz="948707" eaLnBrk="0" hangingPunct="0">
              <a:defRPr sz="1000" b="0" i="1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CA3FD4B7-6161-C2CF-47FC-704C45EA648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19113" y="4414838"/>
            <a:ext cx="5911850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29" tIns="41066" rIns="82129" bIns="410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7">
            <a:extLst>
              <a:ext uri="{FF2B5EF4-FFF2-40B4-BE49-F238E27FC236}">
                <a16:creationId xmlns:a16="http://schemas.microsoft.com/office/drawing/2014/main" id="{15944A8F-1C56-98BF-F2DF-6A3FB1C61B8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722313"/>
            <a:ext cx="4611688" cy="34591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7874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393700" algn="l" defTabSz="7874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787400" algn="l" defTabSz="7874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181100" algn="l" defTabSz="7874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574800" algn="l" defTabSz="7874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27EBA05-5549-5479-4EFC-DA735F3D00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700088"/>
            <a:ext cx="4602163" cy="3451225"/>
          </a:xfrm>
          <a:ln/>
        </p:spPr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FBE6D474-AFFA-8BC1-E576-3978ECD423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6925"/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F2A18FFA-836B-9D33-E9AE-5852AFE8CBA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9C0941-028A-4068-AFC6-8A52F071256C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35843" name="Rectangle 5">
            <a:extLst>
              <a:ext uri="{FF2B5EF4-FFF2-40B4-BE49-F238E27FC236}">
                <a16:creationId xmlns:a16="http://schemas.microsoft.com/office/drawing/2014/main" id="{1B634B53-3490-12AF-0D5A-2987126E74FE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AB224F06-0609-4FD5-A691-4E012493F522}" type="slidenum">
              <a:rPr lang="en-US" altLang="en-US" sz="2000"/>
              <a:pPr algn="ctr" eaLnBrk="1" hangingPunct="1">
                <a:spcBef>
                  <a:spcPct val="0"/>
                </a:spcBef>
              </a:pPr>
              <a:t>10</a:t>
            </a:fld>
            <a:endParaRPr lang="en-US" altLang="en-US" sz="2000"/>
          </a:p>
        </p:txBody>
      </p:sp>
      <p:sp>
        <p:nvSpPr>
          <p:cNvPr id="35844" name="Rectangle 1026">
            <a:extLst>
              <a:ext uri="{FF2B5EF4-FFF2-40B4-BE49-F238E27FC236}">
                <a16:creationId xmlns:a16="http://schemas.microsoft.com/office/drawing/2014/main" id="{D7FFEE36-50BA-21A6-96D7-FC8D568931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700088"/>
            <a:ext cx="4602163" cy="3451225"/>
          </a:xfrm>
          <a:ln/>
        </p:spPr>
      </p:sp>
      <p:sp>
        <p:nvSpPr>
          <p:cNvPr id="35845" name="Rectangle 2052">
            <a:extLst>
              <a:ext uri="{FF2B5EF4-FFF2-40B4-BE49-F238E27FC236}">
                <a16:creationId xmlns:a16="http://schemas.microsoft.com/office/drawing/2014/main" id="{ECC150B2-B61F-2117-B6CE-478D0709CD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>
            <a:extLst>
              <a:ext uri="{FF2B5EF4-FFF2-40B4-BE49-F238E27FC236}">
                <a16:creationId xmlns:a16="http://schemas.microsoft.com/office/drawing/2014/main" id="{C534123F-9C89-3741-B611-E9EDEA61927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539227-9A51-493B-95DB-AA4CCC5C070F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37891" name="Rectangle 5">
            <a:extLst>
              <a:ext uri="{FF2B5EF4-FFF2-40B4-BE49-F238E27FC236}">
                <a16:creationId xmlns:a16="http://schemas.microsoft.com/office/drawing/2014/main" id="{1DF559EF-5B7B-53ED-E5F5-DE31707661E0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8EC92982-DF60-44C7-9A6E-901B973800B5}" type="slidenum">
              <a:rPr lang="en-US" altLang="en-US" sz="2000"/>
              <a:pPr algn="ctr" eaLnBrk="1" hangingPunct="1">
                <a:spcBef>
                  <a:spcPct val="0"/>
                </a:spcBef>
              </a:pPr>
              <a:t>11</a:t>
            </a:fld>
            <a:endParaRPr lang="en-US" altLang="en-US" sz="2000"/>
          </a:p>
        </p:txBody>
      </p:sp>
      <p:sp>
        <p:nvSpPr>
          <p:cNvPr id="37892" name="Rectangle 1026">
            <a:extLst>
              <a:ext uri="{FF2B5EF4-FFF2-40B4-BE49-F238E27FC236}">
                <a16:creationId xmlns:a16="http://schemas.microsoft.com/office/drawing/2014/main" id="{B98D24FE-A2F8-B27E-4D94-48D2251BCD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700088"/>
            <a:ext cx="4602163" cy="3451225"/>
          </a:xfrm>
          <a:ln/>
        </p:spPr>
      </p:sp>
      <p:sp>
        <p:nvSpPr>
          <p:cNvPr id="37893" name="Rectangle 2052">
            <a:extLst>
              <a:ext uri="{FF2B5EF4-FFF2-40B4-BE49-F238E27FC236}">
                <a16:creationId xmlns:a16="http://schemas.microsoft.com/office/drawing/2014/main" id="{A93D9620-1709-5F4C-4724-24468F2179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id="{66ED8B63-51FF-B842-CB6A-BA458B391AB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19F019-1E55-4124-A074-2BD28DC2AC6C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39939" name="Rectangle 5">
            <a:extLst>
              <a:ext uri="{FF2B5EF4-FFF2-40B4-BE49-F238E27FC236}">
                <a16:creationId xmlns:a16="http://schemas.microsoft.com/office/drawing/2014/main" id="{F50F8B40-1F73-D4FA-799B-7A8EFDE5C29E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DFDA2025-DDDE-4D9D-964D-250562EBC793}" type="slidenum">
              <a:rPr lang="en-US" altLang="en-US" sz="2000"/>
              <a:pPr algn="ctr" eaLnBrk="1" hangingPunct="1">
                <a:spcBef>
                  <a:spcPct val="0"/>
                </a:spcBef>
              </a:pPr>
              <a:t>12</a:t>
            </a:fld>
            <a:endParaRPr lang="en-US" altLang="en-US" sz="2000"/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A1B6B98A-6261-2D83-3E54-EA3CA00D48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700088"/>
            <a:ext cx="4602163" cy="3451225"/>
          </a:xfrm>
          <a:ln/>
        </p:spPr>
      </p:sp>
      <p:sp>
        <p:nvSpPr>
          <p:cNvPr id="39941" name="Rectangle 2052">
            <a:extLst>
              <a:ext uri="{FF2B5EF4-FFF2-40B4-BE49-F238E27FC236}">
                <a16:creationId xmlns:a16="http://schemas.microsoft.com/office/drawing/2014/main" id="{FDFE2841-3E16-ECB6-7732-F89475471C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1F11AEA3-DFDE-7EC9-4A99-BD9F50553B4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92E82C-4F70-4A4F-9E3E-ABE69D3DAA0F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41987" name="Rectangle 5">
            <a:extLst>
              <a:ext uri="{FF2B5EF4-FFF2-40B4-BE49-F238E27FC236}">
                <a16:creationId xmlns:a16="http://schemas.microsoft.com/office/drawing/2014/main" id="{ACEF561C-2F38-168A-894E-4EA014AAB3B3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3E786C66-C978-4A90-8303-FAFD6355E023}" type="slidenum">
              <a:rPr lang="en-US" altLang="en-US" sz="2000"/>
              <a:pPr algn="ctr" eaLnBrk="1" hangingPunct="1">
                <a:spcBef>
                  <a:spcPct val="0"/>
                </a:spcBef>
              </a:pPr>
              <a:t>13</a:t>
            </a:fld>
            <a:endParaRPr lang="en-US" altLang="en-US" sz="2000"/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F2DFB29B-CB31-9223-D45F-1DA8C2B1DD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700088"/>
            <a:ext cx="4602163" cy="3451225"/>
          </a:xfrm>
          <a:ln/>
        </p:spPr>
      </p:sp>
      <p:sp>
        <p:nvSpPr>
          <p:cNvPr id="41989" name="Rectangle 4">
            <a:extLst>
              <a:ext uri="{FF2B5EF4-FFF2-40B4-BE49-F238E27FC236}">
                <a16:creationId xmlns:a16="http://schemas.microsoft.com/office/drawing/2014/main" id="{38AB5EC4-A3A2-10F3-4CE3-706AF7480F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>
            <a:extLst>
              <a:ext uri="{FF2B5EF4-FFF2-40B4-BE49-F238E27FC236}">
                <a16:creationId xmlns:a16="http://schemas.microsoft.com/office/drawing/2014/main" id="{65DF8FB7-EBCA-ED45-8F15-79ABCB71385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948B9A-4686-4A82-BA78-A7E18E84C136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3F38AE31-1E26-FD34-02B5-20497235FCED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3A46BCC9-1642-4915-B927-FADB0E2842E8}" type="slidenum">
              <a:rPr lang="en-US" altLang="en-US" sz="2000"/>
              <a:pPr algn="ctr" eaLnBrk="1" hangingPunct="1">
                <a:spcBef>
                  <a:spcPct val="0"/>
                </a:spcBef>
              </a:pPr>
              <a:t>14</a:t>
            </a:fld>
            <a:endParaRPr lang="en-US" altLang="en-US" sz="2000"/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69BEA928-853F-160B-E321-E56502D948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>
            <a:extLst>
              <a:ext uri="{FF2B5EF4-FFF2-40B4-BE49-F238E27FC236}">
                <a16:creationId xmlns:a16="http://schemas.microsoft.com/office/drawing/2014/main" id="{5D6E82D7-09F5-AA21-024D-AA7D8B4841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6925"/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>
            <a:extLst>
              <a:ext uri="{FF2B5EF4-FFF2-40B4-BE49-F238E27FC236}">
                <a16:creationId xmlns:a16="http://schemas.microsoft.com/office/drawing/2014/main" id="{18D1F640-4F32-63F2-3011-959013761D0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B960F6-85D3-4155-BAAA-6E48C552043C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46083" name="Rectangle 5">
            <a:extLst>
              <a:ext uri="{FF2B5EF4-FFF2-40B4-BE49-F238E27FC236}">
                <a16:creationId xmlns:a16="http://schemas.microsoft.com/office/drawing/2014/main" id="{6FF198DC-7315-43D4-0835-A3A85E0F2A2D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856541B2-9593-45F5-AC69-30C76514176A}" type="slidenum">
              <a:rPr lang="en-US" altLang="en-US" sz="2000"/>
              <a:pPr algn="ctr" eaLnBrk="1" hangingPunct="1">
                <a:spcBef>
                  <a:spcPct val="0"/>
                </a:spcBef>
              </a:pPr>
              <a:t>15</a:t>
            </a:fld>
            <a:endParaRPr lang="en-US" altLang="en-US" sz="2000"/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32BC3D8C-6390-B2E4-580A-5E8CA5F7D4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id="{6A14A9E1-1AC1-8D55-ABF0-B085D2B6FF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6925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>
            <a:extLst>
              <a:ext uri="{FF2B5EF4-FFF2-40B4-BE49-F238E27FC236}">
                <a16:creationId xmlns:a16="http://schemas.microsoft.com/office/drawing/2014/main" id="{1C024C8A-82E2-F0E9-8E9C-B8A62DDBAE1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F82E89-D0EC-44B9-8BA9-6211835656AC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48131" name="Rectangle 5">
            <a:extLst>
              <a:ext uri="{FF2B5EF4-FFF2-40B4-BE49-F238E27FC236}">
                <a16:creationId xmlns:a16="http://schemas.microsoft.com/office/drawing/2014/main" id="{8FB4A102-C037-EF87-C02F-A1FBC37BE122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1F5EB2C2-DFB8-4359-A9A5-AC0C39818C1D}" type="slidenum">
              <a:rPr lang="en-US" altLang="en-US" sz="2000"/>
              <a:pPr algn="ctr" eaLnBrk="1" hangingPunct="1">
                <a:spcBef>
                  <a:spcPct val="0"/>
                </a:spcBef>
              </a:pPr>
              <a:t>16</a:t>
            </a:fld>
            <a:endParaRPr lang="en-US" altLang="en-US" sz="2000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7DB05F86-03C3-BF08-9D34-33140335DA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700088"/>
            <a:ext cx="4602163" cy="3451225"/>
          </a:xfrm>
          <a:ln/>
        </p:spPr>
      </p:sp>
      <p:sp>
        <p:nvSpPr>
          <p:cNvPr id="48133" name="Rectangle 3">
            <a:extLst>
              <a:ext uri="{FF2B5EF4-FFF2-40B4-BE49-F238E27FC236}">
                <a16:creationId xmlns:a16="http://schemas.microsoft.com/office/drawing/2014/main" id="{7D188B8B-89FE-4CF0-9F84-F5684B6569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id="{66CE1870-090C-F3C4-0601-ED48AB7840A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2A3B9A-2C4B-419E-9D54-43B8961AA736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50179" name="Rectangle 5">
            <a:extLst>
              <a:ext uri="{FF2B5EF4-FFF2-40B4-BE49-F238E27FC236}">
                <a16:creationId xmlns:a16="http://schemas.microsoft.com/office/drawing/2014/main" id="{C3466013-038B-9855-55D8-B4C1F6C9236D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9C5AFFE0-125D-4A53-8564-F1934E3D5F8A}" type="slidenum">
              <a:rPr lang="en-US" altLang="en-US" sz="2000"/>
              <a:pPr algn="ctr" eaLnBrk="1" hangingPunct="1">
                <a:spcBef>
                  <a:spcPct val="0"/>
                </a:spcBef>
              </a:pPr>
              <a:t>17</a:t>
            </a:fld>
            <a:endParaRPr lang="en-US" altLang="en-US" sz="2000"/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D589E8D6-CF85-5E14-7908-722DD87289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12788"/>
            <a:ext cx="4621212" cy="3465512"/>
          </a:xfrm>
          <a:ln/>
        </p:spPr>
      </p:sp>
      <p:sp>
        <p:nvSpPr>
          <p:cNvPr id="50181" name="Rectangle 3">
            <a:extLst>
              <a:ext uri="{FF2B5EF4-FFF2-40B4-BE49-F238E27FC236}">
                <a16:creationId xmlns:a16="http://schemas.microsoft.com/office/drawing/2014/main" id="{9A86D9A7-ACCC-FB1C-8A8C-E1C5CD6378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>
            <a:extLst>
              <a:ext uri="{FF2B5EF4-FFF2-40B4-BE49-F238E27FC236}">
                <a16:creationId xmlns:a16="http://schemas.microsoft.com/office/drawing/2014/main" id="{B45D84D7-6BB4-96AD-571C-E186F50769E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34372F-5D22-4662-B75A-057809FAACEA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52227" name="Rectangle 5">
            <a:extLst>
              <a:ext uri="{FF2B5EF4-FFF2-40B4-BE49-F238E27FC236}">
                <a16:creationId xmlns:a16="http://schemas.microsoft.com/office/drawing/2014/main" id="{E11F4403-281D-C300-CD2C-DBBFC17FB92C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7FA9AC77-FC5C-4425-A4AE-01888F8F871C}" type="slidenum">
              <a:rPr lang="en-US" altLang="en-US" sz="2000"/>
              <a:pPr algn="ctr" eaLnBrk="1" hangingPunct="1">
                <a:spcBef>
                  <a:spcPct val="0"/>
                </a:spcBef>
              </a:pPr>
              <a:t>18</a:t>
            </a:fld>
            <a:endParaRPr lang="en-US" altLang="en-US" sz="2000"/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5FA13E9F-81EC-0176-419C-3501181151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700088"/>
            <a:ext cx="4602163" cy="3451225"/>
          </a:xfrm>
          <a:ln/>
        </p:spPr>
      </p:sp>
      <p:sp>
        <p:nvSpPr>
          <p:cNvPr id="52229" name="Rectangle 4">
            <a:extLst>
              <a:ext uri="{FF2B5EF4-FFF2-40B4-BE49-F238E27FC236}">
                <a16:creationId xmlns:a16="http://schemas.microsoft.com/office/drawing/2014/main" id="{F6AE26F1-4624-D363-DF50-20E069B599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6925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>
            <a:extLst>
              <a:ext uri="{FF2B5EF4-FFF2-40B4-BE49-F238E27FC236}">
                <a16:creationId xmlns:a16="http://schemas.microsoft.com/office/drawing/2014/main" id="{CB29A9E9-D2E3-6A38-93B1-3E23166AF33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C8FDCF-2999-48FB-A56A-AF5962C9E685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54275" name="Rectangle 5">
            <a:extLst>
              <a:ext uri="{FF2B5EF4-FFF2-40B4-BE49-F238E27FC236}">
                <a16:creationId xmlns:a16="http://schemas.microsoft.com/office/drawing/2014/main" id="{9B3CC20C-EB36-E47D-89BA-E266F08818EF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6B8A8C77-9F20-4674-B6B1-9D5411B00461}" type="slidenum">
              <a:rPr lang="en-US" altLang="en-US" sz="2000"/>
              <a:pPr algn="ctr" eaLnBrk="1" hangingPunct="1">
                <a:spcBef>
                  <a:spcPct val="0"/>
                </a:spcBef>
              </a:pPr>
              <a:t>19</a:t>
            </a:fld>
            <a:endParaRPr lang="en-US" altLang="en-US" sz="2000"/>
          </a:p>
        </p:txBody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EE1B7AD7-40D0-2F6F-0C83-4F2D30FF30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700088"/>
            <a:ext cx="4602163" cy="3451225"/>
          </a:xfrm>
          <a:ln/>
        </p:spPr>
      </p:sp>
      <p:sp>
        <p:nvSpPr>
          <p:cNvPr id="54277" name="Rectangle 4">
            <a:extLst>
              <a:ext uri="{FF2B5EF4-FFF2-40B4-BE49-F238E27FC236}">
                <a16:creationId xmlns:a16="http://schemas.microsoft.com/office/drawing/2014/main" id="{8FF8E75C-A88D-3DE2-0BB1-43D11A2F2F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6925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72B50EF9-1CBD-62AD-4070-1FEB41FAC80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D2ABF8-66F2-423F-AD37-1F0FA36E3114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19459" name="Rectangle 5">
            <a:extLst>
              <a:ext uri="{FF2B5EF4-FFF2-40B4-BE49-F238E27FC236}">
                <a16:creationId xmlns:a16="http://schemas.microsoft.com/office/drawing/2014/main" id="{F96DE576-CB23-E0DE-1A9A-26B2F672ED83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9F82ADC9-1013-41F3-8682-D498E387DEA1}" type="slidenum">
              <a:rPr lang="en-US" altLang="en-US" sz="2000"/>
              <a:pPr algn="ctr" eaLnBrk="1" hangingPunct="1">
                <a:spcBef>
                  <a:spcPct val="0"/>
                </a:spcBef>
              </a:pPr>
              <a:t>2</a:t>
            </a:fld>
            <a:endParaRPr lang="en-US" altLang="en-US" sz="2000"/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C0534541-6B78-B507-EA53-418D1050C4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700088"/>
            <a:ext cx="4602163" cy="3451225"/>
          </a:xfrm>
          <a:ln/>
        </p:spPr>
      </p:sp>
      <p:sp>
        <p:nvSpPr>
          <p:cNvPr id="19461" name="Rectangle 3">
            <a:extLst>
              <a:ext uri="{FF2B5EF4-FFF2-40B4-BE49-F238E27FC236}">
                <a16:creationId xmlns:a16="http://schemas.microsoft.com/office/drawing/2014/main" id="{AB1B47E4-F833-93C8-E137-21D6B0A29B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>
            <a:extLst>
              <a:ext uri="{FF2B5EF4-FFF2-40B4-BE49-F238E27FC236}">
                <a16:creationId xmlns:a16="http://schemas.microsoft.com/office/drawing/2014/main" id="{BBA5E593-CD09-59DC-3248-8A987081986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CFEC10-D8B8-4D75-ACB1-5CB54366694A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332C662D-2FED-591C-AB17-55D8B83773DE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638105B7-E06E-40C9-AF17-2D6C9A690ECE}" type="slidenum">
              <a:rPr lang="en-US" altLang="en-US" sz="2000"/>
              <a:pPr algn="ctr" eaLnBrk="1" hangingPunct="1">
                <a:spcBef>
                  <a:spcPct val="0"/>
                </a:spcBef>
              </a:pPr>
              <a:t>20</a:t>
            </a:fld>
            <a:endParaRPr lang="en-US" altLang="en-US" sz="2000"/>
          </a:p>
        </p:txBody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C15B5FF8-426D-1D01-7475-DA53CA993F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700088"/>
            <a:ext cx="4602163" cy="3451225"/>
          </a:xfrm>
          <a:solidFill>
            <a:srgbClr val="FFFFFF"/>
          </a:solidFill>
          <a:ln/>
        </p:spPr>
      </p:sp>
      <p:sp>
        <p:nvSpPr>
          <p:cNvPr id="56325" name="Rectangle 4">
            <a:extLst>
              <a:ext uri="{FF2B5EF4-FFF2-40B4-BE49-F238E27FC236}">
                <a16:creationId xmlns:a16="http://schemas.microsoft.com/office/drawing/2014/main" id="{A038C8F4-9508-888A-8A1E-30B282BC3F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6925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>
            <a:extLst>
              <a:ext uri="{FF2B5EF4-FFF2-40B4-BE49-F238E27FC236}">
                <a16:creationId xmlns:a16="http://schemas.microsoft.com/office/drawing/2014/main" id="{DDBB15A5-6765-34D4-931C-6346CF2B557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E574D0-43FD-4D4D-B979-789CE74A745A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58371" name="Rectangle 5">
            <a:extLst>
              <a:ext uri="{FF2B5EF4-FFF2-40B4-BE49-F238E27FC236}">
                <a16:creationId xmlns:a16="http://schemas.microsoft.com/office/drawing/2014/main" id="{9548FB06-BB0F-D946-6E23-967C3B287B81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C7793655-830B-4B62-A1FC-E58A39ED2961}" type="slidenum">
              <a:rPr lang="en-US" altLang="en-US" sz="2000"/>
              <a:pPr algn="ctr" eaLnBrk="1" hangingPunct="1">
                <a:spcBef>
                  <a:spcPct val="0"/>
                </a:spcBef>
              </a:pPr>
              <a:t>21</a:t>
            </a:fld>
            <a:endParaRPr lang="en-US" altLang="en-US" sz="2000"/>
          </a:p>
        </p:txBody>
      </p:sp>
      <p:sp>
        <p:nvSpPr>
          <p:cNvPr id="58372" name="Rectangle 2">
            <a:extLst>
              <a:ext uri="{FF2B5EF4-FFF2-40B4-BE49-F238E27FC236}">
                <a16:creationId xmlns:a16="http://schemas.microsoft.com/office/drawing/2014/main" id="{3C99A1F9-F51A-8C31-F8DF-D7B408FAB6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700088"/>
            <a:ext cx="4602163" cy="3451225"/>
          </a:xfrm>
          <a:solidFill>
            <a:srgbClr val="FFFFFF"/>
          </a:solidFill>
          <a:ln/>
        </p:spPr>
      </p:sp>
      <p:sp>
        <p:nvSpPr>
          <p:cNvPr id="58373" name="Rectangle 2">
            <a:extLst>
              <a:ext uri="{FF2B5EF4-FFF2-40B4-BE49-F238E27FC236}">
                <a16:creationId xmlns:a16="http://schemas.microsoft.com/office/drawing/2014/main" id="{04578B9E-B2EA-5B67-FCF1-57514EDA83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6925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>
            <a:extLst>
              <a:ext uri="{FF2B5EF4-FFF2-40B4-BE49-F238E27FC236}">
                <a16:creationId xmlns:a16="http://schemas.microsoft.com/office/drawing/2014/main" id="{0CE43A6B-EC09-17C3-A3F7-E6981C67EFC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57CFBD-8ABD-4830-B7DA-CD33A3BA3D21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60419" name="Rectangle 5">
            <a:extLst>
              <a:ext uri="{FF2B5EF4-FFF2-40B4-BE49-F238E27FC236}">
                <a16:creationId xmlns:a16="http://schemas.microsoft.com/office/drawing/2014/main" id="{61B55314-0BFB-8029-E8B4-9A7F31E695B2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D43F2CC7-4A0A-4CDB-84CF-DB860FE48C4A}" type="slidenum">
              <a:rPr lang="en-US" altLang="en-US" sz="2000"/>
              <a:pPr algn="ctr" eaLnBrk="1" hangingPunct="1">
                <a:spcBef>
                  <a:spcPct val="0"/>
                </a:spcBef>
              </a:pPr>
              <a:t>22</a:t>
            </a:fld>
            <a:endParaRPr lang="en-US" altLang="en-US" sz="2000"/>
          </a:p>
        </p:txBody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9BE129DD-4F33-E1A1-77E9-F57E552CE8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700088"/>
            <a:ext cx="4602163" cy="3451225"/>
          </a:xfrm>
          <a:ln/>
        </p:spPr>
      </p:sp>
      <p:sp>
        <p:nvSpPr>
          <p:cNvPr id="60421" name="Rectangle 4">
            <a:extLst>
              <a:ext uri="{FF2B5EF4-FFF2-40B4-BE49-F238E27FC236}">
                <a16:creationId xmlns:a16="http://schemas.microsoft.com/office/drawing/2014/main" id="{F5FE6967-4C0C-4C5B-0B42-272C2FCEE2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>
            <a:extLst>
              <a:ext uri="{FF2B5EF4-FFF2-40B4-BE49-F238E27FC236}">
                <a16:creationId xmlns:a16="http://schemas.microsoft.com/office/drawing/2014/main" id="{4A132AA4-5543-3F15-7D6B-CD1733E920B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566D68-98FA-48DA-B2B8-6B8EE6B25E08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62467" name="Rectangle 5">
            <a:extLst>
              <a:ext uri="{FF2B5EF4-FFF2-40B4-BE49-F238E27FC236}">
                <a16:creationId xmlns:a16="http://schemas.microsoft.com/office/drawing/2014/main" id="{9AC23CAC-8150-17B4-324E-3DD4C4FC069B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C05858F0-E193-40D5-9CBE-449A1D124AD8}" type="slidenum">
              <a:rPr lang="en-US" altLang="en-US" sz="2000"/>
              <a:pPr algn="ctr" eaLnBrk="1" hangingPunct="1">
                <a:spcBef>
                  <a:spcPct val="0"/>
                </a:spcBef>
              </a:pPr>
              <a:t>23</a:t>
            </a:fld>
            <a:endParaRPr lang="en-US" altLang="en-US" sz="2000"/>
          </a:p>
        </p:txBody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8D8BD87C-BC27-87C2-8980-F4C82EA6F3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700088"/>
            <a:ext cx="4602163" cy="3451225"/>
          </a:xfrm>
          <a:solidFill>
            <a:srgbClr val="FFFFFF"/>
          </a:solidFill>
          <a:ln/>
        </p:spPr>
      </p:sp>
      <p:sp>
        <p:nvSpPr>
          <p:cNvPr id="62469" name="Rectangle 3">
            <a:extLst>
              <a:ext uri="{FF2B5EF4-FFF2-40B4-BE49-F238E27FC236}">
                <a16:creationId xmlns:a16="http://schemas.microsoft.com/office/drawing/2014/main" id="{D2C70310-D5BB-89D8-DC43-C440836CA3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7100" y="4387850"/>
            <a:ext cx="5095875" cy="415448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3" tIns="46207" rIns="92413" bIns="46207"/>
          <a:lstStyle/>
          <a:p>
            <a:pPr defTabSz="796925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>
            <a:extLst>
              <a:ext uri="{FF2B5EF4-FFF2-40B4-BE49-F238E27FC236}">
                <a16:creationId xmlns:a16="http://schemas.microsoft.com/office/drawing/2014/main" id="{0E79F553-4283-8B1A-38A7-D67578325BE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1DE53D-22CC-48C4-A3CB-067206C3EFEB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64515" name="Rectangle 5">
            <a:extLst>
              <a:ext uri="{FF2B5EF4-FFF2-40B4-BE49-F238E27FC236}">
                <a16:creationId xmlns:a16="http://schemas.microsoft.com/office/drawing/2014/main" id="{B508B9BD-6E55-3A15-A0BD-E9793D507452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C8A0671A-FC48-4C8A-9179-49B24347077D}" type="slidenum">
              <a:rPr lang="en-US" altLang="en-US" sz="2000"/>
              <a:pPr algn="ctr" eaLnBrk="1" hangingPunct="1">
                <a:spcBef>
                  <a:spcPct val="0"/>
                </a:spcBef>
              </a:pPr>
              <a:t>24</a:t>
            </a:fld>
            <a:endParaRPr lang="en-US" altLang="en-US" sz="2000"/>
          </a:p>
        </p:txBody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42C1BAFB-1998-A208-5F7A-2545FCA86C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>
            <a:extLst>
              <a:ext uri="{FF2B5EF4-FFF2-40B4-BE49-F238E27FC236}">
                <a16:creationId xmlns:a16="http://schemas.microsoft.com/office/drawing/2014/main" id="{AFB690B0-10FB-04A3-F970-142E24D546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1150" y="4316413"/>
            <a:ext cx="5908675" cy="409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3">
              <a:spcBef>
                <a:spcPct val="50000"/>
              </a:spcBef>
            </a:pPr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>
            <a:extLst>
              <a:ext uri="{FF2B5EF4-FFF2-40B4-BE49-F238E27FC236}">
                <a16:creationId xmlns:a16="http://schemas.microsoft.com/office/drawing/2014/main" id="{D64AA470-6B04-CC50-7139-301D75E45E2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996F24-FA3F-4242-8AC3-C26091A9E812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66563" name="Rectangle 5">
            <a:extLst>
              <a:ext uri="{FF2B5EF4-FFF2-40B4-BE49-F238E27FC236}">
                <a16:creationId xmlns:a16="http://schemas.microsoft.com/office/drawing/2014/main" id="{6F679DCA-8DDD-0302-64E0-57C7304E8681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79EC0824-E5A4-4EF5-AB4C-BC0DC8DD81C2}" type="slidenum">
              <a:rPr lang="en-US" altLang="en-US" sz="2000"/>
              <a:pPr algn="ctr" eaLnBrk="1" hangingPunct="1">
                <a:spcBef>
                  <a:spcPct val="0"/>
                </a:spcBef>
              </a:pPr>
              <a:t>25</a:t>
            </a:fld>
            <a:endParaRPr lang="en-US" altLang="en-US" sz="2000"/>
          </a:p>
        </p:txBody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7B60F2AD-5C6C-6711-3D82-95E2221DC0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700088"/>
            <a:ext cx="4602163" cy="3451225"/>
          </a:xfrm>
          <a:ln/>
        </p:spPr>
      </p:sp>
      <p:sp>
        <p:nvSpPr>
          <p:cNvPr id="66565" name="Rectangle 3">
            <a:extLst>
              <a:ext uri="{FF2B5EF4-FFF2-40B4-BE49-F238E27FC236}">
                <a16:creationId xmlns:a16="http://schemas.microsoft.com/office/drawing/2014/main" id="{6A322806-902C-0B0E-D461-988364E4C2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7100" y="4387850"/>
            <a:ext cx="5095875" cy="415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6925"/>
            <a:endParaRPr lang="en-US" altLang="en-US" sz="17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>
            <a:extLst>
              <a:ext uri="{FF2B5EF4-FFF2-40B4-BE49-F238E27FC236}">
                <a16:creationId xmlns:a16="http://schemas.microsoft.com/office/drawing/2014/main" id="{FD80D2EB-8878-51A7-D713-764FE21C8D0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E3F10D-968D-4507-9848-D7F38187D6D3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68611" name="Rectangle 5">
            <a:extLst>
              <a:ext uri="{FF2B5EF4-FFF2-40B4-BE49-F238E27FC236}">
                <a16:creationId xmlns:a16="http://schemas.microsoft.com/office/drawing/2014/main" id="{511360A8-7391-2EB5-7052-CE525FB2B277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211CE4FB-92AE-40C9-9B1F-D76DE18838CE}" type="slidenum">
              <a:rPr lang="en-US" altLang="en-US" sz="2000"/>
              <a:pPr algn="ctr" eaLnBrk="1" hangingPunct="1">
                <a:spcBef>
                  <a:spcPct val="0"/>
                </a:spcBef>
              </a:pPr>
              <a:t>26</a:t>
            </a:fld>
            <a:endParaRPr lang="en-US" altLang="en-US" sz="2000"/>
          </a:p>
        </p:txBody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8968A6BF-BEF1-582E-3EA0-09B309FE90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8975"/>
            <a:ext cx="4624388" cy="3467100"/>
          </a:xfrm>
          <a:ln/>
        </p:spPr>
      </p:sp>
      <p:sp>
        <p:nvSpPr>
          <p:cNvPr id="68613" name="Rectangle 2">
            <a:extLst>
              <a:ext uri="{FF2B5EF4-FFF2-40B4-BE49-F238E27FC236}">
                <a16:creationId xmlns:a16="http://schemas.microsoft.com/office/drawing/2014/main" id="{3ED5C18E-B4A3-A065-E0CE-60C710C595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>
            <a:extLst>
              <a:ext uri="{FF2B5EF4-FFF2-40B4-BE49-F238E27FC236}">
                <a16:creationId xmlns:a16="http://schemas.microsoft.com/office/drawing/2014/main" id="{92BD2BD4-D3BD-50E7-A7AC-DE5E345E058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CDB276-DF0E-435C-9CA1-96FA8DE118BD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70659" name="Rectangle 5">
            <a:extLst>
              <a:ext uri="{FF2B5EF4-FFF2-40B4-BE49-F238E27FC236}">
                <a16:creationId xmlns:a16="http://schemas.microsoft.com/office/drawing/2014/main" id="{E1FBD1B8-CC4C-3D47-5EA9-390645A973A7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39EB5D8D-BE52-4E4D-AC93-2F8A78B8118A}" type="slidenum">
              <a:rPr lang="en-US" altLang="en-US" sz="2000"/>
              <a:pPr algn="ctr" eaLnBrk="1" hangingPunct="1">
                <a:spcBef>
                  <a:spcPct val="0"/>
                </a:spcBef>
              </a:pPr>
              <a:t>27</a:t>
            </a:fld>
            <a:endParaRPr lang="en-US" altLang="en-US" sz="2000"/>
          </a:p>
        </p:txBody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8DED9557-A92C-CE08-A1D7-27CB6E0618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12788"/>
            <a:ext cx="4621212" cy="3465512"/>
          </a:xfrm>
          <a:ln/>
        </p:spPr>
      </p:sp>
      <p:sp>
        <p:nvSpPr>
          <p:cNvPr id="70661" name="Rectangle 3">
            <a:extLst>
              <a:ext uri="{FF2B5EF4-FFF2-40B4-BE49-F238E27FC236}">
                <a16:creationId xmlns:a16="http://schemas.microsoft.com/office/drawing/2014/main" id="{A27ED85A-3D5B-A351-B766-5E60F9E949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6925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>
            <a:extLst>
              <a:ext uri="{FF2B5EF4-FFF2-40B4-BE49-F238E27FC236}">
                <a16:creationId xmlns:a16="http://schemas.microsoft.com/office/drawing/2014/main" id="{AF734BAB-543A-7384-0994-5DA9DC801BD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9FB086-061B-45DE-8745-89C1F8EDB217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72707" name="Rectangle 5">
            <a:extLst>
              <a:ext uri="{FF2B5EF4-FFF2-40B4-BE49-F238E27FC236}">
                <a16:creationId xmlns:a16="http://schemas.microsoft.com/office/drawing/2014/main" id="{6FE66CB1-D016-427A-84B3-4E094C81C220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DF9E4A70-9B39-41BE-8B1C-B5F528B35E0E}" type="slidenum">
              <a:rPr lang="en-US" altLang="en-US" sz="2000"/>
              <a:pPr algn="ctr" eaLnBrk="1" hangingPunct="1">
                <a:spcBef>
                  <a:spcPct val="0"/>
                </a:spcBef>
              </a:pPr>
              <a:t>28</a:t>
            </a:fld>
            <a:endParaRPr lang="en-US" altLang="en-US" sz="2000"/>
          </a:p>
        </p:txBody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id="{26949ADF-2405-3B8F-8F2A-4DA58FACDF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9" name="Rectangle 2">
            <a:extLst>
              <a:ext uri="{FF2B5EF4-FFF2-40B4-BE49-F238E27FC236}">
                <a16:creationId xmlns:a16="http://schemas.microsoft.com/office/drawing/2014/main" id="{45E7A656-91CB-92BA-BE6B-AD5B878347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>
            <a:extLst>
              <a:ext uri="{FF2B5EF4-FFF2-40B4-BE49-F238E27FC236}">
                <a16:creationId xmlns:a16="http://schemas.microsoft.com/office/drawing/2014/main" id="{D302D27A-1B86-4479-4F77-4542B44FC77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1E4C0E-5698-4B7A-A207-4699863A0368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74755" name="Rectangle 5">
            <a:extLst>
              <a:ext uri="{FF2B5EF4-FFF2-40B4-BE49-F238E27FC236}">
                <a16:creationId xmlns:a16="http://schemas.microsoft.com/office/drawing/2014/main" id="{5B42C447-EC56-3C8F-79CE-2C05C7AE2FC9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E89F75A9-F65F-4F23-8AD2-F9D0C8BB29C7}" type="slidenum">
              <a:rPr lang="en-US" altLang="en-US" sz="2000"/>
              <a:pPr algn="ctr" eaLnBrk="1" hangingPunct="1">
                <a:spcBef>
                  <a:spcPct val="0"/>
                </a:spcBef>
              </a:pPr>
              <a:t>29</a:t>
            </a:fld>
            <a:endParaRPr lang="en-US" altLang="en-US" sz="2000"/>
          </a:p>
        </p:txBody>
      </p:sp>
      <p:sp>
        <p:nvSpPr>
          <p:cNvPr id="74756" name="Rectangle 2">
            <a:extLst>
              <a:ext uri="{FF2B5EF4-FFF2-40B4-BE49-F238E27FC236}">
                <a16:creationId xmlns:a16="http://schemas.microsoft.com/office/drawing/2014/main" id="{73FC3A5F-76C9-2D74-490D-35378B50DB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12788"/>
            <a:ext cx="4621212" cy="3465512"/>
          </a:xfrm>
          <a:ln/>
        </p:spPr>
      </p:sp>
      <p:sp>
        <p:nvSpPr>
          <p:cNvPr id="74757" name="Rectangle 3">
            <a:extLst>
              <a:ext uri="{FF2B5EF4-FFF2-40B4-BE49-F238E27FC236}">
                <a16:creationId xmlns:a16="http://schemas.microsoft.com/office/drawing/2014/main" id="{5A1BAE27-FDB5-8B70-AC0C-46DFDFF624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6925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7E0C82A3-738B-8298-3E2C-D7758B14098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C0D7DC-548F-423D-B4FF-45277FA1CAB6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21507" name="Rectangle 5">
            <a:extLst>
              <a:ext uri="{FF2B5EF4-FFF2-40B4-BE49-F238E27FC236}">
                <a16:creationId xmlns:a16="http://schemas.microsoft.com/office/drawing/2014/main" id="{16617DA2-AF6D-4C42-A8AD-95F3A5CDF6D7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6A1FCCC3-7A45-41B5-85BE-83DC15FB5BC3}" type="slidenum">
              <a:rPr lang="en-US" altLang="en-US" sz="2000"/>
              <a:pPr algn="ctr" eaLnBrk="1" hangingPunct="1">
                <a:spcBef>
                  <a:spcPct val="0"/>
                </a:spcBef>
              </a:pPr>
              <a:t>3</a:t>
            </a:fld>
            <a:endParaRPr lang="en-US" altLang="en-US" sz="2000"/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FFAD3750-3917-B2DE-FF8E-D7A7BEDB8D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700088"/>
            <a:ext cx="4602163" cy="3451225"/>
          </a:xfrm>
          <a:ln/>
        </p:spPr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61B98EFD-673F-33D3-67B1-85C0A54B02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>
            <a:extLst>
              <a:ext uri="{FF2B5EF4-FFF2-40B4-BE49-F238E27FC236}">
                <a16:creationId xmlns:a16="http://schemas.microsoft.com/office/drawing/2014/main" id="{18257068-2761-C1A4-A777-DAD70E87BCA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4D9840-F1E1-409A-BB04-98F25D117DDE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76803" name="Rectangle 5">
            <a:extLst>
              <a:ext uri="{FF2B5EF4-FFF2-40B4-BE49-F238E27FC236}">
                <a16:creationId xmlns:a16="http://schemas.microsoft.com/office/drawing/2014/main" id="{8866B6BE-EDB6-88DC-EF8D-D8221570D0E1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A2A21131-E2A6-46E7-A899-4EA0A7EC7798}" type="slidenum">
              <a:rPr lang="en-US" altLang="en-US" sz="2000"/>
              <a:pPr algn="ctr" eaLnBrk="1" hangingPunct="1">
                <a:spcBef>
                  <a:spcPct val="0"/>
                </a:spcBef>
              </a:pPr>
              <a:t>30</a:t>
            </a:fld>
            <a:endParaRPr lang="en-US" altLang="en-US" sz="2000"/>
          </a:p>
        </p:txBody>
      </p:sp>
      <p:sp>
        <p:nvSpPr>
          <p:cNvPr id="76804" name="Rectangle 2">
            <a:extLst>
              <a:ext uri="{FF2B5EF4-FFF2-40B4-BE49-F238E27FC236}">
                <a16:creationId xmlns:a16="http://schemas.microsoft.com/office/drawing/2014/main" id="{11EDBA20-DBB5-7367-B964-48FBF8A37D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5" name="Rectangle 2">
            <a:extLst>
              <a:ext uri="{FF2B5EF4-FFF2-40B4-BE49-F238E27FC236}">
                <a16:creationId xmlns:a16="http://schemas.microsoft.com/office/drawing/2014/main" id="{89C58196-F00E-4C9D-9AC9-90CB28009A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>
            <a:extLst>
              <a:ext uri="{FF2B5EF4-FFF2-40B4-BE49-F238E27FC236}">
                <a16:creationId xmlns:a16="http://schemas.microsoft.com/office/drawing/2014/main" id="{CD04C3B9-1F6C-A8C1-052E-07A09DFBE92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1CC103-5798-43ED-A379-63F10D7F2218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78851" name="Rectangle 5">
            <a:extLst>
              <a:ext uri="{FF2B5EF4-FFF2-40B4-BE49-F238E27FC236}">
                <a16:creationId xmlns:a16="http://schemas.microsoft.com/office/drawing/2014/main" id="{1E0F936D-46D3-DD28-DA1D-825144FDB9C1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0E6564BF-E16D-4F60-A439-FB92BBA9DC5D}" type="slidenum">
              <a:rPr lang="en-US" altLang="en-US" sz="2000"/>
              <a:pPr algn="ctr" eaLnBrk="1" hangingPunct="1">
                <a:spcBef>
                  <a:spcPct val="0"/>
                </a:spcBef>
              </a:pPr>
              <a:t>31</a:t>
            </a:fld>
            <a:endParaRPr lang="en-US" altLang="en-US" sz="2000"/>
          </a:p>
        </p:txBody>
      </p:sp>
      <p:sp>
        <p:nvSpPr>
          <p:cNvPr id="78852" name="Rectangle 2">
            <a:extLst>
              <a:ext uri="{FF2B5EF4-FFF2-40B4-BE49-F238E27FC236}">
                <a16:creationId xmlns:a16="http://schemas.microsoft.com/office/drawing/2014/main" id="{085BB57B-0F91-4D58-97C4-09065C2921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12788"/>
            <a:ext cx="4621212" cy="3465512"/>
          </a:xfrm>
          <a:ln/>
        </p:spPr>
      </p:sp>
      <p:sp>
        <p:nvSpPr>
          <p:cNvPr id="78853" name="Rectangle 3">
            <a:extLst>
              <a:ext uri="{FF2B5EF4-FFF2-40B4-BE49-F238E27FC236}">
                <a16:creationId xmlns:a16="http://schemas.microsoft.com/office/drawing/2014/main" id="{5030B53B-193F-0506-2E36-FB328F03DE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5513" y="4403725"/>
            <a:ext cx="5099050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6925"/>
            <a:endParaRPr lang="en-US" altLang="en-US" sz="17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>
            <a:extLst>
              <a:ext uri="{FF2B5EF4-FFF2-40B4-BE49-F238E27FC236}">
                <a16:creationId xmlns:a16="http://schemas.microsoft.com/office/drawing/2014/main" id="{3323A30D-9B8F-274F-BF26-8CEA4FC7273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3696B8-85C0-4BE9-8ED0-4BD2584AE316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80899" name="Rectangle 5">
            <a:extLst>
              <a:ext uri="{FF2B5EF4-FFF2-40B4-BE49-F238E27FC236}">
                <a16:creationId xmlns:a16="http://schemas.microsoft.com/office/drawing/2014/main" id="{B852451B-C968-B9A6-C4FF-35A1A2460869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6C4B83BE-810A-4572-A87E-2A2549836EB4}" type="slidenum">
              <a:rPr lang="en-US" altLang="en-US" sz="2000"/>
              <a:pPr algn="ctr" eaLnBrk="1" hangingPunct="1">
                <a:spcBef>
                  <a:spcPct val="0"/>
                </a:spcBef>
              </a:pPr>
              <a:t>32</a:t>
            </a:fld>
            <a:endParaRPr lang="en-US" altLang="en-US" sz="2000"/>
          </a:p>
        </p:txBody>
      </p:sp>
      <p:sp>
        <p:nvSpPr>
          <p:cNvPr id="80900" name="Rectangle 2">
            <a:extLst>
              <a:ext uri="{FF2B5EF4-FFF2-40B4-BE49-F238E27FC236}">
                <a16:creationId xmlns:a16="http://schemas.microsoft.com/office/drawing/2014/main" id="{F31A26C9-06A1-77DB-54CA-3E0BD67096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12788"/>
            <a:ext cx="4621212" cy="3465512"/>
          </a:xfrm>
          <a:ln/>
        </p:spPr>
      </p:sp>
      <p:sp>
        <p:nvSpPr>
          <p:cNvPr id="80901" name="Rectangle 3">
            <a:extLst>
              <a:ext uri="{FF2B5EF4-FFF2-40B4-BE49-F238E27FC236}">
                <a16:creationId xmlns:a16="http://schemas.microsoft.com/office/drawing/2014/main" id="{80C4E127-4852-C339-0777-ADEAC63AFF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7100" y="4387850"/>
            <a:ext cx="5095875" cy="415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6925"/>
            <a:endParaRPr lang="en-US" altLang="en-US" sz="19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>
            <a:extLst>
              <a:ext uri="{FF2B5EF4-FFF2-40B4-BE49-F238E27FC236}">
                <a16:creationId xmlns:a16="http://schemas.microsoft.com/office/drawing/2014/main" id="{7F6868BC-4099-09D4-5C26-9E88090CF1F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B2B9F7-0EA1-42B5-A03E-5FFDCBD8F069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82947" name="Rectangle 5">
            <a:extLst>
              <a:ext uri="{FF2B5EF4-FFF2-40B4-BE49-F238E27FC236}">
                <a16:creationId xmlns:a16="http://schemas.microsoft.com/office/drawing/2014/main" id="{A4E9D577-A80F-EAFD-BDDF-DE03EEC8F68A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1813F1EF-E5EF-4F05-8FC0-8760D773766C}" type="slidenum">
              <a:rPr lang="en-US" altLang="en-US" sz="2000"/>
              <a:pPr algn="ctr" eaLnBrk="1" hangingPunct="1">
                <a:spcBef>
                  <a:spcPct val="0"/>
                </a:spcBef>
              </a:pPr>
              <a:t>33</a:t>
            </a:fld>
            <a:endParaRPr lang="en-US" altLang="en-US" sz="2000"/>
          </a:p>
        </p:txBody>
      </p:sp>
      <p:sp>
        <p:nvSpPr>
          <p:cNvPr id="82948" name="Rectangle 2">
            <a:extLst>
              <a:ext uri="{FF2B5EF4-FFF2-40B4-BE49-F238E27FC236}">
                <a16:creationId xmlns:a16="http://schemas.microsoft.com/office/drawing/2014/main" id="{196AE59E-8A1B-83EB-2D6C-B4CCF63613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12788"/>
            <a:ext cx="4621212" cy="3465512"/>
          </a:xfrm>
          <a:ln/>
        </p:spPr>
      </p:sp>
      <p:sp>
        <p:nvSpPr>
          <p:cNvPr id="82949" name="Rectangle 3">
            <a:extLst>
              <a:ext uri="{FF2B5EF4-FFF2-40B4-BE49-F238E27FC236}">
                <a16:creationId xmlns:a16="http://schemas.microsoft.com/office/drawing/2014/main" id="{EED96EE3-1254-BCA3-1AA8-60EE2E4758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>
            <a:extLst>
              <a:ext uri="{FF2B5EF4-FFF2-40B4-BE49-F238E27FC236}">
                <a16:creationId xmlns:a16="http://schemas.microsoft.com/office/drawing/2014/main" id="{F12B1B5D-BA63-1D76-6691-DAC9DFA6D18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974101-E222-4477-8DFF-85CC87CE0547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84995" name="Rectangle 5">
            <a:extLst>
              <a:ext uri="{FF2B5EF4-FFF2-40B4-BE49-F238E27FC236}">
                <a16:creationId xmlns:a16="http://schemas.microsoft.com/office/drawing/2014/main" id="{11EBB6A5-6200-C555-3A8C-2FBBFD184C08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0DD0A82C-87F7-4AFA-8CB0-1318A39B333F}" type="slidenum">
              <a:rPr lang="en-US" altLang="en-US" sz="2000"/>
              <a:pPr algn="ctr" eaLnBrk="1" hangingPunct="1">
                <a:spcBef>
                  <a:spcPct val="0"/>
                </a:spcBef>
              </a:pPr>
              <a:t>34</a:t>
            </a:fld>
            <a:endParaRPr lang="en-US" altLang="en-US" sz="2000"/>
          </a:p>
        </p:txBody>
      </p:sp>
      <p:sp>
        <p:nvSpPr>
          <p:cNvPr id="84996" name="Rectangle 2">
            <a:extLst>
              <a:ext uri="{FF2B5EF4-FFF2-40B4-BE49-F238E27FC236}">
                <a16:creationId xmlns:a16="http://schemas.microsoft.com/office/drawing/2014/main" id="{4156D7BE-C53C-264E-E7DE-BCCAF0F73A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722313"/>
            <a:ext cx="4611687" cy="3459162"/>
          </a:xfrm>
          <a:ln/>
        </p:spPr>
      </p:sp>
      <p:sp>
        <p:nvSpPr>
          <p:cNvPr id="84997" name="Rectangle 3">
            <a:extLst>
              <a:ext uri="{FF2B5EF4-FFF2-40B4-BE49-F238E27FC236}">
                <a16:creationId xmlns:a16="http://schemas.microsoft.com/office/drawing/2014/main" id="{1848EAA1-BE34-D2D6-2C49-76072007ED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>
            <a:extLst>
              <a:ext uri="{FF2B5EF4-FFF2-40B4-BE49-F238E27FC236}">
                <a16:creationId xmlns:a16="http://schemas.microsoft.com/office/drawing/2014/main" id="{BDA1169D-1524-B75E-B2D1-C4E7DEF023E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5661AF-2A00-4189-BCE7-0A4943CC1FC3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87043" name="Rectangle 5">
            <a:extLst>
              <a:ext uri="{FF2B5EF4-FFF2-40B4-BE49-F238E27FC236}">
                <a16:creationId xmlns:a16="http://schemas.microsoft.com/office/drawing/2014/main" id="{C7BF2E3D-CDB1-C25D-E14D-A516EB167954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A00B6AEC-6D0B-4D72-A0D8-68AB20B49515}" type="slidenum">
              <a:rPr lang="en-US" altLang="en-US" sz="2000"/>
              <a:pPr algn="ctr" eaLnBrk="1" hangingPunct="1">
                <a:spcBef>
                  <a:spcPct val="0"/>
                </a:spcBef>
              </a:pPr>
              <a:t>35</a:t>
            </a:fld>
            <a:endParaRPr lang="en-US" altLang="en-US" sz="2000"/>
          </a:p>
        </p:txBody>
      </p:sp>
      <p:sp>
        <p:nvSpPr>
          <p:cNvPr id="87044" name="Rectangle 2">
            <a:extLst>
              <a:ext uri="{FF2B5EF4-FFF2-40B4-BE49-F238E27FC236}">
                <a16:creationId xmlns:a16="http://schemas.microsoft.com/office/drawing/2014/main" id="{EDA76791-1FFA-DB78-D86A-5A1FC7F70C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12788"/>
            <a:ext cx="4621212" cy="3465512"/>
          </a:xfrm>
          <a:ln/>
        </p:spPr>
      </p:sp>
      <p:sp>
        <p:nvSpPr>
          <p:cNvPr id="87045" name="Rectangle 3">
            <a:extLst>
              <a:ext uri="{FF2B5EF4-FFF2-40B4-BE49-F238E27FC236}">
                <a16:creationId xmlns:a16="http://schemas.microsoft.com/office/drawing/2014/main" id="{294F4E5D-DA9B-C25C-F4EF-7CC996ED9E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>
            <a:extLst>
              <a:ext uri="{FF2B5EF4-FFF2-40B4-BE49-F238E27FC236}">
                <a16:creationId xmlns:a16="http://schemas.microsoft.com/office/drawing/2014/main" id="{6FB618AF-C1F0-4DC6-9EA6-97A52D306E4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B05944-FB33-421F-B497-3764CFE1449E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89091" name="Rectangle 5">
            <a:extLst>
              <a:ext uri="{FF2B5EF4-FFF2-40B4-BE49-F238E27FC236}">
                <a16:creationId xmlns:a16="http://schemas.microsoft.com/office/drawing/2014/main" id="{06BD2536-DD93-B609-A0B5-729692A40DF6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4E02BF27-B10C-408D-BD75-70A97A73216C}" type="slidenum">
              <a:rPr lang="en-US" altLang="en-US" sz="2000"/>
              <a:pPr algn="ctr" eaLnBrk="1" hangingPunct="1">
                <a:spcBef>
                  <a:spcPct val="0"/>
                </a:spcBef>
              </a:pPr>
              <a:t>36</a:t>
            </a:fld>
            <a:endParaRPr lang="en-US" altLang="en-US" sz="2000"/>
          </a:p>
        </p:txBody>
      </p:sp>
      <p:sp>
        <p:nvSpPr>
          <p:cNvPr id="89092" name="Rectangle 2">
            <a:extLst>
              <a:ext uri="{FF2B5EF4-FFF2-40B4-BE49-F238E27FC236}">
                <a16:creationId xmlns:a16="http://schemas.microsoft.com/office/drawing/2014/main" id="{9C77016D-A832-B3DD-C0CF-C5BFACF91A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12788"/>
            <a:ext cx="4621212" cy="3465512"/>
          </a:xfrm>
          <a:ln/>
        </p:spPr>
      </p:sp>
      <p:sp>
        <p:nvSpPr>
          <p:cNvPr id="89093" name="Rectangle 2">
            <a:extLst>
              <a:ext uri="{FF2B5EF4-FFF2-40B4-BE49-F238E27FC236}">
                <a16:creationId xmlns:a16="http://schemas.microsoft.com/office/drawing/2014/main" id="{D1C65D57-D4ED-BF44-537B-3B637E366C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6925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>
            <a:extLst>
              <a:ext uri="{FF2B5EF4-FFF2-40B4-BE49-F238E27FC236}">
                <a16:creationId xmlns:a16="http://schemas.microsoft.com/office/drawing/2014/main" id="{88591CFB-D329-1F05-0F5A-A53E2C95D42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794746-D702-4FFE-9B55-71DE9CA211F6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91139" name="Rectangle 5">
            <a:extLst>
              <a:ext uri="{FF2B5EF4-FFF2-40B4-BE49-F238E27FC236}">
                <a16:creationId xmlns:a16="http://schemas.microsoft.com/office/drawing/2014/main" id="{75D3F953-0BB6-EDE6-F66C-2D9737D64A75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8C5107C4-8ACA-4C77-B9A1-68C0FC98151F}" type="slidenum">
              <a:rPr lang="en-US" altLang="en-US" sz="2000"/>
              <a:pPr algn="ctr" eaLnBrk="1" hangingPunct="1">
                <a:spcBef>
                  <a:spcPct val="0"/>
                </a:spcBef>
              </a:pPr>
              <a:t>37</a:t>
            </a:fld>
            <a:endParaRPr lang="en-US" altLang="en-US" sz="2000"/>
          </a:p>
        </p:txBody>
      </p:sp>
      <p:sp>
        <p:nvSpPr>
          <p:cNvPr id="91140" name="Rectangle 2">
            <a:extLst>
              <a:ext uri="{FF2B5EF4-FFF2-40B4-BE49-F238E27FC236}">
                <a16:creationId xmlns:a16="http://schemas.microsoft.com/office/drawing/2014/main" id="{BFB87CED-5CB7-F581-E689-CA8631DF77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>
            <a:extLst>
              <a:ext uri="{FF2B5EF4-FFF2-40B4-BE49-F238E27FC236}">
                <a16:creationId xmlns:a16="http://schemas.microsoft.com/office/drawing/2014/main" id="{86A73637-AC7F-0FEA-7D4F-00A1799AD2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6925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>
            <a:extLst>
              <a:ext uri="{FF2B5EF4-FFF2-40B4-BE49-F238E27FC236}">
                <a16:creationId xmlns:a16="http://schemas.microsoft.com/office/drawing/2014/main" id="{2ADA4828-AD4D-40A8-CF0A-4101BE7898A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226732-7D5D-4C62-81C7-98EBAB555C7E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93187" name="Rectangle 5">
            <a:extLst>
              <a:ext uri="{FF2B5EF4-FFF2-40B4-BE49-F238E27FC236}">
                <a16:creationId xmlns:a16="http://schemas.microsoft.com/office/drawing/2014/main" id="{C742CCE4-2425-5AC3-6BE8-9D6801A2AF82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6CCC70D1-6BEE-498F-A6F6-2E8B3A09D793}" type="slidenum">
              <a:rPr lang="en-US" altLang="en-US" sz="2000"/>
              <a:pPr algn="ctr" eaLnBrk="1" hangingPunct="1">
                <a:spcBef>
                  <a:spcPct val="0"/>
                </a:spcBef>
              </a:pPr>
              <a:t>38</a:t>
            </a:fld>
            <a:endParaRPr lang="en-US" altLang="en-US" sz="2000"/>
          </a:p>
        </p:txBody>
      </p:sp>
      <p:sp>
        <p:nvSpPr>
          <p:cNvPr id="93188" name="Rectangle 2">
            <a:extLst>
              <a:ext uri="{FF2B5EF4-FFF2-40B4-BE49-F238E27FC236}">
                <a16:creationId xmlns:a16="http://schemas.microsoft.com/office/drawing/2014/main" id="{8D77485D-FBDB-E2BF-E5DC-A758D005AD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12788"/>
            <a:ext cx="4621212" cy="3465512"/>
          </a:xfrm>
          <a:ln/>
        </p:spPr>
      </p:sp>
      <p:sp>
        <p:nvSpPr>
          <p:cNvPr id="93189" name="Rectangle 3">
            <a:extLst>
              <a:ext uri="{FF2B5EF4-FFF2-40B4-BE49-F238E27FC236}">
                <a16:creationId xmlns:a16="http://schemas.microsoft.com/office/drawing/2014/main" id="{8C800232-C032-8B9B-9139-2487F01A77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7100" y="4387850"/>
            <a:ext cx="5095875" cy="415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>
            <a:extLst>
              <a:ext uri="{FF2B5EF4-FFF2-40B4-BE49-F238E27FC236}">
                <a16:creationId xmlns:a16="http://schemas.microsoft.com/office/drawing/2014/main" id="{5D6DF1BF-CAA9-1D28-83B9-202FFE1ADC2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A4EC27-294E-4510-ACC9-CF20C487B85B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95235" name="Rectangle 5">
            <a:extLst>
              <a:ext uri="{FF2B5EF4-FFF2-40B4-BE49-F238E27FC236}">
                <a16:creationId xmlns:a16="http://schemas.microsoft.com/office/drawing/2014/main" id="{0355B0E7-A656-8DD7-33DC-6963986E90DD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D81C4102-D9DC-4308-B846-1C47F9E9063C}" type="slidenum">
              <a:rPr lang="en-US" altLang="en-US" sz="2000"/>
              <a:pPr algn="ctr" eaLnBrk="1" hangingPunct="1">
                <a:spcBef>
                  <a:spcPct val="0"/>
                </a:spcBef>
              </a:pPr>
              <a:t>39</a:t>
            </a:fld>
            <a:endParaRPr lang="en-US" altLang="en-US" sz="2000"/>
          </a:p>
        </p:txBody>
      </p:sp>
      <p:sp>
        <p:nvSpPr>
          <p:cNvPr id="95236" name="Rectangle 2">
            <a:extLst>
              <a:ext uri="{FF2B5EF4-FFF2-40B4-BE49-F238E27FC236}">
                <a16:creationId xmlns:a16="http://schemas.microsoft.com/office/drawing/2014/main" id="{C52520F0-796C-EAC9-B442-89946423B3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12788"/>
            <a:ext cx="4621212" cy="3465512"/>
          </a:xfrm>
          <a:ln/>
        </p:spPr>
      </p:sp>
      <p:sp>
        <p:nvSpPr>
          <p:cNvPr id="95237" name="Rectangle 3">
            <a:extLst>
              <a:ext uri="{FF2B5EF4-FFF2-40B4-BE49-F238E27FC236}">
                <a16:creationId xmlns:a16="http://schemas.microsoft.com/office/drawing/2014/main" id="{4A7433A4-0E4D-1117-A1BD-B9EDAC6980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7100" y="4387850"/>
            <a:ext cx="5095875" cy="415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028D4D43-B561-E8C5-EED7-BD833DA47F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E47A50DC-DC8E-ADF1-6DAD-10C9E5A74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6925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6" name="Date Placeholder 3">
            <a:extLst>
              <a:ext uri="{FF2B5EF4-FFF2-40B4-BE49-F238E27FC236}">
                <a16:creationId xmlns:a16="http://schemas.microsoft.com/office/drawing/2014/main" id="{C29BF07F-E6FA-5CA0-796A-6C746DE7F8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4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>
            <a:extLst>
              <a:ext uri="{FF2B5EF4-FFF2-40B4-BE49-F238E27FC236}">
                <a16:creationId xmlns:a16="http://schemas.microsoft.com/office/drawing/2014/main" id="{8AC7C401-510B-EA93-A1C6-CB2E60082AD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3D88A3-36EB-4680-818D-948F8CBFCCF3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97283" name="Rectangle 5">
            <a:extLst>
              <a:ext uri="{FF2B5EF4-FFF2-40B4-BE49-F238E27FC236}">
                <a16:creationId xmlns:a16="http://schemas.microsoft.com/office/drawing/2014/main" id="{09E29B83-87A4-BEB2-3AA3-BC72B7406C1A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92A17F58-9833-42A6-B3D1-65F4AC52676D}" type="slidenum">
              <a:rPr lang="en-US" altLang="en-US" sz="2000"/>
              <a:pPr algn="ctr" eaLnBrk="1" hangingPunct="1">
                <a:spcBef>
                  <a:spcPct val="0"/>
                </a:spcBef>
              </a:pPr>
              <a:t>40</a:t>
            </a:fld>
            <a:endParaRPr lang="en-US" altLang="en-US" sz="2000"/>
          </a:p>
        </p:txBody>
      </p:sp>
      <p:sp>
        <p:nvSpPr>
          <p:cNvPr id="97284" name="Rectangle 2">
            <a:extLst>
              <a:ext uri="{FF2B5EF4-FFF2-40B4-BE49-F238E27FC236}">
                <a16:creationId xmlns:a16="http://schemas.microsoft.com/office/drawing/2014/main" id="{51D5E42A-A3A7-F872-BDF1-E23726836F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12788"/>
            <a:ext cx="4621212" cy="3465512"/>
          </a:xfrm>
          <a:ln/>
        </p:spPr>
      </p:sp>
      <p:sp>
        <p:nvSpPr>
          <p:cNvPr id="97285" name="Rectangle 3">
            <a:extLst>
              <a:ext uri="{FF2B5EF4-FFF2-40B4-BE49-F238E27FC236}">
                <a16:creationId xmlns:a16="http://schemas.microsoft.com/office/drawing/2014/main" id="{390A5FFF-5B58-2E8A-0D4C-4102243493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5513" y="4403725"/>
            <a:ext cx="5099050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7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3">
            <a:extLst>
              <a:ext uri="{FF2B5EF4-FFF2-40B4-BE49-F238E27FC236}">
                <a16:creationId xmlns:a16="http://schemas.microsoft.com/office/drawing/2014/main" id="{107950C9-4B57-ADE5-7330-15AB8F3CE4E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23FBC7-F700-43AE-9F02-261D744A9507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99331" name="Rectangle 5">
            <a:extLst>
              <a:ext uri="{FF2B5EF4-FFF2-40B4-BE49-F238E27FC236}">
                <a16:creationId xmlns:a16="http://schemas.microsoft.com/office/drawing/2014/main" id="{53E75E53-391E-DEB0-A3A2-D97C189FDE1E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07AE0560-021D-4B19-A193-EE3524CD4755}" type="slidenum">
              <a:rPr lang="en-US" altLang="en-US" sz="2000"/>
              <a:pPr algn="ctr" eaLnBrk="1" hangingPunct="1">
                <a:spcBef>
                  <a:spcPct val="0"/>
                </a:spcBef>
              </a:pPr>
              <a:t>41</a:t>
            </a:fld>
            <a:endParaRPr lang="en-US" altLang="en-US" sz="2000"/>
          </a:p>
        </p:txBody>
      </p:sp>
      <p:sp>
        <p:nvSpPr>
          <p:cNvPr id="99332" name="Rectangle 2">
            <a:extLst>
              <a:ext uri="{FF2B5EF4-FFF2-40B4-BE49-F238E27FC236}">
                <a16:creationId xmlns:a16="http://schemas.microsoft.com/office/drawing/2014/main" id="{6966425A-B87D-D8BE-2345-90436FCDF3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12788"/>
            <a:ext cx="4621212" cy="3465512"/>
          </a:xfrm>
          <a:ln/>
        </p:spPr>
      </p:sp>
      <p:sp>
        <p:nvSpPr>
          <p:cNvPr id="99333" name="Rectangle 3">
            <a:extLst>
              <a:ext uri="{FF2B5EF4-FFF2-40B4-BE49-F238E27FC236}">
                <a16:creationId xmlns:a16="http://schemas.microsoft.com/office/drawing/2014/main" id="{AB96BA1C-BD87-8C01-29E6-6C102343AE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5513" y="4403725"/>
            <a:ext cx="5099050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6925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>
            <a:extLst>
              <a:ext uri="{FF2B5EF4-FFF2-40B4-BE49-F238E27FC236}">
                <a16:creationId xmlns:a16="http://schemas.microsoft.com/office/drawing/2014/main" id="{B2790B5E-4A29-4D5E-1518-0ACA9E55401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CB8FB-71A4-4BFE-985F-D1A5ED7477D1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101379" name="Rectangle 5">
            <a:extLst>
              <a:ext uri="{FF2B5EF4-FFF2-40B4-BE49-F238E27FC236}">
                <a16:creationId xmlns:a16="http://schemas.microsoft.com/office/drawing/2014/main" id="{B90191F1-CF1D-8F63-86B8-815395AB5171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C8D9EB07-0484-49BF-9184-CDA0EDDB8C65}" type="slidenum">
              <a:rPr lang="en-US" altLang="en-US" sz="2000"/>
              <a:pPr algn="ctr" eaLnBrk="1" hangingPunct="1">
                <a:spcBef>
                  <a:spcPct val="0"/>
                </a:spcBef>
              </a:pPr>
              <a:t>42</a:t>
            </a:fld>
            <a:endParaRPr lang="en-US" altLang="en-US" sz="2000"/>
          </a:p>
        </p:txBody>
      </p:sp>
      <p:sp>
        <p:nvSpPr>
          <p:cNvPr id="101380" name="Rectangle 2">
            <a:extLst>
              <a:ext uri="{FF2B5EF4-FFF2-40B4-BE49-F238E27FC236}">
                <a16:creationId xmlns:a16="http://schemas.microsoft.com/office/drawing/2014/main" id="{CDCC2B06-A2F6-11BB-228F-151C199024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12788"/>
            <a:ext cx="4621212" cy="3465512"/>
          </a:xfrm>
          <a:ln/>
        </p:spPr>
      </p:sp>
      <p:sp>
        <p:nvSpPr>
          <p:cNvPr id="101381" name="Rectangle 3">
            <a:extLst>
              <a:ext uri="{FF2B5EF4-FFF2-40B4-BE49-F238E27FC236}">
                <a16:creationId xmlns:a16="http://schemas.microsoft.com/office/drawing/2014/main" id="{07AAF5EE-F14B-6593-4C75-A60E94ADCD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5513" y="4403725"/>
            <a:ext cx="5099050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>
            <a:extLst>
              <a:ext uri="{FF2B5EF4-FFF2-40B4-BE49-F238E27FC236}">
                <a16:creationId xmlns:a16="http://schemas.microsoft.com/office/drawing/2014/main" id="{26287B3E-F019-B775-4B7A-0C91B9C68B2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54F826-CC38-4832-B5F8-AEDDD2C6988C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103427" name="Rectangle 5">
            <a:extLst>
              <a:ext uri="{FF2B5EF4-FFF2-40B4-BE49-F238E27FC236}">
                <a16:creationId xmlns:a16="http://schemas.microsoft.com/office/drawing/2014/main" id="{3BCEDF7E-D8EE-7500-DE1D-D97FCDFA3A9E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D023FFCA-C904-430E-8B3A-4172348100AB}" type="slidenum">
              <a:rPr lang="en-US" altLang="en-US" sz="2000"/>
              <a:pPr algn="ctr" eaLnBrk="1" hangingPunct="1">
                <a:spcBef>
                  <a:spcPct val="0"/>
                </a:spcBef>
              </a:pPr>
              <a:t>43</a:t>
            </a:fld>
            <a:endParaRPr lang="en-US" altLang="en-US" sz="2000"/>
          </a:p>
        </p:txBody>
      </p:sp>
      <p:sp>
        <p:nvSpPr>
          <p:cNvPr id="103428" name="Rectangle 2">
            <a:extLst>
              <a:ext uri="{FF2B5EF4-FFF2-40B4-BE49-F238E27FC236}">
                <a16:creationId xmlns:a16="http://schemas.microsoft.com/office/drawing/2014/main" id="{C16E1CAF-AA36-D7E6-0766-1A78EDE492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12788"/>
            <a:ext cx="4621212" cy="3465512"/>
          </a:xfrm>
          <a:ln/>
        </p:spPr>
      </p:sp>
      <p:sp>
        <p:nvSpPr>
          <p:cNvPr id="103429" name="Rectangle 3">
            <a:extLst>
              <a:ext uri="{FF2B5EF4-FFF2-40B4-BE49-F238E27FC236}">
                <a16:creationId xmlns:a16="http://schemas.microsoft.com/office/drawing/2014/main" id="{8DB1CD88-B05A-BF56-5ED7-C45F733635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5513" y="4403725"/>
            <a:ext cx="5099050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6925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>
            <a:extLst>
              <a:ext uri="{FF2B5EF4-FFF2-40B4-BE49-F238E27FC236}">
                <a16:creationId xmlns:a16="http://schemas.microsoft.com/office/drawing/2014/main" id="{D01AA6EA-4CC2-900E-1CCA-BD8915CCB47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AED41D-E755-4E67-991B-DCAFADAD976F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105475" name="Rectangle 5">
            <a:extLst>
              <a:ext uri="{FF2B5EF4-FFF2-40B4-BE49-F238E27FC236}">
                <a16:creationId xmlns:a16="http://schemas.microsoft.com/office/drawing/2014/main" id="{D182845B-51AF-5B5A-5340-D56925D0D5F0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57BA7822-FBD1-4423-BFF2-19E1319E5A7D}" type="slidenum">
              <a:rPr lang="en-US" altLang="en-US" sz="2000"/>
              <a:pPr algn="ctr" eaLnBrk="1" hangingPunct="1">
                <a:spcBef>
                  <a:spcPct val="0"/>
                </a:spcBef>
              </a:pPr>
              <a:t>44</a:t>
            </a:fld>
            <a:endParaRPr lang="en-US" altLang="en-US" sz="2000"/>
          </a:p>
        </p:txBody>
      </p:sp>
      <p:sp>
        <p:nvSpPr>
          <p:cNvPr id="105476" name="Rectangle 2">
            <a:extLst>
              <a:ext uri="{FF2B5EF4-FFF2-40B4-BE49-F238E27FC236}">
                <a16:creationId xmlns:a16="http://schemas.microsoft.com/office/drawing/2014/main" id="{268AB5F3-E06F-FDE1-C8C1-10366A2CDD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7" name="Rectangle 3">
            <a:extLst>
              <a:ext uri="{FF2B5EF4-FFF2-40B4-BE49-F238E27FC236}">
                <a16:creationId xmlns:a16="http://schemas.microsoft.com/office/drawing/2014/main" id="{4035409B-4E97-949E-E8DA-AE4767C097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1150" y="4316413"/>
            <a:ext cx="5908675" cy="409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spcAft>
                <a:spcPct val="15000"/>
              </a:spcAft>
            </a:pPr>
            <a:endParaRPr lang="en-US" altLang="en-US" sz="29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>
            <a:extLst>
              <a:ext uri="{FF2B5EF4-FFF2-40B4-BE49-F238E27FC236}">
                <a16:creationId xmlns:a16="http://schemas.microsoft.com/office/drawing/2014/main" id="{5033BE99-9314-5761-9FDE-BEC19344EA1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01CA27-7DBD-446F-A71F-0857FC787E78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107523" name="Rectangle 5">
            <a:extLst>
              <a:ext uri="{FF2B5EF4-FFF2-40B4-BE49-F238E27FC236}">
                <a16:creationId xmlns:a16="http://schemas.microsoft.com/office/drawing/2014/main" id="{1D30DB29-5745-173A-9AA7-88F7525AE895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1844D909-8B9B-434E-B170-34D9E2D1846C}" type="slidenum">
              <a:rPr lang="en-US" altLang="en-US" sz="2000"/>
              <a:pPr algn="ctr" eaLnBrk="1" hangingPunct="1">
                <a:spcBef>
                  <a:spcPct val="0"/>
                </a:spcBef>
              </a:pPr>
              <a:t>45</a:t>
            </a:fld>
            <a:endParaRPr lang="en-US" altLang="en-US" sz="2000"/>
          </a:p>
        </p:txBody>
      </p:sp>
      <p:sp>
        <p:nvSpPr>
          <p:cNvPr id="107524" name="Rectangle 2">
            <a:extLst>
              <a:ext uri="{FF2B5EF4-FFF2-40B4-BE49-F238E27FC236}">
                <a16:creationId xmlns:a16="http://schemas.microsoft.com/office/drawing/2014/main" id="{C40FBED5-6ECF-56CD-65DB-0630F837EE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12788"/>
            <a:ext cx="4621212" cy="3465512"/>
          </a:xfrm>
          <a:ln/>
        </p:spPr>
      </p:sp>
      <p:sp>
        <p:nvSpPr>
          <p:cNvPr id="107525" name="Rectangle 3">
            <a:extLst>
              <a:ext uri="{FF2B5EF4-FFF2-40B4-BE49-F238E27FC236}">
                <a16:creationId xmlns:a16="http://schemas.microsoft.com/office/drawing/2014/main" id="{9B29278A-421A-8FCA-9B5E-A60078140F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7100" y="4387850"/>
            <a:ext cx="5095875" cy="415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6925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>
            <a:extLst>
              <a:ext uri="{FF2B5EF4-FFF2-40B4-BE49-F238E27FC236}">
                <a16:creationId xmlns:a16="http://schemas.microsoft.com/office/drawing/2014/main" id="{0E5EBAD1-C929-4F7A-1ADE-4EFF1634A6D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236AEF-5807-457F-8A72-3398257AE3A0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109571" name="Rectangle 5">
            <a:extLst>
              <a:ext uri="{FF2B5EF4-FFF2-40B4-BE49-F238E27FC236}">
                <a16:creationId xmlns:a16="http://schemas.microsoft.com/office/drawing/2014/main" id="{39DE5E94-5F88-2746-EAED-93192BB7FC1B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38AE32C5-CAC7-4C05-837D-BD7FDA0301EE}" type="slidenum">
              <a:rPr lang="en-US" altLang="en-US" sz="2000"/>
              <a:pPr algn="ctr" eaLnBrk="1" hangingPunct="1">
                <a:spcBef>
                  <a:spcPct val="0"/>
                </a:spcBef>
              </a:pPr>
              <a:t>46</a:t>
            </a:fld>
            <a:endParaRPr lang="en-US" altLang="en-US" sz="2000"/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19CA9AFD-1E36-0785-6DF8-BEA6F64139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6213" y="330200"/>
            <a:ext cx="4059237" cy="3043238"/>
          </a:xfrm>
          <a:ln cap="flat"/>
        </p:spPr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582C94EB-633F-1A37-35CD-647350E5F3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7100" y="4387850"/>
            <a:ext cx="5095875" cy="415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6925"/>
            <a:endParaRPr lang="en-US" altLang="en-US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>
            <a:extLst>
              <a:ext uri="{FF2B5EF4-FFF2-40B4-BE49-F238E27FC236}">
                <a16:creationId xmlns:a16="http://schemas.microsoft.com/office/drawing/2014/main" id="{3968B951-C817-BFD5-D3D7-AD8C9610329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B63E34-94D0-43D2-9CA1-DA719134D24D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111619" name="Rectangle 5">
            <a:extLst>
              <a:ext uri="{FF2B5EF4-FFF2-40B4-BE49-F238E27FC236}">
                <a16:creationId xmlns:a16="http://schemas.microsoft.com/office/drawing/2014/main" id="{18F015E7-8318-A344-247B-C78EBC499C3F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CA58AEDE-B47F-49FC-A9A8-F5285A9BA852}" type="slidenum">
              <a:rPr lang="en-US" altLang="en-US" sz="2000"/>
              <a:pPr algn="ctr" eaLnBrk="1" hangingPunct="1">
                <a:spcBef>
                  <a:spcPct val="0"/>
                </a:spcBef>
              </a:pPr>
              <a:t>47</a:t>
            </a:fld>
            <a:endParaRPr lang="en-US" altLang="en-US" sz="2000"/>
          </a:p>
        </p:txBody>
      </p:sp>
      <p:sp>
        <p:nvSpPr>
          <p:cNvPr id="111620" name="Rectangle 2">
            <a:extLst>
              <a:ext uri="{FF2B5EF4-FFF2-40B4-BE49-F238E27FC236}">
                <a16:creationId xmlns:a16="http://schemas.microsoft.com/office/drawing/2014/main" id="{170DD51C-E435-69DA-FC4B-DDD0EE7896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12788"/>
            <a:ext cx="4621212" cy="3465512"/>
          </a:xfrm>
          <a:ln/>
        </p:spPr>
      </p:sp>
      <p:sp>
        <p:nvSpPr>
          <p:cNvPr id="111621" name="Rectangle 3">
            <a:extLst>
              <a:ext uri="{FF2B5EF4-FFF2-40B4-BE49-F238E27FC236}">
                <a16:creationId xmlns:a16="http://schemas.microsoft.com/office/drawing/2014/main" id="{6E1EDFBC-C32E-2AFE-C540-FA0A47311F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7100" y="4387850"/>
            <a:ext cx="5095875" cy="415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3">
            <a:extLst>
              <a:ext uri="{FF2B5EF4-FFF2-40B4-BE49-F238E27FC236}">
                <a16:creationId xmlns:a16="http://schemas.microsoft.com/office/drawing/2014/main" id="{B191004D-B7AB-4128-32BA-92253197167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1AA40F-7F52-46E3-9067-4D1DBF142FD1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113667" name="Rectangle 5">
            <a:extLst>
              <a:ext uri="{FF2B5EF4-FFF2-40B4-BE49-F238E27FC236}">
                <a16:creationId xmlns:a16="http://schemas.microsoft.com/office/drawing/2014/main" id="{4B612B59-87D1-63C8-6A08-CA3E9564A19F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74F55689-8BA8-4EE6-BC39-9FFD4B35D33C}" type="slidenum">
              <a:rPr lang="en-US" altLang="en-US" sz="2000"/>
              <a:pPr algn="ctr" eaLnBrk="1" hangingPunct="1">
                <a:spcBef>
                  <a:spcPct val="0"/>
                </a:spcBef>
              </a:pPr>
              <a:t>48</a:t>
            </a:fld>
            <a:endParaRPr lang="en-US" altLang="en-US" sz="2000"/>
          </a:p>
        </p:txBody>
      </p:sp>
      <p:sp>
        <p:nvSpPr>
          <p:cNvPr id="113668" name="Rectangle 2">
            <a:extLst>
              <a:ext uri="{FF2B5EF4-FFF2-40B4-BE49-F238E27FC236}">
                <a16:creationId xmlns:a16="http://schemas.microsoft.com/office/drawing/2014/main" id="{C3DF71A6-4643-F43F-78C4-E324176F19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381000"/>
            <a:ext cx="4621212" cy="3465513"/>
          </a:xfrm>
          <a:ln/>
        </p:spPr>
      </p:sp>
      <p:sp>
        <p:nvSpPr>
          <p:cNvPr id="113669" name="Rectangle 3">
            <a:extLst>
              <a:ext uri="{FF2B5EF4-FFF2-40B4-BE49-F238E27FC236}">
                <a16:creationId xmlns:a16="http://schemas.microsoft.com/office/drawing/2014/main" id="{BF54B9F9-ADF0-1878-7724-34013756A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7100" y="4089400"/>
            <a:ext cx="5095875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>
            <a:extLst>
              <a:ext uri="{FF2B5EF4-FFF2-40B4-BE49-F238E27FC236}">
                <a16:creationId xmlns:a16="http://schemas.microsoft.com/office/drawing/2014/main" id="{10520055-A7FC-E108-8746-7042A43F40C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A1A237-DF76-4E1F-BF6C-5D5E45C5322A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115715" name="Rectangle 5">
            <a:extLst>
              <a:ext uri="{FF2B5EF4-FFF2-40B4-BE49-F238E27FC236}">
                <a16:creationId xmlns:a16="http://schemas.microsoft.com/office/drawing/2014/main" id="{74AEF008-859B-D66A-F6D1-11100707DCF1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A4E8868B-A8D2-40EC-AB29-70665B22DF9C}" type="slidenum">
              <a:rPr lang="en-US" altLang="en-US" sz="2000"/>
              <a:pPr algn="ctr" eaLnBrk="1" hangingPunct="1">
                <a:spcBef>
                  <a:spcPct val="0"/>
                </a:spcBef>
              </a:pPr>
              <a:t>49</a:t>
            </a:fld>
            <a:endParaRPr lang="en-US" altLang="en-US" sz="2000"/>
          </a:p>
        </p:txBody>
      </p:sp>
      <p:sp>
        <p:nvSpPr>
          <p:cNvPr id="115716" name="Rectangle 2">
            <a:extLst>
              <a:ext uri="{FF2B5EF4-FFF2-40B4-BE49-F238E27FC236}">
                <a16:creationId xmlns:a16="http://schemas.microsoft.com/office/drawing/2014/main" id="{76FA76D6-4386-6A2A-EAA8-2D333A1D2E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12788"/>
            <a:ext cx="4621212" cy="3465512"/>
          </a:xfrm>
          <a:ln/>
        </p:spPr>
      </p:sp>
      <p:sp>
        <p:nvSpPr>
          <p:cNvPr id="115717" name="Rectangle 3">
            <a:extLst>
              <a:ext uri="{FF2B5EF4-FFF2-40B4-BE49-F238E27FC236}">
                <a16:creationId xmlns:a16="http://schemas.microsoft.com/office/drawing/2014/main" id="{E4647A38-DC9C-1A73-EE37-DD0A5A8C15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7100" y="4387850"/>
            <a:ext cx="5095875" cy="415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9147F8ED-023A-C1F0-B922-D7B1C2944A1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FC4401-427D-40D1-A0B2-0013DB131B6C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25603" name="Rectangle 5">
            <a:extLst>
              <a:ext uri="{FF2B5EF4-FFF2-40B4-BE49-F238E27FC236}">
                <a16:creationId xmlns:a16="http://schemas.microsoft.com/office/drawing/2014/main" id="{3502A383-B90D-3666-C43A-706944CA081B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3E33FA54-4948-4048-8A16-095CE311767D}" type="slidenum">
              <a:rPr lang="en-US" altLang="en-US" sz="2000"/>
              <a:pPr algn="ctr" eaLnBrk="1" hangingPunct="1">
                <a:spcBef>
                  <a:spcPct val="0"/>
                </a:spcBef>
              </a:pPr>
              <a:t>5</a:t>
            </a:fld>
            <a:endParaRPr lang="en-US" altLang="en-US" sz="2000"/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FD0E72BA-2A31-E627-C902-B823C3681B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>
            <a:extLst>
              <a:ext uri="{FF2B5EF4-FFF2-40B4-BE49-F238E27FC236}">
                <a16:creationId xmlns:a16="http://schemas.microsoft.com/office/drawing/2014/main" id="{91B3E3CC-8BA5-897D-2B93-EA20DEC340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6925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>
            <a:extLst>
              <a:ext uri="{FF2B5EF4-FFF2-40B4-BE49-F238E27FC236}">
                <a16:creationId xmlns:a16="http://schemas.microsoft.com/office/drawing/2014/main" id="{9DD6D36A-B09F-FBE4-B9F5-C360EE9CCFA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7BD432-436A-4070-8486-C8386C039369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117763" name="Rectangle 5">
            <a:extLst>
              <a:ext uri="{FF2B5EF4-FFF2-40B4-BE49-F238E27FC236}">
                <a16:creationId xmlns:a16="http://schemas.microsoft.com/office/drawing/2014/main" id="{D608E1B6-DF4F-EAF0-1286-611D3EA7CAB0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1E6765CC-541C-446A-B585-841099FD4047}" type="slidenum">
              <a:rPr lang="en-US" altLang="en-US" sz="2000"/>
              <a:pPr algn="ctr" eaLnBrk="1" hangingPunct="1">
                <a:spcBef>
                  <a:spcPct val="0"/>
                </a:spcBef>
              </a:pPr>
              <a:t>50</a:t>
            </a:fld>
            <a:endParaRPr lang="en-US" altLang="en-US" sz="2000"/>
          </a:p>
        </p:txBody>
      </p:sp>
      <p:sp>
        <p:nvSpPr>
          <p:cNvPr id="117764" name="Rectangle 2">
            <a:extLst>
              <a:ext uri="{FF2B5EF4-FFF2-40B4-BE49-F238E27FC236}">
                <a16:creationId xmlns:a16="http://schemas.microsoft.com/office/drawing/2014/main" id="{E707771A-7F38-F014-99DF-698AA182FA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12788"/>
            <a:ext cx="4621212" cy="3465512"/>
          </a:xfrm>
          <a:ln cap="flat"/>
        </p:spPr>
      </p:sp>
      <p:sp>
        <p:nvSpPr>
          <p:cNvPr id="117765" name="Rectangle 2">
            <a:extLst>
              <a:ext uri="{FF2B5EF4-FFF2-40B4-BE49-F238E27FC236}">
                <a16:creationId xmlns:a16="http://schemas.microsoft.com/office/drawing/2014/main" id="{E45B621F-4C89-08B7-F1FC-CD48AD05F0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6925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3">
            <a:extLst>
              <a:ext uri="{FF2B5EF4-FFF2-40B4-BE49-F238E27FC236}">
                <a16:creationId xmlns:a16="http://schemas.microsoft.com/office/drawing/2014/main" id="{7694C92C-2E1A-04B7-EA1D-1297CFD9FF7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236535-FCDE-4D9D-94AD-B5D9A4BB8ADE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119811" name="Rectangle 5">
            <a:extLst>
              <a:ext uri="{FF2B5EF4-FFF2-40B4-BE49-F238E27FC236}">
                <a16:creationId xmlns:a16="http://schemas.microsoft.com/office/drawing/2014/main" id="{2743FF14-64D4-A967-D530-01471091E418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94E04295-4D2B-415D-9CA2-225CDE29F2E0}" type="slidenum">
              <a:rPr lang="en-US" altLang="en-US" sz="2000"/>
              <a:pPr algn="ctr" eaLnBrk="1" hangingPunct="1">
                <a:spcBef>
                  <a:spcPct val="0"/>
                </a:spcBef>
              </a:pPr>
              <a:t>51</a:t>
            </a:fld>
            <a:endParaRPr lang="en-US" altLang="en-US" sz="2000"/>
          </a:p>
        </p:txBody>
      </p:sp>
      <p:sp>
        <p:nvSpPr>
          <p:cNvPr id="119812" name="Rectangle 2">
            <a:extLst>
              <a:ext uri="{FF2B5EF4-FFF2-40B4-BE49-F238E27FC236}">
                <a16:creationId xmlns:a16="http://schemas.microsoft.com/office/drawing/2014/main" id="{B50D4A03-44B9-06C5-26DA-06DFA70B77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12788"/>
            <a:ext cx="4621212" cy="3465512"/>
          </a:xfrm>
          <a:ln/>
        </p:spPr>
      </p:sp>
      <p:sp>
        <p:nvSpPr>
          <p:cNvPr id="119813" name="Rectangle 3">
            <a:extLst>
              <a:ext uri="{FF2B5EF4-FFF2-40B4-BE49-F238E27FC236}">
                <a16:creationId xmlns:a16="http://schemas.microsoft.com/office/drawing/2014/main" id="{02C0DC43-5B70-CDC8-9C40-D2C6BB719B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7100" y="4387850"/>
            <a:ext cx="5095875" cy="415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6925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3">
            <a:extLst>
              <a:ext uri="{FF2B5EF4-FFF2-40B4-BE49-F238E27FC236}">
                <a16:creationId xmlns:a16="http://schemas.microsoft.com/office/drawing/2014/main" id="{A05826CE-CFFF-9CA4-435D-E98CDBF277F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EFBB1B-72C2-42F2-9D54-4AC7DBA707F4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121859" name="Rectangle 5">
            <a:extLst>
              <a:ext uri="{FF2B5EF4-FFF2-40B4-BE49-F238E27FC236}">
                <a16:creationId xmlns:a16="http://schemas.microsoft.com/office/drawing/2014/main" id="{53034613-4AD3-BF1E-F617-2FB2650762D9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EF91730D-A71B-4205-9AB2-D864627C0CCB}" type="slidenum">
              <a:rPr lang="en-US" altLang="en-US" sz="2000"/>
              <a:pPr algn="ctr" eaLnBrk="1" hangingPunct="1">
                <a:spcBef>
                  <a:spcPct val="0"/>
                </a:spcBef>
              </a:pPr>
              <a:t>52</a:t>
            </a:fld>
            <a:endParaRPr lang="en-US" altLang="en-US" sz="2000"/>
          </a:p>
        </p:txBody>
      </p:sp>
      <p:sp>
        <p:nvSpPr>
          <p:cNvPr id="121860" name="Rectangle 2">
            <a:extLst>
              <a:ext uri="{FF2B5EF4-FFF2-40B4-BE49-F238E27FC236}">
                <a16:creationId xmlns:a16="http://schemas.microsoft.com/office/drawing/2014/main" id="{B3ECB377-1970-8B8C-C6F8-46731A509F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12788"/>
            <a:ext cx="4621212" cy="3465512"/>
          </a:xfrm>
          <a:ln/>
        </p:spPr>
      </p:sp>
      <p:sp>
        <p:nvSpPr>
          <p:cNvPr id="121861" name="Rectangle 3">
            <a:extLst>
              <a:ext uri="{FF2B5EF4-FFF2-40B4-BE49-F238E27FC236}">
                <a16:creationId xmlns:a16="http://schemas.microsoft.com/office/drawing/2014/main" id="{5F422F75-6D95-9722-6394-62AC6EB5B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7100" y="4387850"/>
            <a:ext cx="5095875" cy="415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6925"/>
            <a:endParaRPr lang="en-US" altLang="en-US" sz="17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">
            <a:extLst>
              <a:ext uri="{FF2B5EF4-FFF2-40B4-BE49-F238E27FC236}">
                <a16:creationId xmlns:a16="http://schemas.microsoft.com/office/drawing/2014/main" id="{1514CA66-B6E1-C5FF-C54E-918B56451FB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805514-0BDE-4FF7-AA3C-0730355134AD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123907" name="Rectangle 5">
            <a:extLst>
              <a:ext uri="{FF2B5EF4-FFF2-40B4-BE49-F238E27FC236}">
                <a16:creationId xmlns:a16="http://schemas.microsoft.com/office/drawing/2014/main" id="{8F77DF6A-12BD-38BE-E8D1-281FF874F907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5EFAD00A-B961-48B5-A72D-D6A92E7E397F}" type="slidenum">
              <a:rPr lang="en-US" altLang="en-US" sz="2000"/>
              <a:pPr algn="ctr" eaLnBrk="1" hangingPunct="1">
                <a:spcBef>
                  <a:spcPct val="0"/>
                </a:spcBef>
              </a:pPr>
              <a:t>53</a:t>
            </a:fld>
            <a:endParaRPr lang="en-US" altLang="en-US" sz="2000"/>
          </a:p>
        </p:txBody>
      </p:sp>
      <p:sp>
        <p:nvSpPr>
          <p:cNvPr id="123908" name="Rectangle 2">
            <a:extLst>
              <a:ext uri="{FF2B5EF4-FFF2-40B4-BE49-F238E27FC236}">
                <a16:creationId xmlns:a16="http://schemas.microsoft.com/office/drawing/2014/main" id="{37C4843E-4132-5365-559E-3008647806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12788"/>
            <a:ext cx="4621212" cy="3465512"/>
          </a:xfrm>
          <a:ln/>
        </p:spPr>
      </p:sp>
      <p:sp>
        <p:nvSpPr>
          <p:cNvPr id="123909" name="Rectangle 3">
            <a:extLst>
              <a:ext uri="{FF2B5EF4-FFF2-40B4-BE49-F238E27FC236}">
                <a16:creationId xmlns:a16="http://schemas.microsoft.com/office/drawing/2014/main" id="{66E37CC9-59C3-ADB7-6481-F332A62D43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7100" y="4387850"/>
            <a:ext cx="5095875" cy="415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6925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3">
            <a:extLst>
              <a:ext uri="{FF2B5EF4-FFF2-40B4-BE49-F238E27FC236}">
                <a16:creationId xmlns:a16="http://schemas.microsoft.com/office/drawing/2014/main" id="{35FA8734-2920-FC72-C8A9-E09DA73F0AE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31662-B815-4617-B450-4FC5E702437C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125955" name="Rectangle 5">
            <a:extLst>
              <a:ext uri="{FF2B5EF4-FFF2-40B4-BE49-F238E27FC236}">
                <a16:creationId xmlns:a16="http://schemas.microsoft.com/office/drawing/2014/main" id="{E5A5568F-1552-E835-ACC5-4C01B8DF01C8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7ABBB432-1275-4DB9-A49D-1E792D4EE2B6}" type="slidenum">
              <a:rPr lang="en-US" altLang="en-US" sz="2000"/>
              <a:pPr algn="ctr" eaLnBrk="1" hangingPunct="1">
                <a:spcBef>
                  <a:spcPct val="0"/>
                </a:spcBef>
              </a:pPr>
              <a:t>54</a:t>
            </a:fld>
            <a:endParaRPr lang="en-US" altLang="en-US" sz="2000"/>
          </a:p>
        </p:txBody>
      </p:sp>
      <p:sp>
        <p:nvSpPr>
          <p:cNvPr id="125956" name="Rectangle 2">
            <a:extLst>
              <a:ext uri="{FF2B5EF4-FFF2-40B4-BE49-F238E27FC236}">
                <a16:creationId xmlns:a16="http://schemas.microsoft.com/office/drawing/2014/main" id="{1A140A3C-3941-BF0C-7FF5-FBDEA1D9A2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12788"/>
            <a:ext cx="4621212" cy="3465512"/>
          </a:xfrm>
          <a:ln/>
        </p:spPr>
      </p:sp>
      <p:sp>
        <p:nvSpPr>
          <p:cNvPr id="125957" name="Rectangle 3">
            <a:extLst>
              <a:ext uri="{FF2B5EF4-FFF2-40B4-BE49-F238E27FC236}">
                <a16:creationId xmlns:a16="http://schemas.microsoft.com/office/drawing/2014/main" id="{EF7EB04E-87AD-9156-C379-69ACD116CC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7100" y="4387850"/>
            <a:ext cx="5095875" cy="415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6925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3">
            <a:extLst>
              <a:ext uri="{FF2B5EF4-FFF2-40B4-BE49-F238E27FC236}">
                <a16:creationId xmlns:a16="http://schemas.microsoft.com/office/drawing/2014/main" id="{111DED48-5484-4DD2-222F-3EC96A7A7A0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0F0E0A-8FF4-4D1E-9899-4E674ED59CA7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128003" name="Rectangle 5">
            <a:extLst>
              <a:ext uri="{FF2B5EF4-FFF2-40B4-BE49-F238E27FC236}">
                <a16:creationId xmlns:a16="http://schemas.microsoft.com/office/drawing/2014/main" id="{753D8C24-D18D-F2B3-3944-8AC5D6451648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56A59829-D0DD-4FEC-B4AC-7EEF74FD5955}" type="slidenum">
              <a:rPr lang="en-US" altLang="en-US" sz="2000"/>
              <a:pPr algn="ctr" eaLnBrk="1" hangingPunct="1">
                <a:spcBef>
                  <a:spcPct val="0"/>
                </a:spcBef>
              </a:pPr>
              <a:t>55</a:t>
            </a:fld>
            <a:endParaRPr lang="en-US" altLang="en-US" sz="2000"/>
          </a:p>
        </p:txBody>
      </p:sp>
      <p:sp>
        <p:nvSpPr>
          <p:cNvPr id="128004" name="Rectangle 2">
            <a:extLst>
              <a:ext uri="{FF2B5EF4-FFF2-40B4-BE49-F238E27FC236}">
                <a16:creationId xmlns:a16="http://schemas.microsoft.com/office/drawing/2014/main" id="{02DA4A0B-4705-E473-1F18-3DA76D245D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12788"/>
            <a:ext cx="4621212" cy="3465512"/>
          </a:xfrm>
          <a:ln/>
        </p:spPr>
      </p:sp>
      <p:sp>
        <p:nvSpPr>
          <p:cNvPr id="128005" name="Rectangle 3">
            <a:extLst>
              <a:ext uri="{FF2B5EF4-FFF2-40B4-BE49-F238E27FC236}">
                <a16:creationId xmlns:a16="http://schemas.microsoft.com/office/drawing/2014/main" id="{D8502637-3277-ABE2-CFA8-D4DCD520F5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7100" y="4387850"/>
            <a:ext cx="5095875" cy="415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3">
            <a:extLst>
              <a:ext uri="{FF2B5EF4-FFF2-40B4-BE49-F238E27FC236}">
                <a16:creationId xmlns:a16="http://schemas.microsoft.com/office/drawing/2014/main" id="{A22D7CD3-0B47-4FA3-8297-BD1E4E86E62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7248F0-7F30-4D43-8893-78F25D58FBA8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130051" name="Rectangle 5">
            <a:extLst>
              <a:ext uri="{FF2B5EF4-FFF2-40B4-BE49-F238E27FC236}">
                <a16:creationId xmlns:a16="http://schemas.microsoft.com/office/drawing/2014/main" id="{41FAE8D0-816F-AEF8-48DA-8CD21AD1ED63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06B13159-9A0D-4B0E-AC94-9AC2626A5CA0}" type="slidenum">
              <a:rPr lang="en-US" altLang="en-US" sz="2000"/>
              <a:pPr algn="ctr" eaLnBrk="1" hangingPunct="1">
                <a:spcBef>
                  <a:spcPct val="0"/>
                </a:spcBef>
              </a:pPr>
              <a:t>56</a:t>
            </a:fld>
            <a:endParaRPr lang="en-US" altLang="en-US" sz="2000"/>
          </a:p>
        </p:txBody>
      </p:sp>
      <p:sp>
        <p:nvSpPr>
          <p:cNvPr id="130052" name="Rectangle 2">
            <a:extLst>
              <a:ext uri="{FF2B5EF4-FFF2-40B4-BE49-F238E27FC236}">
                <a16:creationId xmlns:a16="http://schemas.microsoft.com/office/drawing/2014/main" id="{C4327CFA-6B7B-9C3B-D347-F6B09F594C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12788"/>
            <a:ext cx="4621212" cy="3465512"/>
          </a:xfrm>
          <a:ln/>
        </p:spPr>
      </p:sp>
      <p:sp>
        <p:nvSpPr>
          <p:cNvPr id="130053" name="Rectangle 3">
            <a:extLst>
              <a:ext uri="{FF2B5EF4-FFF2-40B4-BE49-F238E27FC236}">
                <a16:creationId xmlns:a16="http://schemas.microsoft.com/office/drawing/2014/main" id="{4429B273-A099-D357-BE3F-654DEE22F9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7100" y="4387850"/>
            <a:ext cx="5095875" cy="415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3">
            <a:extLst>
              <a:ext uri="{FF2B5EF4-FFF2-40B4-BE49-F238E27FC236}">
                <a16:creationId xmlns:a16="http://schemas.microsoft.com/office/drawing/2014/main" id="{AC54B050-4377-CF4D-3E7F-49E2292BB56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485BB7-8B38-435E-BC91-7D4C7CE1B80E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132099" name="Rectangle 5">
            <a:extLst>
              <a:ext uri="{FF2B5EF4-FFF2-40B4-BE49-F238E27FC236}">
                <a16:creationId xmlns:a16="http://schemas.microsoft.com/office/drawing/2014/main" id="{65199562-69D5-5BFD-542A-BFADA30273E7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90701B81-74B5-4671-A03F-90B43D64EAD2}" type="slidenum">
              <a:rPr lang="en-US" altLang="en-US" sz="2000"/>
              <a:pPr algn="ctr" eaLnBrk="1" hangingPunct="1">
                <a:spcBef>
                  <a:spcPct val="0"/>
                </a:spcBef>
              </a:pPr>
              <a:t>57</a:t>
            </a:fld>
            <a:endParaRPr lang="en-US" altLang="en-US" sz="2000"/>
          </a:p>
        </p:txBody>
      </p:sp>
      <p:sp>
        <p:nvSpPr>
          <p:cNvPr id="132100" name="Rectangle 2">
            <a:extLst>
              <a:ext uri="{FF2B5EF4-FFF2-40B4-BE49-F238E27FC236}">
                <a16:creationId xmlns:a16="http://schemas.microsoft.com/office/drawing/2014/main" id="{695066BC-F13D-B63A-92E1-4185DD4631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12788"/>
            <a:ext cx="4621212" cy="3465512"/>
          </a:xfrm>
          <a:ln/>
        </p:spPr>
      </p:sp>
      <p:sp>
        <p:nvSpPr>
          <p:cNvPr id="132101" name="Rectangle 3">
            <a:extLst>
              <a:ext uri="{FF2B5EF4-FFF2-40B4-BE49-F238E27FC236}">
                <a16:creationId xmlns:a16="http://schemas.microsoft.com/office/drawing/2014/main" id="{A6EF7E9E-2120-33BF-AE73-B579C2CABA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7100" y="4387850"/>
            <a:ext cx="5095875" cy="415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3">
            <a:extLst>
              <a:ext uri="{FF2B5EF4-FFF2-40B4-BE49-F238E27FC236}">
                <a16:creationId xmlns:a16="http://schemas.microsoft.com/office/drawing/2014/main" id="{7F42A705-80DD-C543-F0D2-619843F01BB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6C1214-383C-4AED-BA35-74A9A872BCB2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134147" name="Rectangle 5">
            <a:extLst>
              <a:ext uri="{FF2B5EF4-FFF2-40B4-BE49-F238E27FC236}">
                <a16:creationId xmlns:a16="http://schemas.microsoft.com/office/drawing/2014/main" id="{37DBC5D9-7788-5B38-2658-CC1D0BA9BEDA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DA7B655E-3F88-459C-AB04-32818E8B9DAB}" type="slidenum">
              <a:rPr lang="en-US" altLang="en-US" sz="2000"/>
              <a:pPr algn="ctr" eaLnBrk="1" hangingPunct="1">
                <a:spcBef>
                  <a:spcPct val="0"/>
                </a:spcBef>
              </a:pPr>
              <a:t>58</a:t>
            </a:fld>
            <a:endParaRPr lang="en-US" altLang="en-US" sz="2000"/>
          </a:p>
        </p:txBody>
      </p:sp>
      <p:sp>
        <p:nvSpPr>
          <p:cNvPr id="134148" name="Rectangle 2">
            <a:extLst>
              <a:ext uri="{FF2B5EF4-FFF2-40B4-BE49-F238E27FC236}">
                <a16:creationId xmlns:a16="http://schemas.microsoft.com/office/drawing/2014/main" id="{EA315A61-AD50-80B7-57E9-C701252524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3838" y="723900"/>
            <a:ext cx="3963987" cy="2973388"/>
          </a:xfrm>
          <a:ln cap="flat"/>
        </p:spPr>
      </p:sp>
      <p:sp>
        <p:nvSpPr>
          <p:cNvPr id="134149" name="Rectangle 3">
            <a:extLst>
              <a:ext uri="{FF2B5EF4-FFF2-40B4-BE49-F238E27FC236}">
                <a16:creationId xmlns:a16="http://schemas.microsoft.com/office/drawing/2014/main" id="{A0EFD5F2-7D17-E5E0-974E-699F8C36C9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7100" y="4387850"/>
            <a:ext cx="5095875" cy="415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3">
            <a:extLst>
              <a:ext uri="{FF2B5EF4-FFF2-40B4-BE49-F238E27FC236}">
                <a16:creationId xmlns:a16="http://schemas.microsoft.com/office/drawing/2014/main" id="{CB0951EF-CCDB-4DCA-6AED-8DBD2860367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742A83-DA44-4135-A224-C8E0FB7B7B0E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136195" name="Rectangle 5">
            <a:extLst>
              <a:ext uri="{FF2B5EF4-FFF2-40B4-BE49-F238E27FC236}">
                <a16:creationId xmlns:a16="http://schemas.microsoft.com/office/drawing/2014/main" id="{7D8AAB81-BD83-AE39-04DF-9B32308767D8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702676F4-6A2D-4B9A-B1AD-C3241E2526C4}" type="slidenum">
              <a:rPr lang="en-US" altLang="en-US" sz="2000"/>
              <a:pPr algn="ctr" eaLnBrk="1" hangingPunct="1">
                <a:spcBef>
                  <a:spcPct val="0"/>
                </a:spcBef>
              </a:pPr>
              <a:t>59</a:t>
            </a:fld>
            <a:endParaRPr lang="en-US" altLang="en-US" sz="2000"/>
          </a:p>
        </p:txBody>
      </p:sp>
      <p:sp>
        <p:nvSpPr>
          <p:cNvPr id="136196" name="Rectangle 2">
            <a:extLst>
              <a:ext uri="{FF2B5EF4-FFF2-40B4-BE49-F238E27FC236}">
                <a16:creationId xmlns:a16="http://schemas.microsoft.com/office/drawing/2014/main" id="{CB3D2CB7-8FD0-B98F-D51B-8F8E0425D3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3988" y="712788"/>
            <a:ext cx="4105275" cy="3078162"/>
          </a:xfrm>
          <a:ln/>
        </p:spPr>
      </p:sp>
      <p:sp>
        <p:nvSpPr>
          <p:cNvPr id="136197" name="Rectangle 3">
            <a:extLst>
              <a:ext uri="{FF2B5EF4-FFF2-40B4-BE49-F238E27FC236}">
                <a16:creationId xmlns:a16="http://schemas.microsoft.com/office/drawing/2014/main" id="{400A5397-C33F-50EC-6FDB-33E6456BFF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7100" y="4387850"/>
            <a:ext cx="5095875" cy="415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81C3D395-43CD-3E2C-9A12-C1464714830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11BD2F-4806-4519-AE82-922F86AFC225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27651" name="Rectangle 5">
            <a:extLst>
              <a:ext uri="{FF2B5EF4-FFF2-40B4-BE49-F238E27FC236}">
                <a16:creationId xmlns:a16="http://schemas.microsoft.com/office/drawing/2014/main" id="{BAD514E2-DBDB-E3D8-F449-CB7C9482BDFB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04657B96-A080-45F1-958D-D4F65AF719CD}" type="slidenum">
              <a:rPr lang="en-US" altLang="en-US" sz="2000"/>
              <a:pPr algn="ctr" eaLnBrk="1" hangingPunct="1">
                <a:spcBef>
                  <a:spcPct val="0"/>
                </a:spcBef>
              </a:pPr>
              <a:t>6</a:t>
            </a:fld>
            <a:endParaRPr lang="en-US" altLang="en-US" sz="2000"/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EFE8459F-3F43-0AAC-6451-BB8B5534B6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700088"/>
            <a:ext cx="4602163" cy="3451225"/>
          </a:xfrm>
          <a:ln/>
        </p:spPr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B319C1FC-96AC-4B5A-10D4-67DC1369F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7100" y="4387850"/>
            <a:ext cx="5095875" cy="415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5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3">
            <a:extLst>
              <a:ext uri="{FF2B5EF4-FFF2-40B4-BE49-F238E27FC236}">
                <a16:creationId xmlns:a16="http://schemas.microsoft.com/office/drawing/2014/main" id="{1C331C4F-F289-9C86-5423-5F0825CF738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2314BE-0601-47D0-A872-3994DF9324D9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138243" name="Rectangle 5">
            <a:extLst>
              <a:ext uri="{FF2B5EF4-FFF2-40B4-BE49-F238E27FC236}">
                <a16:creationId xmlns:a16="http://schemas.microsoft.com/office/drawing/2014/main" id="{B67DA56F-3ABF-C6C1-F287-9D5263FC3914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67EF4C99-47CF-4870-A806-0817A72ED3A1}" type="slidenum">
              <a:rPr lang="en-US" altLang="en-US" sz="2000"/>
              <a:pPr algn="ctr" eaLnBrk="1" hangingPunct="1">
                <a:spcBef>
                  <a:spcPct val="0"/>
                </a:spcBef>
              </a:pPr>
              <a:t>60</a:t>
            </a:fld>
            <a:endParaRPr lang="en-US" altLang="en-US" sz="2000"/>
          </a:p>
        </p:txBody>
      </p:sp>
      <p:sp>
        <p:nvSpPr>
          <p:cNvPr id="138244" name="Rectangle 2">
            <a:extLst>
              <a:ext uri="{FF2B5EF4-FFF2-40B4-BE49-F238E27FC236}">
                <a16:creationId xmlns:a16="http://schemas.microsoft.com/office/drawing/2014/main" id="{C65614BF-7453-6C1B-C3EF-5FDC6125E8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12788"/>
            <a:ext cx="4621212" cy="3465512"/>
          </a:xfrm>
          <a:ln/>
        </p:spPr>
      </p:sp>
      <p:sp>
        <p:nvSpPr>
          <p:cNvPr id="138245" name="Rectangle 3">
            <a:extLst>
              <a:ext uri="{FF2B5EF4-FFF2-40B4-BE49-F238E27FC236}">
                <a16:creationId xmlns:a16="http://schemas.microsoft.com/office/drawing/2014/main" id="{CD24E724-2D84-0AC8-D982-73583BCC78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7100" y="4387850"/>
            <a:ext cx="5095875" cy="415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3">
            <a:extLst>
              <a:ext uri="{FF2B5EF4-FFF2-40B4-BE49-F238E27FC236}">
                <a16:creationId xmlns:a16="http://schemas.microsoft.com/office/drawing/2014/main" id="{66779C7B-2416-DD9B-37C3-35943810B95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9D494E-645B-484D-9919-113DEF7FE40E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140291" name="Rectangle 5">
            <a:extLst>
              <a:ext uri="{FF2B5EF4-FFF2-40B4-BE49-F238E27FC236}">
                <a16:creationId xmlns:a16="http://schemas.microsoft.com/office/drawing/2014/main" id="{6321C6F4-85A5-4B52-5DA4-29AA0FCBBFF8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D7F021C6-1089-4501-840D-7AA47997F73C}" type="slidenum">
              <a:rPr lang="en-US" altLang="en-US" sz="2000"/>
              <a:pPr algn="ctr" eaLnBrk="1" hangingPunct="1">
                <a:spcBef>
                  <a:spcPct val="0"/>
                </a:spcBef>
              </a:pPr>
              <a:t>61</a:t>
            </a:fld>
            <a:endParaRPr lang="en-US" altLang="en-US" sz="2000"/>
          </a:p>
        </p:txBody>
      </p:sp>
      <p:sp>
        <p:nvSpPr>
          <p:cNvPr id="140292" name="Rectangle 2">
            <a:extLst>
              <a:ext uri="{FF2B5EF4-FFF2-40B4-BE49-F238E27FC236}">
                <a16:creationId xmlns:a16="http://schemas.microsoft.com/office/drawing/2014/main" id="{1D26F87E-AC50-8F5F-2AF0-0E43FC4B7E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63588"/>
            <a:ext cx="4621213" cy="3465512"/>
          </a:xfrm>
          <a:ln/>
        </p:spPr>
      </p:sp>
      <p:sp>
        <p:nvSpPr>
          <p:cNvPr id="140293" name="Rectangle 3">
            <a:extLst>
              <a:ext uri="{FF2B5EF4-FFF2-40B4-BE49-F238E27FC236}">
                <a16:creationId xmlns:a16="http://schemas.microsoft.com/office/drawing/2014/main" id="{7B2DDCEC-B9D7-9B64-DD56-18ED9945F0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7100" y="4387850"/>
            <a:ext cx="5095875" cy="415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7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3">
            <a:extLst>
              <a:ext uri="{FF2B5EF4-FFF2-40B4-BE49-F238E27FC236}">
                <a16:creationId xmlns:a16="http://schemas.microsoft.com/office/drawing/2014/main" id="{D767281A-7733-175B-013E-26CB255B7CD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6E1BE9-68B4-41EC-AC5A-D38510866BE3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142339" name="Rectangle 5">
            <a:extLst>
              <a:ext uri="{FF2B5EF4-FFF2-40B4-BE49-F238E27FC236}">
                <a16:creationId xmlns:a16="http://schemas.microsoft.com/office/drawing/2014/main" id="{91F7399B-AA4E-E2E1-999C-A4AEC64780F7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2FE234A5-2FEE-4CB7-8F3C-787009BF3F5C}" type="slidenum">
              <a:rPr lang="en-US" altLang="en-US" sz="2000"/>
              <a:pPr algn="ctr" eaLnBrk="1" hangingPunct="1">
                <a:spcBef>
                  <a:spcPct val="0"/>
                </a:spcBef>
              </a:pPr>
              <a:t>62</a:t>
            </a:fld>
            <a:endParaRPr lang="en-US" altLang="en-US" sz="2000"/>
          </a:p>
        </p:txBody>
      </p:sp>
      <p:sp>
        <p:nvSpPr>
          <p:cNvPr id="142340" name="Rectangle 2">
            <a:extLst>
              <a:ext uri="{FF2B5EF4-FFF2-40B4-BE49-F238E27FC236}">
                <a16:creationId xmlns:a16="http://schemas.microsoft.com/office/drawing/2014/main" id="{C67A21AB-6F5C-E295-9BAF-E2A925713A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12788"/>
            <a:ext cx="4621212" cy="3465512"/>
          </a:xfrm>
          <a:ln/>
        </p:spPr>
      </p:sp>
      <p:sp>
        <p:nvSpPr>
          <p:cNvPr id="142341" name="Rectangle 3">
            <a:extLst>
              <a:ext uri="{FF2B5EF4-FFF2-40B4-BE49-F238E27FC236}">
                <a16:creationId xmlns:a16="http://schemas.microsoft.com/office/drawing/2014/main" id="{D373AD2F-DC87-0B61-BAC0-E8DA700529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7100" y="4387850"/>
            <a:ext cx="5095875" cy="415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3">
            <a:extLst>
              <a:ext uri="{FF2B5EF4-FFF2-40B4-BE49-F238E27FC236}">
                <a16:creationId xmlns:a16="http://schemas.microsoft.com/office/drawing/2014/main" id="{36BF0546-0C33-B576-55C6-24973B14368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65E373-20FB-4497-95DE-5957D406E230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144387" name="Rectangle 5">
            <a:extLst>
              <a:ext uri="{FF2B5EF4-FFF2-40B4-BE49-F238E27FC236}">
                <a16:creationId xmlns:a16="http://schemas.microsoft.com/office/drawing/2014/main" id="{24D01598-9CA9-18A9-B634-D771E37A5FB2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159CCC6B-7421-4485-A1B5-0C2D3BCED8EB}" type="slidenum">
              <a:rPr lang="en-US" altLang="en-US" sz="2000"/>
              <a:pPr algn="ctr" eaLnBrk="1" hangingPunct="1">
                <a:spcBef>
                  <a:spcPct val="0"/>
                </a:spcBef>
              </a:pPr>
              <a:t>63</a:t>
            </a:fld>
            <a:endParaRPr lang="en-US" altLang="en-US" sz="2000"/>
          </a:p>
        </p:txBody>
      </p:sp>
      <p:sp>
        <p:nvSpPr>
          <p:cNvPr id="144388" name="Rectangle 2">
            <a:extLst>
              <a:ext uri="{FF2B5EF4-FFF2-40B4-BE49-F238E27FC236}">
                <a16:creationId xmlns:a16="http://schemas.microsoft.com/office/drawing/2014/main" id="{855936E8-CF56-EA4E-D506-55D9FD9ED3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9" name="Rectangle 3">
            <a:extLst>
              <a:ext uri="{FF2B5EF4-FFF2-40B4-BE49-F238E27FC236}">
                <a16:creationId xmlns:a16="http://schemas.microsoft.com/office/drawing/2014/main" id="{4D080238-B200-7F95-0B3E-A7276CC519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3">
            <a:extLst>
              <a:ext uri="{FF2B5EF4-FFF2-40B4-BE49-F238E27FC236}">
                <a16:creationId xmlns:a16="http://schemas.microsoft.com/office/drawing/2014/main" id="{97EF8A9C-F1AA-A916-3F80-6E382ADE39B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713796-8BDE-4953-88F5-C73A914B1329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146435" name="Rectangle 5">
            <a:extLst>
              <a:ext uri="{FF2B5EF4-FFF2-40B4-BE49-F238E27FC236}">
                <a16:creationId xmlns:a16="http://schemas.microsoft.com/office/drawing/2014/main" id="{49551115-D56D-9D86-2FD6-2EB9B3B1749E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0A699B53-E7E4-471D-9D67-480C63BB3FF1}" type="slidenum">
              <a:rPr lang="en-US" altLang="en-US" sz="2000"/>
              <a:pPr algn="ctr" eaLnBrk="1" hangingPunct="1">
                <a:spcBef>
                  <a:spcPct val="0"/>
                </a:spcBef>
              </a:pPr>
              <a:t>64</a:t>
            </a:fld>
            <a:endParaRPr lang="en-US" altLang="en-US" sz="2000"/>
          </a:p>
        </p:txBody>
      </p:sp>
      <p:sp>
        <p:nvSpPr>
          <p:cNvPr id="146436" name="Rectangle 2">
            <a:extLst>
              <a:ext uri="{FF2B5EF4-FFF2-40B4-BE49-F238E27FC236}">
                <a16:creationId xmlns:a16="http://schemas.microsoft.com/office/drawing/2014/main" id="{24A9907F-D815-7466-E059-493B540BA2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12788"/>
            <a:ext cx="4621212" cy="3465512"/>
          </a:xfrm>
          <a:ln/>
        </p:spPr>
      </p:sp>
      <p:sp>
        <p:nvSpPr>
          <p:cNvPr id="146437" name="Rectangle 3">
            <a:extLst>
              <a:ext uri="{FF2B5EF4-FFF2-40B4-BE49-F238E27FC236}">
                <a16:creationId xmlns:a16="http://schemas.microsoft.com/office/drawing/2014/main" id="{C373A33B-6648-9691-673E-0B234203C4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7100" y="4387850"/>
            <a:ext cx="5095875" cy="415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3">
            <a:extLst>
              <a:ext uri="{FF2B5EF4-FFF2-40B4-BE49-F238E27FC236}">
                <a16:creationId xmlns:a16="http://schemas.microsoft.com/office/drawing/2014/main" id="{0E345AF8-AC49-CF8C-74DE-7956A3D5B21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315CDE-AFDC-472C-A6BC-C7152731E87F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148483" name="Rectangle 5">
            <a:extLst>
              <a:ext uri="{FF2B5EF4-FFF2-40B4-BE49-F238E27FC236}">
                <a16:creationId xmlns:a16="http://schemas.microsoft.com/office/drawing/2014/main" id="{F54037DF-75BB-2F14-B4CE-17C9D7B215C4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8C297011-2260-4A86-8EED-9A1A6C3113CC}" type="slidenum">
              <a:rPr lang="en-US" altLang="en-US" sz="2000"/>
              <a:pPr algn="ctr" eaLnBrk="1" hangingPunct="1">
                <a:spcBef>
                  <a:spcPct val="0"/>
                </a:spcBef>
              </a:pPr>
              <a:t>65</a:t>
            </a:fld>
            <a:endParaRPr lang="en-US" altLang="en-US" sz="2000"/>
          </a:p>
        </p:txBody>
      </p:sp>
      <p:sp>
        <p:nvSpPr>
          <p:cNvPr id="148484" name="Rectangle 2">
            <a:extLst>
              <a:ext uri="{FF2B5EF4-FFF2-40B4-BE49-F238E27FC236}">
                <a16:creationId xmlns:a16="http://schemas.microsoft.com/office/drawing/2014/main" id="{C7C86ACF-1677-DAFA-A812-AF8E0DAF93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12788"/>
            <a:ext cx="4621212" cy="3465512"/>
          </a:xfrm>
          <a:ln cap="flat"/>
        </p:spPr>
      </p:sp>
      <p:sp>
        <p:nvSpPr>
          <p:cNvPr id="148485" name="Rectangle 3">
            <a:extLst>
              <a:ext uri="{FF2B5EF4-FFF2-40B4-BE49-F238E27FC236}">
                <a16:creationId xmlns:a16="http://schemas.microsoft.com/office/drawing/2014/main" id="{A5D9DF6A-E212-2459-B575-E74CC18453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7100" y="4387850"/>
            <a:ext cx="5095875" cy="415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7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3">
            <a:extLst>
              <a:ext uri="{FF2B5EF4-FFF2-40B4-BE49-F238E27FC236}">
                <a16:creationId xmlns:a16="http://schemas.microsoft.com/office/drawing/2014/main" id="{4C9B0FDA-4101-EA56-8E4D-C31C5F192D9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4DBB5D-7F79-4851-9E8B-76F5136E0F11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150531" name="Rectangle 5">
            <a:extLst>
              <a:ext uri="{FF2B5EF4-FFF2-40B4-BE49-F238E27FC236}">
                <a16:creationId xmlns:a16="http://schemas.microsoft.com/office/drawing/2014/main" id="{576721C4-686B-855C-4EBA-F7162339F0E7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398DBC49-0D7E-4764-90E5-51CD0FB8F7C6}" type="slidenum">
              <a:rPr lang="en-US" altLang="en-US" sz="2000"/>
              <a:pPr algn="ctr" eaLnBrk="1" hangingPunct="1">
                <a:spcBef>
                  <a:spcPct val="0"/>
                </a:spcBef>
              </a:pPr>
              <a:t>66</a:t>
            </a:fld>
            <a:endParaRPr lang="en-US" altLang="en-US" sz="2000"/>
          </a:p>
        </p:txBody>
      </p:sp>
      <p:sp>
        <p:nvSpPr>
          <p:cNvPr id="150532" name="Rectangle 2">
            <a:extLst>
              <a:ext uri="{FF2B5EF4-FFF2-40B4-BE49-F238E27FC236}">
                <a16:creationId xmlns:a16="http://schemas.microsoft.com/office/drawing/2014/main" id="{8CCE075C-2F37-B15B-50CF-C6607ED164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12788"/>
            <a:ext cx="4621212" cy="3465512"/>
          </a:xfrm>
          <a:ln cap="flat"/>
        </p:spPr>
      </p:sp>
      <p:sp>
        <p:nvSpPr>
          <p:cNvPr id="150533" name="Rectangle 3">
            <a:extLst>
              <a:ext uri="{FF2B5EF4-FFF2-40B4-BE49-F238E27FC236}">
                <a16:creationId xmlns:a16="http://schemas.microsoft.com/office/drawing/2014/main" id="{0637032D-2CC3-FDD9-65D0-597951F013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7100" y="4387850"/>
            <a:ext cx="5095875" cy="415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11138" indent="-211138"/>
            <a:endParaRPr lang="en-US" altLang="en-US" sz="15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3">
            <a:extLst>
              <a:ext uri="{FF2B5EF4-FFF2-40B4-BE49-F238E27FC236}">
                <a16:creationId xmlns:a16="http://schemas.microsoft.com/office/drawing/2014/main" id="{8D0DEAEE-5E9C-4CAC-6A6D-64CBDDC83A8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181F61-9576-4191-94AA-40101C8AFD1E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152579" name="Rectangle 5">
            <a:extLst>
              <a:ext uri="{FF2B5EF4-FFF2-40B4-BE49-F238E27FC236}">
                <a16:creationId xmlns:a16="http://schemas.microsoft.com/office/drawing/2014/main" id="{482A0C80-57DC-9320-8B5F-BB6FDFFC8B2E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804BBFCA-02CF-4151-9EA8-96A53D1B7524}" type="slidenum">
              <a:rPr lang="en-US" altLang="en-US" sz="2000"/>
              <a:pPr algn="ctr" eaLnBrk="1" hangingPunct="1">
                <a:spcBef>
                  <a:spcPct val="0"/>
                </a:spcBef>
              </a:pPr>
              <a:t>67</a:t>
            </a:fld>
            <a:endParaRPr lang="en-US" altLang="en-US" sz="2000"/>
          </a:p>
        </p:txBody>
      </p:sp>
      <p:sp>
        <p:nvSpPr>
          <p:cNvPr id="152580" name="Rectangle 2">
            <a:extLst>
              <a:ext uri="{FF2B5EF4-FFF2-40B4-BE49-F238E27FC236}">
                <a16:creationId xmlns:a16="http://schemas.microsoft.com/office/drawing/2014/main" id="{056BF9A1-233A-DF66-8418-4947A175BC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12788"/>
            <a:ext cx="4621212" cy="3465512"/>
          </a:xfrm>
          <a:ln cap="flat"/>
        </p:spPr>
      </p:sp>
      <p:sp>
        <p:nvSpPr>
          <p:cNvPr id="152581" name="Rectangle 3">
            <a:extLst>
              <a:ext uri="{FF2B5EF4-FFF2-40B4-BE49-F238E27FC236}">
                <a16:creationId xmlns:a16="http://schemas.microsoft.com/office/drawing/2014/main" id="{A03B7424-3B66-24BC-BE14-2FCC7ED6CB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5513" y="4403725"/>
            <a:ext cx="5099050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6925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3">
            <a:extLst>
              <a:ext uri="{FF2B5EF4-FFF2-40B4-BE49-F238E27FC236}">
                <a16:creationId xmlns:a16="http://schemas.microsoft.com/office/drawing/2014/main" id="{4EA6FE75-9970-B4DF-5509-30C5943274C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1286CA-690D-4A08-895A-6A8611AABB5D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154627" name="Rectangle 5">
            <a:extLst>
              <a:ext uri="{FF2B5EF4-FFF2-40B4-BE49-F238E27FC236}">
                <a16:creationId xmlns:a16="http://schemas.microsoft.com/office/drawing/2014/main" id="{88A0D1A7-719E-5465-CC10-8BCD1A2B3F91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D0421C79-3DB1-4F56-B59F-026B8373B6A6}" type="slidenum">
              <a:rPr lang="en-US" altLang="en-US" sz="2000"/>
              <a:pPr algn="ctr" eaLnBrk="1" hangingPunct="1">
                <a:spcBef>
                  <a:spcPct val="0"/>
                </a:spcBef>
              </a:pPr>
              <a:t>68</a:t>
            </a:fld>
            <a:endParaRPr lang="en-US" altLang="en-US" sz="2000"/>
          </a:p>
        </p:txBody>
      </p:sp>
      <p:sp>
        <p:nvSpPr>
          <p:cNvPr id="154628" name="Rectangle 2">
            <a:extLst>
              <a:ext uri="{FF2B5EF4-FFF2-40B4-BE49-F238E27FC236}">
                <a16:creationId xmlns:a16="http://schemas.microsoft.com/office/drawing/2014/main" id="{373A433C-02F9-6EC2-6EDF-2A21E8B58C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12788"/>
            <a:ext cx="4621212" cy="3465512"/>
          </a:xfrm>
          <a:ln cap="flat"/>
        </p:spPr>
      </p:sp>
      <p:sp>
        <p:nvSpPr>
          <p:cNvPr id="154629" name="Rectangle 4">
            <a:extLst>
              <a:ext uri="{FF2B5EF4-FFF2-40B4-BE49-F238E27FC236}">
                <a16:creationId xmlns:a16="http://schemas.microsoft.com/office/drawing/2014/main" id="{238DDF6C-6663-488A-1478-972DBEDC39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6925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3">
            <a:extLst>
              <a:ext uri="{FF2B5EF4-FFF2-40B4-BE49-F238E27FC236}">
                <a16:creationId xmlns:a16="http://schemas.microsoft.com/office/drawing/2014/main" id="{B10968F4-A95C-4E5D-BE9D-8CED1872660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858DF9-28E6-4534-B4FF-0ED242EBF992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156675" name="Rectangle 5">
            <a:extLst>
              <a:ext uri="{FF2B5EF4-FFF2-40B4-BE49-F238E27FC236}">
                <a16:creationId xmlns:a16="http://schemas.microsoft.com/office/drawing/2014/main" id="{462A65BA-633C-DB50-A5B6-ABA83157DBAA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47DEE60F-9ADC-4C85-A50A-981C42F1837B}" type="slidenum">
              <a:rPr lang="en-US" altLang="en-US" sz="2000"/>
              <a:pPr algn="ctr" eaLnBrk="1" hangingPunct="1">
                <a:spcBef>
                  <a:spcPct val="0"/>
                </a:spcBef>
              </a:pPr>
              <a:t>69</a:t>
            </a:fld>
            <a:endParaRPr lang="en-US" altLang="en-US" sz="2000"/>
          </a:p>
        </p:txBody>
      </p:sp>
      <p:sp>
        <p:nvSpPr>
          <p:cNvPr id="156676" name="Rectangle 2">
            <a:extLst>
              <a:ext uri="{FF2B5EF4-FFF2-40B4-BE49-F238E27FC236}">
                <a16:creationId xmlns:a16="http://schemas.microsoft.com/office/drawing/2014/main" id="{2172F017-2BEB-7253-27F8-AB31B90E9A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700088"/>
            <a:ext cx="4602163" cy="3451225"/>
          </a:xfrm>
          <a:ln/>
        </p:spPr>
      </p:sp>
      <p:sp>
        <p:nvSpPr>
          <p:cNvPr id="156677" name="Rectangle 3">
            <a:extLst>
              <a:ext uri="{FF2B5EF4-FFF2-40B4-BE49-F238E27FC236}">
                <a16:creationId xmlns:a16="http://schemas.microsoft.com/office/drawing/2014/main" id="{C6C9F387-E182-E10F-692B-4DEFB4F15C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7100" y="4387850"/>
            <a:ext cx="5095875" cy="415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6925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74494DDE-F66A-B326-5460-9CFC0DC9B01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0814B5-A216-4C79-ABC0-EE686C82B560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29699" name="Rectangle 5">
            <a:extLst>
              <a:ext uri="{FF2B5EF4-FFF2-40B4-BE49-F238E27FC236}">
                <a16:creationId xmlns:a16="http://schemas.microsoft.com/office/drawing/2014/main" id="{60E448AB-7768-4118-B981-DF640BE605A7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4351AA06-B6AD-4903-813E-EFAB938DFC51}" type="slidenum">
              <a:rPr lang="en-US" altLang="en-US" sz="2000"/>
              <a:pPr algn="ctr" eaLnBrk="1" hangingPunct="1">
                <a:spcBef>
                  <a:spcPct val="0"/>
                </a:spcBef>
              </a:pPr>
              <a:t>7</a:t>
            </a:fld>
            <a:endParaRPr lang="en-US" altLang="en-US" sz="2000"/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214CA524-3F54-FD93-0B85-16ECF12E13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4">
            <a:extLst>
              <a:ext uri="{FF2B5EF4-FFF2-40B4-BE49-F238E27FC236}">
                <a16:creationId xmlns:a16="http://schemas.microsoft.com/office/drawing/2014/main" id="{29267FA4-9C95-0708-2BEC-662C92606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3">
            <a:extLst>
              <a:ext uri="{FF2B5EF4-FFF2-40B4-BE49-F238E27FC236}">
                <a16:creationId xmlns:a16="http://schemas.microsoft.com/office/drawing/2014/main" id="{E55D97FF-2DB7-4F94-528B-C6312B3BB4D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8A079F-3387-47E4-BA1F-5606D49C0136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158723" name="Rectangle 5">
            <a:extLst>
              <a:ext uri="{FF2B5EF4-FFF2-40B4-BE49-F238E27FC236}">
                <a16:creationId xmlns:a16="http://schemas.microsoft.com/office/drawing/2014/main" id="{535DDB79-D502-6298-9214-5E3B1DD10AD1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6B080E27-1492-4CA6-82E2-633C045361C3}" type="slidenum">
              <a:rPr lang="en-US" altLang="en-US" sz="2000"/>
              <a:pPr algn="ctr" eaLnBrk="1" hangingPunct="1">
                <a:spcBef>
                  <a:spcPct val="0"/>
                </a:spcBef>
              </a:pPr>
              <a:t>70</a:t>
            </a:fld>
            <a:endParaRPr lang="en-US" altLang="en-US" sz="2000"/>
          </a:p>
        </p:txBody>
      </p:sp>
      <p:sp>
        <p:nvSpPr>
          <p:cNvPr id="158724" name="Rectangle 2">
            <a:extLst>
              <a:ext uri="{FF2B5EF4-FFF2-40B4-BE49-F238E27FC236}">
                <a16:creationId xmlns:a16="http://schemas.microsoft.com/office/drawing/2014/main" id="{784FFDC8-0DA1-91E6-7A6A-381173FE6C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12788"/>
            <a:ext cx="4621212" cy="3465512"/>
          </a:xfrm>
          <a:ln cap="flat"/>
        </p:spPr>
      </p:sp>
      <p:sp>
        <p:nvSpPr>
          <p:cNvPr id="158725" name="Rectangle 3">
            <a:extLst>
              <a:ext uri="{FF2B5EF4-FFF2-40B4-BE49-F238E27FC236}">
                <a16:creationId xmlns:a16="http://schemas.microsoft.com/office/drawing/2014/main" id="{932AE255-EFED-BB40-86E3-A17065FF3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7100" y="4387850"/>
            <a:ext cx="5095875" cy="415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3">
            <a:extLst>
              <a:ext uri="{FF2B5EF4-FFF2-40B4-BE49-F238E27FC236}">
                <a16:creationId xmlns:a16="http://schemas.microsoft.com/office/drawing/2014/main" id="{A7203F38-9DBB-95DD-5052-A86935592C1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DEFF5D-4B7F-41D1-B4DC-A953C9EEFFFD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160771" name="Rectangle 5">
            <a:extLst>
              <a:ext uri="{FF2B5EF4-FFF2-40B4-BE49-F238E27FC236}">
                <a16:creationId xmlns:a16="http://schemas.microsoft.com/office/drawing/2014/main" id="{3907298B-D180-0F34-4028-17F110402BE5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AF81BE04-7DA0-4D34-A623-115678636B06}" type="slidenum">
              <a:rPr lang="en-US" altLang="en-US" sz="2000"/>
              <a:pPr algn="ctr" eaLnBrk="1" hangingPunct="1">
                <a:spcBef>
                  <a:spcPct val="0"/>
                </a:spcBef>
              </a:pPr>
              <a:t>71</a:t>
            </a:fld>
            <a:endParaRPr lang="en-US" altLang="en-US" sz="2000"/>
          </a:p>
        </p:txBody>
      </p:sp>
      <p:sp>
        <p:nvSpPr>
          <p:cNvPr id="160772" name="Rectangle 2">
            <a:extLst>
              <a:ext uri="{FF2B5EF4-FFF2-40B4-BE49-F238E27FC236}">
                <a16:creationId xmlns:a16="http://schemas.microsoft.com/office/drawing/2014/main" id="{1CBE9DFB-5642-71FD-B1D9-3CC7AD16C0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3" name="Rectangle 3">
            <a:extLst>
              <a:ext uri="{FF2B5EF4-FFF2-40B4-BE49-F238E27FC236}">
                <a16:creationId xmlns:a16="http://schemas.microsoft.com/office/drawing/2014/main" id="{CB67DEC3-2C2C-0490-E549-3C97CADE41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1150" y="4316413"/>
            <a:ext cx="5908675" cy="409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spcAft>
                <a:spcPct val="15000"/>
              </a:spcAft>
            </a:pPr>
            <a:endParaRPr lang="en-US" altLang="en-US" sz="29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3">
            <a:extLst>
              <a:ext uri="{FF2B5EF4-FFF2-40B4-BE49-F238E27FC236}">
                <a16:creationId xmlns:a16="http://schemas.microsoft.com/office/drawing/2014/main" id="{807E4488-A4C7-0AF6-E385-52D9AB46F6D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79E57E-74D8-4CF2-9772-FD07685BF8E0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162819" name="Rectangle 5">
            <a:extLst>
              <a:ext uri="{FF2B5EF4-FFF2-40B4-BE49-F238E27FC236}">
                <a16:creationId xmlns:a16="http://schemas.microsoft.com/office/drawing/2014/main" id="{166B6786-B8A5-D251-6AF3-6DBD2BAE72D9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0097CDED-FFC6-436B-8B92-18638DBFCF79}" type="slidenum">
              <a:rPr lang="en-US" altLang="en-US" sz="2000"/>
              <a:pPr algn="ctr" eaLnBrk="1" hangingPunct="1">
                <a:spcBef>
                  <a:spcPct val="0"/>
                </a:spcBef>
              </a:pPr>
              <a:t>72</a:t>
            </a:fld>
            <a:endParaRPr lang="en-US" altLang="en-US" sz="2000"/>
          </a:p>
        </p:txBody>
      </p:sp>
      <p:sp>
        <p:nvSpPr>
          <p:cNvPr id="162820" name="Rectangle 2">
            <a:extLst>
              <a:ext uri="{FF2B5EF4-FFF2-40B4-BE49-F238E27FC236}">
                <a16:creationId xmlns:a16="http://schemas.microsoft.com/office/drawing/2014/main" id="{098EC343-49CB-231A-29EA-2786108420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12788"/>
            <a:ext cx="4621212" cy="3465512"/>
          </a:xfrm>
          <a:ln cap="flat"/>
        </p:spPr>
      </p:sp>
      <p:sp>
        <p:nvSpPr>
          <p:cNvPr id="162821" name="Rectangle 3">
            <a:extLst>
              <a:ext uri="{FF2B5EF4-FFF2-40B4-BE49-F238E27FC236}">
                <a16:creationId xmlns:a16="http://schemas.microsoft.com/office/drawing/2014/main" id="{4BF4CEBD-CAA7-E35C-A5FD-817A3E6A88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7100" y="4387850"/>
            <a:ext cx="5095875" cy="415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6925"/>
            <a:endParaRPr lang="en-US" altLang="en-US" sz="17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662928F3-7438-3630-511C-A69E89D194C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C9BDF5-C3A0-4D07-B758-792F08F6A1A9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31747" name="Rectangle 5">
            <a:extLst>
              <a:ext uri="{FF2B5EF4-FFF2-40B4-BE49-F238E27FC236}">
                <a16:creationId xmlns:a16="http://schemas.microsoft.com/office/drawing/2014/main" id="{4DD58453-55BD-14B6-B742-1C0048C78E89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376D4A8F-532A-414F-8C16-04C08AB2CA73}" type="slidenum">
              <a:rPr lang="en-US" altLang="en-US" sz="2000"/>
              <a:pPr algn="ctr" eaLnBrk="1" hangingPunct="1">
                <a:spcBef>
                  <a:spcPct val="0"/>
                </a:spcBef>
              </a:pPr>
              <a:t>8</a:t>
            </a:fld>
            <a:endParaRPr lang="en-US" altLang="en-US" sz="2000"/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029A03D7-B3CC-1BC9-6216-39E85A2EC0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2">
            <a:extLst>
              <a:ext uri="{FF2B5EF4-FFF2-40B4-BE49-F238E27FC236}">
                <a16:creationId xmlns:a16="http://schemas.microsoft.com/office/drawing/2014/main" id="{14CF48D4-A7F2-6115-09A2-8913D2B04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6210D5A2-0D50-9AA3-A55A-FAB78B76B00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94773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9477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2B70E9-6E3F-4B92-816E-570FF34A2650}" type="datetime3">
              <a:rPr lang="en-US" altLang="en-US" sz="1400" smtClean="0"/>
              <a:pPr>
                <a:spcBef>
                  <a:spcPct val="0"/>
                </a:spcBef>
              </a:pPr>
              <a:t>29 January 2025</a:t>
            </a:fld>
            <a:endParaRPr lang="en-US" altLang="en-US" sz="1400"/>
          </a:p>
        </p:txBody>
      </p:sp>
      <p:sp>
        <p:nvSpPr>
          <p:cNvPr id="33795" name="Rectangle 5">
            <a:extLst>
              <a:ext uri="{FF2B5EF4-FFF2-40B4-BE49-F238E27FC236}">
                <a16:creationId xmlns:a16="http://schemas.microsoft.com/office/drawing/2014/main" id="{B40ADEC6-2B6F-4577-65DC-3EA2587FCBE8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40175" y="8723313"/>
            <a:ext cx="30099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91D957AE-D7FA-4536-B66D-DD0FE2303D56}" type="slidenum">
              <a:rPr lang="en-US" altLang="en-US" sz="2000"/>
              <a:pPr algn="ctr" eaLnBrk="1" hangingPunct="1">
                <a:spcBef>
                  <a:spcPct val="0"/>
                </a:spcBef>
              </a:pPr>
              <a:t>9</a:t>
            </a:fld>
            <a:endParaRPr lang="en-US" altLang="en-US" sz="2000"/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F1699C7A-BED2-D85E-3BEC-D291F9B4C4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7" name="Rectangle 3">
            <a:extLst>
              <a:ext uri="{FF2B5EF4-FFF2-40B4-BE49-F238E27FC236}">
                <a16:creationId xmlns:a16="http://schemas.microsoft.com/office/drawing/2014/main" id="{F8CC50B9-2DB3-4A21-6235-6BF230E618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3" tIns="46207" rIns="92413" bIns="46207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>
            <a:extLst>
              <a:ext uri="{FF2B5EF4-FFF2-40B4-BE49-F238E27FC236}">
                <a16:creationId xmlns:a16="http://schemas.microsoft.com/office/drawing/2014/main" id="{A84044BE-1492-BA2D-E603-6E221BBD01E4}"/>
              </a:ext>
            </a:extLst>
          </p:cNvPr>
          <p:cNvGrpSpPr>
            <a:grpSpLocks/>
          </p:cNvGrpSpPr>
          <p:nvPr/>
        </p:nvGrpSpPr>
        <p:grpSpPr bwMode="auto">
          <a:xfrm rot="-129976">
            <a:off x="2325688" y="1711325"/>
            <a:ext cx="4495800" cy="3241675"/>
            <a:chOff x="1092" y="871"/>
            <a:chExt cx="3576" cy="2579"/>
          </a:xfrm>
        </p:grpSpPr>
        <p:sp>
          <p:nvSpPr>
            <p:cNvPr id="3" name="Freeform 12">
              <a:extLst>
                <a:ext uri="{FF2B5EF4-FFF2-40B4-BE49-F238E27FC236}">
                  <a16:creationId xmlns:a16="http://schemas.microsoft.com/office/drawing/2014/main" id="{F34B4E94-D688-05FF-FE8A-3FC67C855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978"/>
              <a:ext cx="380" cy="365"/>
            </a:xfrm>
            <a:custGeom>
              <a:avLst/>
              <a:gdLst/>
              <a:ahLst/>
              <a:cxnLst>
                <a:cxn ang="0">
                  <a:pos x="252" y="46"/>
                </a:cxn>
                <a:cxn ang="0">
                  <a:pos x="269" y="63"/>
                </a:cxn>
                <a:cxn ang="0">
                  <a:pos x="287" y="80"/>
                </a:cxn>
                <a:cxn ang="0">
                  <a:pos x="305" y="96"/>
                </a:cxn>
                <a:cxn ang="0">
                  <a:pos x="321" y="115"/>
                </a:cxn>
                <a:cxn ang="0">
                  <a:pos x="337" y="133"/>
                </a:cxn>
                <a:cxn ang="0">
                  <a:pos x="351" y="149"/>
                </a:cxn>
                <a:cxn ang="0">
                  <a:pos x="363" y="163"/>
                </a:cxn>
                <a:cxn ang="0">
                  <a:pos x="372" y="174"/>
                </a:cxn>
                <a:cxn ang="0">
                  <a:pos x="376" y="183"/>
                </a:cxn>
                <a:cxn ang="0">
                  <a:pos x="379" y="185"/>
                </a:cxn>
                <a:cxn ang="0">
                  <a:pos x="252" y="364"/>
                </a:cxn>
                <a:cxn ang="0">
                  <a:pos x="252" y="364"/>
                </a:cxn>
                <a:cxn ang="0">
                  <a:pos x="248" y="364"/>
                </a:cxn>
                <a:cxn ang="0">
                  <a:pos x="241" y="359"/>
                </a:cxn>
                <a:cxn ang="0">
                  <a:pos x="229" y="356"/>
                </a:cxn>
                <a:cxn ang="0">
                  <a:pos x="213" y="349"/>
                </a:cxn>
                <a:cxn ang="0">
                  <a:pos x="193" y="340"/>
                </a:cxn>
                <a:cxn ang="0">
                  <a:pos x="172" y="328"/>
                </a:cxn>
                <a:cxn ang="0">
                  <a:pos x="149" y="317"/>
                </a:cxn>
                <a:cxn ang="0">
                  <a:pos x="126" y="303"/>
                </a:cxn>
                <a:cxn ang="0">
                  <a:pos x="103" y="285"/>
                </a:cxn>
                <a:cxn ang="0">
                  <a:pos x="80" y="269"/>
                </a:cxn>
                <a:cxn ang="0">
                  <a:pos x="80" y="269"/>
                </a:cxn>
                <a:cxn ang="0">
                  <a:pos x="77" y="267"/>
                </a:cxn>
                <a:cxn ang="0">
                  <a:pos x="77" y="265"/>
                </a:cxn>
                <a:cxn ang="0">
                  <a:pos x="77" y="265"/>
                </a:cxn>
                <a:cxn ang="0">
                  <a:pos x="80" y="267"/>
                </a:cxn>
                <a:cxn ang="0">
                  <a:pos x="80" y="269"/>
                </a:cxn>
                <a:cxn ang="0">
                  <a:pos x="80" y="269"/>
                </a:cxn>
                <a:cxn ang="0">
                  <a:pos x="67" y="260"/>
                </a:cxn>
                <a:cxn ang="0">
                  <a:pos x="54" y="252"/>
                </a:cxn>
                <a:cxn ang="0">
                  <a:pos x="41" y="241"/>
                </a:cxn>
                <a:cxn ang="0">
                  <a:pos x="31" y="232"/>
                </a:cxn>
                <a:cxn ang="0">
                  <a:pos x="23" y="218"/>
                </a:cxn>
                <a:cxn ang="0">
                  <a:pos x="14" y="206"/>
                </a:cxn>
                <a:cxn ang="0">
                  <a:pos x="8" y="191"/>
                </a:cxn>
                <a:cxn ang="0">
                  <a:pos x="4" y="177"/>
                </a:cxn>
                <a:cxn ang="0">
                  <a:pos x="2" y="162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2" y="122"/>
                </a:cxn>
                <a:cxn ang="0">
                  <a:pos x="8" y="98"/>
                </a:cxn>
                <a:cxn ang="0">
                  <a:pos x="16" y="78"/>
                </a:cxn>
                <a:cxn ang="0">
                  <a:pos x="29" y="59"/>
                </a:cxn>
                <a:cxn ang="0">
                  <a:pos x="41" y="41"/>
                </a:cxn>
                <a:cxn ang="0">
                  <a:pos x="61" y="27"/>
                </a:cxn>
                <a:cxn ang="0">
                  <a:pos x="77" y="15"/>
                </a:cxn>
                <a:cxn ang="0">
                  <a:pos x="98" y="6"/>
                </a:cxn>
                <a:cxn ang="0">
                  <a:pos x="121" y="2"/>
                </a:cxn>
                <a:cxn ang="0">
                  <a:pos x="145" y="0"/>
                </a:cxn>
                <a:cxn ang="0">
                  <a:pos x="145" y="0"/>
                </a:cxn>
                <a:cxn ang="0">
                  <a:pos x="158" y="0"/>
                </a:cxn>
                <a:cxn ang="0">
                  <a:pos x="170" y="2"/>
                </a:cxn>
                <a:cxn ang="0">
                  <a:pos x="183" y="4"/>
                </a:cxn>
                <a:cxn ang="0">
                  <a:pos x="193" y="6"/>
                </a:cxn>
                <a:cxn ang="0">
                  <a:pos x="206" y="13"/>
                </a:cxn>
                <a:cxn ang="0">
                  <a:pos x="214" y="16"/>
                </a:cxn>
                <a:cxn ang="0">
                  <a:pos x="225" y="23"/>
                </a:cxn>
                <a:cxn ang="0">
                  <a:pos x="236" y="31"/>
                </a:cxn>
                <a:cxn ang="0">
                  <a:pos x="243" y="38"/>
                </a:cxn>
                <a:cxn ang="0">
                  <a:pos x="252" y="46"/>
                </a:cxn>
                <a:cxn ang="0">
                  <a:pos x="252" y="46"/>
                </a:cxn>
              </a:cxnLst>
              <a:rect l="0" t="0" r="r" b="b"/>
              <a:pathLst>
                <a:path w="380" h="365">
                  <a:moveTo>
                    <a:pt x="252" y="46"/>
                  </a:moveTo>
                  <a:lnTo>
                    <a:pt x="269" y="63"/>
                  </a:lnTo>
                  <a:lnTo>
                    <a:pt x="287" y="80"/>
                  </a:lnTo>
                  <a:lnTo>
                    <a:pt x="305" y="96"/>
                  </a:lnTo>
                  <a:lnTo>
                    <a:pt x="321" y="115"/>
                  </a:lnTo>
                  <a:lnTo>
                    <a:pt x="337" y="133"/>
                  </a:lnTo>
                  <a:lnTo>
                    <a:pt x="351" y="149"/>
                  </a:lnTo>
                  <a:lnTo>
                    <a:pt x="363" y="163"/>
                  </a:lnTo>
                  <a:lnTo>
                    <a:pt x="372" y="174"/>
                  </a:lnTo>
                  <a:lnTo>
                    <a:pt x="376" y="183"/>
                  </a:lnTo>
                  <a:lnTo>
                    <a:pt x="379" y="185"/>
                  </a:lnTo>
                  <a:lnTo>
                    <a:pt x="252" y="364"/>
                  </a:lnTo>
                  <a:lnTo>
                    <a:pt x="252" y="364"/>
                  </a:lnTo>
                  <a:lnTo>
                    <a:pt x="248" y="364"/>
                  </a:lnTo>
                  <a:lnTo>
                    <a:pt x="241" y="359"/>
                  </a:lnTo>
                  <a:lnTo>
                    <a:pt x="229" y="356"/>
                  </a:lnTo>
                  <a:lnTo>
                    <a:pt x="213" y="349"/>
                  </a:lnTo>
                  <a:lnTo>
                    <a:pt x="193" y="340"/>
                  </a:lnTo>
                  <a:lnTo>
                    <a:pt x="172" y="328"/>
                  </a:lnTo>
                  <a:lnTo>
                    <a:pt x="149" y="317"/>
                  </a:lnTo>
                  <a:lnTo>
                    <a:pt x="126" y="303"/>
                  </a:lnTo>
                  <a:lnTo>
                    <a:pt x="103" y="285"/>
                  </a:lnTo>
                  <a:lnTo>
                    <a:pt x="80" y="269"/>
                  </a:lnTo>
                  <a:lnTo>
                    <a:pt x="80" y="269"/>
                  </a:lnTo>
                  <a:lnTo>
                    <a:pt x="77" y="267"/>
                  </a:lnTo>
                  <a:lnTo>
                    <a:pt x="77" y="265"/>
                  </a:lnTo>
                  <a:lnTo>
                    <a:pt x="77" y="265"/>
                  </a:lnTo>
                  <a:lnTo>
                    <a:pt x="80" y="267"/>
                  </a:lnTo>
                  <a:lnTo>
                    <a:pt x="80" y="269"/>
                  </a:lnTo>
                  <a:lnTo>
                    <a:pt x="80" y="269"/>
                  </a:lnTo>
                  <a:lnTo>
                    <a:pt x="67" y="260"/>
                  </a:lnTo>
                  <a:lnTo>
                    <a:pt x="54" y="252"/>
                  </a:lnTo>
                  <a:lnTo>
                    <a:pt x="41" y="241"/>
                  </a:lnTo>
                  <a:lnTo>
                    <a:pt x="31" y="232"/>
                  </a:lnTo>
                  <a:lnTo>
                    <a:pt x="23" y="218"/>
                  </a:lnTo>
                  <a:lnTo>
                    <a:pt x="14" y="206"/>
                  </a:lnTo>
                  <a:lnTo>
                    <a:pt x="8" y="191"/>
                  </a:lnTo>
                  <a:lnTo>
                    <a:pt x="4" y="177"/>
                  </a:lnTo>
                  <a:lnTo>
                    <a:pt x="2" y="16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2" y="122"/>
                  </a:lnTo>
                  <a:lnTo>
                    <a:pt x="8" y="98"/>
                  </a:lnTo>
                  <a:lnTo>
                    <a:pt x="16" y="78"/>
                  </a:lnTo>
                  <a:lnTo>
                    <a:pt x="29" y="59"/>
                  </a:lnTo>
                  <a:lnTo>
                    <a:pt x="41" y="41"/>
                  </a:lnTo>
                  <a:lnTo>
                    <a:pt x="61" y="27"/>
                  </a:lnTo>
                  <a:lnTo>
                    <a:pt x="77" y="15"/>
                  </a:lnTo>
                  <a:lnTo>
                    <a:pt x="98" y="6"/>
                  </a:lnTo>
                  <a:lnTo>
                    <a:pt x="121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8" y="0"/>
                  </a:lnTo>
                  <a:lnTo>
                    <a:pt x="170" y="2"/>
                  </a:lnTo>
                  <a:lnTo>
                    <a:pt x="183" y="4"/>
                  </a:lnTo>
                  <a:lnTo>
                    <a:pt x="193" y="6"/>
                  </a:lnTo>
                  <a:lnTo>
                    <a:pt x="206" y="13"/>
                  </a:lnTo>
                  <a:lnTo>
                    <a:pt x="214" y="16"/>
                  </a:lnTo>
                  <a:lnTo>
                    <a:pt x="225" y="23"/>
                  </a:lnTo>
                  <a:lnTo>
                    <a:pt x="236" y="31"/>
                  </a:lnTo>
                  <a:lnTo>
                    <a:pt x="243" y="38"/>
                  </a:lnTo>
                  <a:lnTo>
                    <a:pt x="252" y="46"/>
                  </a:lnTo>
                  <a:lnTo>
                    <a:pt x="252" y="46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" name="Freeform 13">
              <a:extLst>
                <a:ext uri="{FF2B5EF4-FFF2-40B4-BE49-F238E27FC236}">
                  <a16:creationId xmlns:a16="http://schemas.microsoft.com/office/drawing/2014/main" id="{B17F1BF8-A44B-2803-6F0E-F80A37FDD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978"/>
              <a:ext cx="380" cy="365"/>
            </a:xfrm>
            <a:custGeom>
              <a:avLst/>
              <a:gdLst/>
              <a:ahLst/>
              <a:cxnLst>
                <a:cxn ang="0">
                  <a:pos x="252" y="46"/>
                </a:cxn>
                <a:cxn ang="0">
                  <a:pos x="269" y="63"/>
                </a:cxn>
                <a:cxn ang="0">
                  <a:pos x="287" y="80"/>
                </a:cxn>
                <a:cxn ang="0">
                  <a:pos x="305" y="96"/>
                </a:cxn>
                <a:cxn ang="0">
                  <a:pos x="321" y="115"/>
                </a:cxn>
                <a:cxn ang="0">
                  <a:pos x="337" y="133"/>
                </a:cxn>
                <a:cxn ang="0">
                  <a:pos x="351" y="149"/>
                </a:cxn>
                <a:cxn ang="0">
                  <a:pos x="363" y="163"/>
                </a:cxn>
                <a:cxn ang="0">
                  <a:pos x="372" y="174"/>
                </a:cxn>
                <a:cxn ang="0">
                  <a:pos x="376" y="183"/>
                </a:cxn>
                <a:cxn ang="0">
                  <a:pos x="379" y="185"/>
                </a:cxn>
                <a:cxn ang="0">
                  <a:pos x="252" y="364"/>
                </a:cxn>
                <a:cxn ang="0">
                  <a:pos x="252" y="364"/>
                </a:cxn>
                <a:cxn ang="0">
                  <a:pos x="248" y="364"/>
                </a:cxn>
                <a:cxn ang="0">
                  <a:pos x="241" y="359"/>
                </a:cxn>
                <a:cxn ang="0">
                  <a:pos x="229" y="356"/>
                </a:cxn>
                <a:cxn ang="0">
                  <a:pos x="213" y="349"/>
                </a:cxn>
                <a:cxn ang="0">
                  <a:pos x="193" y="340"/>
                </a:cxn>
                <a:cxn ang="0">
                  <a:pos x="172" y="328"/>
                </a:cxn>
                <a:cxn ang="0">
                  <a:pos x="149" y="317"/>
                </a:cxn>
                <a:cxn ang="0">
                  <a:pos x="126" y="303"/>
                </a:cxn>
                <a:cxn ang="0">
                  <a:pos x="103" y="285"/>
                </a:cxn>
                <a:cxn ang="0">
                  <a:pos x="80" y="269"/>
                </a:cxn>
                <a:cxn ang="0">
                  <a:pos x="80" y="269"/>
                </a:cxn>
                <a:cxn ang="0">
                  <a:pos x="77" y="267"/>
                </a:cxn>
                <a:cxn ang="0">
                  <a:pos x="77" y="265"/>
                </a:cxn>
                <a:cxn ang="0">
                  <a:pos x="77" y="265"/>
                </a:cxn>
                <a:cxn ang="0">
                  <a:pos x="80" y="267"/>
                </a:cxn>
                <a:cxn ang="0">
                  <a:pos x="80" y="269"/>
                </a:cxn>
                <a:cxn ang="0">
                  <a:pos x="80" y="269"/>
                </a:cxn>
                <a:cxn ang="0">
                  <a:pos x="67" y="260"/>
                </a:cxn>
                <a:cxn ang="0">
                  <a:pos x="54" y="252"/>
                </a:cxn>
                <a:cxn ang="0">
                  <a:pos x="41" y="241"/>
                </a:cxn>
                <a:cxn ang="0">
                  <a:pos x="31" y="232"/>
                </a:cxn>
                <a:cxn ang="0">
                  <a:pos x="23" y="218"/>
                </a:cxn>
                <a:cxn ang="0">
                  <a:pos x="14" y="206"/>
                </a:cxn>
                <a:cxn ang="0">
                  <a:pos x="8" y="191"/>
                </a:cxn>
                <a:cxn ang="0">
                  <a:pos x="4" y="177"/>
                </a:cxn>
                <a:cxn ang="0">
                  <a:pos x="2" y="162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2" y="122"/>
                </a:cxn>
                <a:cxn ang="0">
                  <a:pos x="8" y="98"/>
                </a:cxn>
                <a:cxn ang="0">
                  <a:pos x="16" y="78"/>
                </a:cxn>
                <a:cxn ang="0">
                  <a:pos x="29" y="59"/>
                </a:cxn>
                <a:cxn ang="0">
                  <a:pos x="41" y="41"/>
                </a:cxn>
                <a:cxn ang="0">
                  <a:pos x="61" y="27"/>
                </a:cxn>
                <a:cxn ang="0">
                  <a:pos x="77" y="15"/>
                </a:cxn>
                <a:cxn ang="0">
                  <a:pos x="98" y="6"/>
                </a:cxn>
                <a:cxn ang="0">
                  <a:pos x="121" y="2"/>
                </a:cxn>
                <a:cxn ang="0">
                  <a:pos x="145" y="0"/>
                </a:cxn>
                <a:cxn ang="0">
                  <a:pos x="145" y="0"/>
                </a:cxn>
                <a:cxn ang="0">
                  <a:pos x="158" y="0"/>
                </a:cxn>
                <a:cxn ang="0">
                  <a:pos x="170" y="2"/>
                </a:cxn>
                <a:cxn ang="0">
                  <a:pos x="183" y="4"/>
                </a:cxn>
                <a:cxn ang="0">
                  <a:pos x="193" y="6"/>
                </a:cxn>
                <a:cxn ang="0">
                  <a:pos x="206" y="13"/>
                </a:cxn>
                <a:cxn ang="0">
                  <a:pos x="214" y="16"/>
                </a:cxn>
                <a:cxn ang="0">
                  <a:pos x="225" y="23"/>
                </a:cxn>
                <a:cxn ang="0">
                  <a:pos x="236" y="31"/>
                </a:cxn>
                <a:cxn ang="0">
                  <a:pos x="243" y="38"/>
                </a:cxn>
                <a:cxn ang="0">
                  <a:pos x="252" y="46"/>
                </a:cxn>
                <a:cxn ang="0">
                  <a:pos x="252" y="46"/>
                </a:cxn>
              </a:cxnLst>
              <a:rect l="0" t="0" r="r" b="b"/>
              <a:pathLst>
                <a:path w="380" h="365">
                  <a:moveTo>
                    <a:pt x="252" y="46"/>
                  </a:moveTo>
                  <a:lnTo>
                    <a:pt x="269" y="63"/>
                  </a:lnTo>
                  <a:lnTo>
                    <a:pt x="287" y="80"/>
                  </a:lnTo>
                  <a:lnTo>
                    <a:pt x="305" y="96"/>
                  </a:lnTo>
                  <a:lnTo>
                    <a:pt x="321" y="115"/>
                  </a:lnTo>
                  <a:lnTo>
                    <a:pt x="337" y="133"/>
                  </a:lnTo>
                  <a:lnTo>
                    <a:pt x="351" y="149"/>
                  </a:lnTo>
                  <a:lnTo>
                    <a:pt x="363" y="163"/>
                  </a:lnTo>
                  <a:lnTo>
                    <a:pt x="372" y="174"/>
                  </a:lnTo>
                  <a:lnTo>
                    <a:pt x="376" y="183"/>
                  </a:lnTo>
                  <a:lnTo>
                    <a:pt x="379" y="185"/>
                  </a:lnTo>
                  <a:lnTo>
                    <a:pt x="252" y="364"/>
                  </a:lnTo>
                  <a:lnTo>
                    <a:pt x="252" y="364"/>
                  </a:lnTo>
                  <a:lnTo>
                    <a:pt x="248" y="364"/>
                  </a:lnTo>
                  <a:lnTo>
                    <a:pt x="241" y="359"/>
                  </a:lnTo>
                  <a:lnTo>
                    <a:pt x="229" y="356"/>
                  </a:lnTo>
                  <a:lnTo>
                    <a:pt x="213" y="349"/>
                  </a:lnTo>
                  <a:lnTo>
                    <a:pt x="193" y="340"/>
                  </a:lnTo>
                  <a:lnTo>
                    <a:pt x="172" y="328"/>
                  </a:lnTo>
                  <a:lnTo>
                    <a:pt x="149" y="317"/>
                  </a:lnTo>
                  <a:lnTo>
                    <a:pt x="126" y="303"/>
                  </a:lnTo>
                  <a:lnTo>
                    <a:pt x="103" y="285"/>
                  </a:lnTo>
                  <a:lnTo>
                    <a:pt x="80" y="269"/>
                  </a:lnTo>
                  <a:lnTo>
                    <a:pt x="80" y="269"/>
                  </a:lnTo>
                  <a:lnTo>
                    <a:pt x="77" y="267"/>
                  </a:lnTo>
                  <a:lnTo>
                    <a:pt x="77" y="265"/>
                  </a:lnTo>
                  <a:lnTo>
                    <a:pt x="77" y="265"/>
                  </a:lnTo>
                  <a:lnTo>
                    <a:pt x="80" y="267"/>
                  </a:lnTo>
                  <a:lnTo>
                    <a:pt x="80" y="269"/>
                  </a:lnTo>
                  <a:lnTo>
                    <a:pt x="80" y="269"/>
                  </a:lnTo>
                  <a:lnTo>
                    <a:pt x="67" y="260"/>
                  </a:lnTo>
                  <a:lnTo>
                    <a:pt x="54" y="252"/>
                  </a:lnTo>
                  <a:lnTo>
                    <a:pt x="41" y="241"/>
                  </a:lnTo>
                  <a:lnTo>
                    <a:pt x="31" y="232"/>
                  </a:lnTo>
                  <a:lnTo>
                    <a:pt x="23" y="218"/>
                  </a:lnTo>
                  <a:lnTo>
                    <a:pt x="14" y="206"/>
                  </a:lnTo>
                  <a:lnTo>
                    <a:pt x="8" y="191"/>
                  </a:lnTo>
                  <a:lnTo>
                    <a:pt x="4" y="177"/>
                  </a:lnTo>
                  <a:lnTo>
                    <a:pt x="2" y="16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2" y="122"/>
                  </a:lnTo>
                  <a:lnTo>
                    <a:pt x="8" y="98"/>
                  </a:lnTo>
                  <a:lnTo>
                    <a:pt x="16" y="78"/>
                  </a:lnTo>
                  <a:lnTo>
                    <a:pt x="29" y="59"/>
                  </a:lnTo>
                  <a:lnTo>
                    <a:pt x="41" y="41"/>
                  </a:lnTo>
                  <a:lnTo>
                    <a:pt x="61" y="27"/>
                  </a:lnTo>
                  <a:lnTo>
                    <a:pt x="77" y="15"/>
                  </a:lnTo>
                  <a:lnTo>
                    <a:pt x="98" y="6"/>
                  </a:lnTo>
                  <a:lnTo>
                    <a:pt x="121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8" y="0"/>
                  </a:lnTo>
                  <a:lnTo>
                    <a:pt x="170" y="2"/>
                  </a:lnTo>
                  <a:lnTo>
                    <a:pt x="183" y="4"/>
                  </a:lnTo>
                  <a:lnTo>
                    <a:pt x="193" y="6"/>
                  </a:lnTo>
                  <a:lnTo>
                    <a:pt x="206" y="13"/>
                  </a:lnTo>
                  <a:lnTo>
                    <a:pt x="214" y="16"/>
                  </a:lnTo>
                  <a:lnTo>
                    <a:pt x="225" y="23"/>
                  </a:lnTo>
                  <a:lnTo>
                    <a:pt x="236" y="31"/>
                  </a:lnTo>
                  <a:lnTo>
                    <a:pt x="243" y="38"/>
                  </a:lnTo>
                  <a:lnTo>
                    <a:pt x="252" y="46"/>
                  </a:lnTo>
                  <a:lnTo>
                    <a:pt x="252" y="4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D025AFD3-AD4C-4390-4870-BC72B5B79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" y="1026"/>
              <a:ext cx="216" cy="269"/>
            </a:xfrm>
            <a:custGeom>
              <a:avLst/>
              <a:gdLst/>
              <a:ahLst/>
              <a:cxnLst>
                <a:cxn ang="0">
                  <a:pos x="133" y="151"/>
                </a:cxn>
                <a:cxn ang="0">
                  <a:pos x="211" y="48"/>
                </a:cxn>
                <a:cxn ang="0">
                  <a:pos x="211" y="48"/>
                </a:cxn>
                <a:cxn ang="0">
                  <a:pos x="216" y="37"/>
                </a:cxn>
                <a:cxn ang="0">
                  <a:pos x="216" y="27"/>
                </a:cxn>
                <a:cxn ang="0">
                  <a:pos x="216" y="16"/>
                </a:cxn>
                <a:cxn ang="0">
                  <a:pos x="209" y="8"/>
                </a:cxn>
                <a:cxn ang="0">
                  <a:pos x="202" y="2"/>
                </a:cxn>
                <a:cxn ang="0">
                  <a:pos x="202" y="2"/>
                </a:cxn>
                <a:cxn ang="0">
                  <a:pos x="191" y="0"/>
                </a:cxn>
                <a:cxn ang="0">
                  <a:pos x="181" y="0"/>
                </a:cxn>
                <a:cxn ang="0">
                  <a:pos x="173" y="2"/>
                </a:cxn>
                <a:cxn ang="0">
                  <a:pos x="165" y="8"/>
                </a:cxn>
                <a:cxn ang="0">
                  <a:pos x="158" y="16"/>
                </a:cxn>
                <a:cxn ang="0">
                  <a:pos x="82" y="115"/>
                </a:cxn>
                <a:cxn ang="0">
                  <a:pos x="11" y="212"/>
                </a:cxn>
                <a:cxn ang="0">
                  <a:pos x="11" y="212"/>
                </a:cxn>
                <a:cxn ang="0">
                  <a:pos x="2" y="220"/>
                </a:cxn>
                <a:cxn ang="0">
                  <a:pos x="0" y="230"/>
                </a:cxn>
                <a:cxn ang="0">
                  <a:pos x="0" y="241"/>
                </a:cxn>
                <a:cxn ang="0">
                  <a:pos x="2" y="250"/>
                </a:cxn>
                <a:cxn ang="0">
                  <a:pos x="6" y="258"/>
                </a:cxn>
                <a:cxn ang="0">
                  <a:pos x="6" y="258"/>
                </a:cxn>
                <a:cxn ang="0">
                  <a:pos x="15" y="264"/>
                </a:cxn>
                <a:cxn ang="0">
                  <a:pos x="25" y="267"/>
                </a:cxn>
                <a:cxn ang="0">
                  <a:pos x="36" y="264"/>
                </a:cxn>
                <a:cxn ang="0">
                  <a:pos x="46" y="262"/>
                </a:cxn>
                <a:cxn ang="0">
                  <a:pos x="55" y="256"/>
                </a:cxn>
                <a:cxn ang="0">
                  <a:pos x="133" y="151"/>
                </a:cxn>
                <a:cxn ang="0">
                  <a:pos x="133" y="151"/>
                </a:cxn>
              </a:cxnLst>
              <a:rect l="0" t="0" r="r" b="b"/>
              <a:pathLst>
                <a:path w="217" h="268">
                  <a:moveTo>
                    <a:pt x="133" y="151"/>
                  </a:moveTo>
                  <a:lnTo>
                    <a:pt x="211" y="48"/>
                  </a:lnTo>
                  <a:lnTo>
                    <a:pt x="211" y="48"/>
                  </a:lnTo>
                  <a:lnTo>
                    <a:pt x="216" y="37"/>
                  </a:lnTo>
                  <a:lnTo>
                    <a:pt x="216" y="27"/>
                  </a:lnTo>
                  <a:lnTo>
                    <a:pt x="216" y="16"/>
                  </a:lnTo>
                  <a:lnTo>
                    <a:pt x="209" y="8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191" y="0"/>
                  </a:lnTo>
                  <a:lnTo>
                    <a:pt x="181" y="0"/>
                  </a:lnTo>
                  <a:lnTo>
                    <a:pt x="173" y="2"/>
                  </a:lnTo>
                  <a:lnTo>
                    <a:pt x="165" y="8"/>
                  </a:lnTo>
                  <a:lnTo>
                    <a:pt x="158" y="16"/>
                  </a:lnTo>
                  <a:lnTo>
                    <a:pt x="82" y="115"/>
                  </a:lnTo>
                  <a:lnTo>
                    <a:pt x="11" y="212"/>
                  </a:lnTo>
                  <a:lnTo>
                    <a:pt x="11" y="212"/>
                  </a:lnTo>
                  <a:lnTo>
                    <a:pt x="2" y="220"/>
                  </a:lnTo>
                  <a:lnTo>
                    <a:pt x="0" y="230"/>
                  </a:lnTo>
                  <a:lnTo>
                    <a:pt x="0" y="241"/>
                  </a:lnTo>
                  <a:lnTo>
                    <a:pt x="2" y="250"/>
                  </a:lnTo>
                  <a:lnTo>
                    <a:pt x="6" y="258"/>
                  </a:lnTo>
                  <a:lnTo>
                    <a:pt x="6" y="258"/>
                  </a:lnTo>
                  <a:lnTo>
                    <a:pt x="15" y="264"/>
                  </a:lnTo>
                  <a:lnTo>
                    <a:pt x="25" y="267"/>
                  </a:lnTo>
                  <a:lnTo>
                    <a:pt x="36" y="264"/>
                  </a:lnTo>
                  <a:lnTo>
                    <a:pt x="46" y="262"/>
                  </a:lnTo>
                  <a:lnTo>
                    <a:pt x="55" y="256"/>
                  </a:lnTo>
                  <a:lnTo>
                    <a:pt x="133" y="151"/>
                  </a:lnTo>
                  <a:lnTo>
                    <a:pt x="133" y="15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0D2DAD02-706C-9D93-1B0E-E23D49766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" y="1026"/>
              <a:ext cx="216" cy="269"/>
            </a:xfrm>
            <a:custGeom>
              <a:avLst/>
              <a:gdLst/>
              <a:ahLst/>
              <a:cxnLst>
                <a:cxn ang="0">
                  <a:pos x="133" y="151"/>
                </a:cxn>
                <a:cxn ang="0">
                  <a:pos x="211" y="48"/>
                </a:cxn>
                <a:cxn ang="0">
                  <a:pos x="211" y="48"/>
                </a:cxn>
                <a:cxn ang="0">
                  <a:pos x="216" y="37"/>
                </a:cxn>
                <a:cxn ang="0">
                  <a:pos x="216" y="27"/>
                </a:cxn>
                <a:cxn ang="0">
                  <a:pos x="216" y="16"/>
                </a:cxn>
                <a:cxn ang="0">
                  <a:pos x="209" y="8"/>
                </a:cxn>
                <a:cxn ang="0">
                  <a:pos x="202" y="2"/>
                </a:cxn>
                <a:cxn ang="0">
                  <a:pos x="202" y="2"/>
                </a:cxn>
                <a:cxn ang="0">
                  <a:pos x="191" y="0"/>
                </a:cxn>
                <a:cxn ang="0">
                  <a:pos x="181" y="0"/>
                </a:cxn>
                <a:cxn ang="0">
                  <a:pos x="173" y="2"/>
                </a:cxn>
                <a:cxn ang="0">
                  <a:pos x="165" y="8"/>
                </a:cxn>
                <a:cxn ang="0">
                  <a:pos x="158" y="16"/>
                </a:cxn>
                <a:cxn ang="0">
                  <a:pos x="82" y="115"/>
                </a:cxn>
                <a:cxn ang="0">
                  <a:pos x="11" y="212"/>
                </a:cxn>
                <a:cxn ang="0">
                  <a:pos x="11" y="212"/>
                </a:cxn>
                <a:cxn ang="0">
                  <a:pos x="2" y="220"/>
                </a:cxn>
                <a:cxn ang="0">
                  <a:pos x="0" y="230"/>
                </a:cxn>
                <a:cxn ang="0">
                  <a:pos x="0" y="241"/>
                </a:cxn>
                <a:cxn ang="0">
                  <a:pos x="2" y="250"/>
                </a:cxn>
                <a:cxn ang="0">
                  <a:pos x="6" y="258"/>
                </a:cxn>
                <a:cxn ang="0">
                  <a:pos x="6" y="258"/>
                </a:cxn>
                <a:cxn ang="0">
                  <a:pos x="15" y="264"/>
                </a:cxn>
                <a:cxn ang="0">
                  <a:pos x="25" y="267"/>
                </a:cxn>
                <a:cxn ang="0">
                  <a:pos x="36" y="264"/>
                </a:cxn>
                <a:cxn ang="0">
                  <a:pos x="46" y="262"/>
                </a:cxn>
                <a:cxn ang="0">
                  <a:pos x="55" y="256"/>
                </a:cxn>
                <a:cxn ang="0">
                  <a:pos x="133" y="151"/>
                </a:cxn>
                <a:cxn ang="0">
                  <a:pos x="133" y="151"/>
                </a:cxn>
              </a:cxnLst>
              <a:rect l="0" t="0" r="r" b="b"/>
              <a:pathLst>
                <a:path w="217" h="268">
                  <a:moveTo>
                    <a:pt x="133" y="151"/>
                  </a:moveTo>
                  <a:lnTo>
                    <a:pt x="211" y="48"/>
                  </a:lnTo>
                  <a:lnTo>
                    <a:pt x="211" y="48"/>
                  </a:lnTo>
                  <a:lnTo>
                    <a:pt x="216" y="37"/>
                  </a:lnTo>
                  <a:lnTo>
                    <a:pt x="216" y="27"/>
                  </a:lnTo>
                  <a:lnTo>
                    <a:pt x="216" y="16"/>
                  </a:lnTo>
                  <a:lnTo>
                    <a:pt x="209" y="8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191" y="0"/>
                  </a:lnTo>
                  <a:lnTo>
                    <a:pt x="181" y="0"/>
                  </a:lnTo>
                  <a:lnTo>
                    <a:pt x="173" y="2"/>
                  </a:lnTo>
                  <a:lnTo>
                    <a:pt x="165" y="8"/>
                  </a:lnTo>
                  <a:lnTo>
                    <a:pt x="158" y="16"/>
                  </a:lnTo>
                  <a:lnTo>
                    <a:pt x="82" y="115"/>
                  </a:lnTo>
                  <a:lnTo>
                    <a:pt x="11" y="212"/>
                  </a:lnTo>
                  <a:lnTo>
                    <a:pt x="11" y="212"/>
                  </a:lnTo>
                  <a:lnTo>
                    <a:pt x="2" y="220"/>
                  </a:lnTo>
                  <a:lnTo>
                    <a:pt x="0" y="230"/>
                  </a:lnTo>
                  <a:lnTo>
                    <a:pt x="0" y="241"/>
                  </a:lnTo>
                  <a:lnTo>
                    <a:pt x="2" y="250"/>
                  </a:lnTo>
                  <a:lnTo>
                    <a:pt x="6" y="258"/>
                  </a:lnTo>
                  <a:lnTo>
                    <a:pt x="6" y="258"/>
                  </a:lnTo>
                  <a:lnTo>
                    <a:pt x="15" y="264"/>
                  </a:lnTo>
                  <a:lnTo>
                    <a:pt x="25" y="267"/>
                  </a:lnTo>
                  <a:lnTo>
                    <a:pt x="36" y="264"/>
                  </a:lnTo>
                  <a:lnTo>
                    <a:pt x="46" y="262"/>
                  </a:lnTo>
                  <a:lnTo>
                    <a:pt x="55" y="256"/>
                  </a:lnTo>
                  <a:lnTo>
                    <a:pt x="133" y="151"/>
                  </a:lnTo>
                  <a:lnTo>
                    <a:pt x="133" y="15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7" name="Freeform 16">
              <a:extLst>
                <a:ext uri="{FF2B5EF4-FFF2-40B4-BE49-F238E27FC236}">
                  <a16:creationId xmlns:a16="http://schemas.microsoft.com/office/drawing/2014/main" id="{76F5CC31-3FEE-6CF8-A407-0554ADA17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8" y="1027"/>
              <a:ext cx="216" cy="269"/>
            </a:xfrm>
            <a:custGeom>
              <a:avLst/>
              <a:gdLst/>
              <a:ahLst/>
              <a:cxnLst>
                <a:cxn ang="0">
                  <a:pos x="132" y="151"/>
                </a:cxn>
                <a:cxn ang="0">
                  <a:pos x="210" y="48"/>
                </a:cxn>
                <a:cxn ang="0">
                  <a:pos x="210" y="48"/>
                </a:cxn>
                <a:cxn ang="0">
                  <a:pos x="215" y="40"/>
                </a:cxn>
                <a:cxn ang="0">
                  <a:pos x="215" y="27"/>
                </a:cxn>
                <a:cxn ang="0">
                  <a:pos x="215" y="19"/>
                </a:cxn>
                <a:cxn ang="0">
                  <a:pos x="208" y="10"/>
                </a:cxn>
                <a:cxn ang="0">
                  <a:pos x="201" y="2"/>
                </a:cxn>
                <a:cxn ang="0">
                  <a:pos x="201" y="2"/>
                </a:cxn>
                <a:cxn ang="0">
                  <a:pos x="191" y="0"/>
                </a:cxn>
                <a:cxn ang="0">
                  <a:pos x="180" y="0"/>
                </a:cxn>
                <a:cxn ang="0">
                  <a:pos x="172" y="2"/>
                </a:cxn>
                <a:cxn ang="0">
                  <a:pos x="164" y="8"/>
                </a:cxn>
                <a:cxn ang="0">
                  <a:pos x="157" y="19"/>
                </a:cxn>
                <a:cxn ang="0">
                  <a:pos x="82" y="116"/>
                </a:cxn>
                <a:cxn ang="0">
                  <a:pos x="8" y="213"/>
                </a:cxn>
                <a:cxn ang="0">
                  <a:pos x="8" y="213"/>
                </a:cxn>
                <a:cxn ang="0">
                  <a:pos x="2" y="220"/>
                </a:cxn>
                <a:cxn ang="0">
                  <a:pos x="0" y="231"/>
                </a:cxn>
                <a:cxn ang="0">
                  <a:pos x="0" y="242"/>
                </a:cxn>
                <a:cxn ang="0">
                  <a:pos x="2" y="250"/>
                </a:cxn>
                <a:cxn ang="0">
                  <a:pos x="6" y="259"/>
                </a:cxn>
                <a:cxn ang="0">
                  <a:pos x="6" y="259"/>
                </a:cxn>
                <a:cxn ang="0">
                  <a:pos x="15" y="265"/>
                </a:cxn>
                <a:cxn ang="0">
                  <a:pos x="25" y="267"/>
                </a:cxn>
                <a:cxn ang="0">
                  <a:pos x="36" y="267"/>
                </a:cxn>
                <a:cxn ang="0">
                  <a:pos x="46" y="263"/>
                </a:cxn>
                <a:cxn ang="0">
                  <a:pos x="54" y="257"/>
                </a:cxn>
                <a:cxn ang="0">
                  <a:pos x="132" y="151"/>
                </a:cxn>
                <a:cxn ang="0">
                  <a:pos x="132" y="151"/>
                </a:cxn>
              </a:cxnLst>
              <a:rect l="0" t="0" r="r" b="b"/>
              <a:pathLst>
                <a:path w="216" h="268">
                  <a:moveTo>
                    <a:pt x="132" y="151"/>
                  </a:moveTo>
                  <a:lnTo>
                    <a:pt x="210" y="48"/>
                  </a:lnTo>
                  <a:lnTo>
                    <a:pt x="210" y="48"/>
                  </a:lnTo>
                  <a:lnTo>
                    <a:pt x="215" y="40"/>
                  </a:lnTo>
                  <a:lnTo>
                    <a:pt x="215" y="27"/>
                  </a:lnTo>
                  <a:lnTo>
                    <a:pt x="215" y="19"/>
                  </a:lnTo>
                  <a:lnTo>
                    <a:pt x="208" y="10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191" y="0"/>
                  </a:lnTo>
                  <a:lnTo>
                    <a:pt x="180" y="0"/>
                  </a:lnTo>
                  <a:lnTo>
                    <a:pt x="172" y="2"/>
                  </a:lnTo>
                  <a:lnTo>
                    <a:pt x="164" y="8"/>
                  </a:lnTo>
                  <a:lnTo>
                    <a:pt x="157" y="19"/>
                  </a:lnTo>
                  <a:lnTo>
                    <a:pt x="82" y="116"/>
                  </a:lnTo>
                  <a:lnTo>
                    <a:pt x="8" y="213"/>
                  </a:lnTo>
                  <a:lnTo>
                    <a:pt x="8" y="213"/>
                  </a:lnTo>
                  <a:lnTo>
                    <a:pt x="2" y="220"/>
                  </a:lnTo>
                  <a:lnTo>
                    <a:pt x="0" y="231"/>
                  </a:lnTo>
                  <a:lnTo>
                    <a:pt x="0" y="242"/>
                  </a:lnTo>
                  <a:lnTo>
                    <a:pt x="2" y="250"/>
                  </a:lnTo>
                  <a:lnTo>
                    <a:pt x="6" y="259"/>
                  </a:lnTo>
                  <a:lnTo>
                    <a:pt x="6" y="259"/>
                  </a:lnTo>
                  <a:lnTo>
                    <a:pt x="15" y="265"/>
                  </a:lnTo>
                  <a:lnTo>
                    <a:pt x="25" y="267"/>
                  </a:lnTo>
                  <a:lnTo>
                    <a:pt x="36" y="267"/>
                  </a:lnTo>
                  <a:lnTo>
                    <a:pt x="46" y="263"/>
                  </a:lnTo>
                  <a:lnTo>
                    <a:pt x="54" y="257"/>
                  </a:lnTo>
                  <a:lnTo>
                    <a:pt x="132" y="151"/>
                  </a:lnTo>
                  <a:lnTo>
                    <a:pt x="132" y="15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109CBEE0-F08C-B604-4D91-4043C2EB6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8" y="1027"/>
              <a:ext cx="216" cy="269"/>
            </a:xfrm>
            <a:custGeom>
              <a:avLst/>
              <a:gdLst/>
              <a:ahLst/>
              <a:cxnLst>
                <a:cxn ang="0">
                  <a:pos x="132" y="151"/>
                </a:cxn>
                <a:cxn ang="0">
                  <a:pos x="210" y="48"/>
                </a:cxn>
                <a:cxn ang="0">
                  <a:pos x="210" y="48"/>
                </a:cxn>
                <a:cxn ang="0">
                  <a:pos x="215" y="40"/>
                </a:cxn>
                <a:cxn ang="0">
                  <a:pos x="215" y="27"/>
                </a:cxn>
                <a:cxn ang="0">
                  <a:pos x="215" y="19"/>
                </a:cxn>
                <a:cxn ang="0">
                  <a:pos x="208" y="10"/>
                </a:cxn>
                <a:cxn ang="0">
                  <a:pos x="201" y="2"/>
                </a:cxn>
                <a:cxn ang="0">
                  <a:pos x="201" y="2"/>
                </a:cxn>
                <a:cxn ang="0">
                  <a:pos x="191" y="0"/>
                </a:cxn>
                <a:cxn ang="0">
                  <a:pos x="180" y="0"/>
                </a:cxn>
                <a:cxn ang="0">
                  <a:pos x="172" y="2"/>
                </a:cxn>
                <a:cxn ang="0">
                  <a:pos x="164" y="8"/>
                </a:cxn>
                <a:cxn ang="0">
                  <a:pos x="157" y="19"/>
                </a:cxn>
                <a:cxn ang="0">
                  <a:pos x="82" y="116"/>
                </a:cxn>
                <a:cxn ang="0">
                  <a:pos x="8" y="213"/>
                </a:cxn>
                <a:cxn ang="0">
                  <a:pos x="8" y="213"/>
                </a:cxn>
                <a:cxn ang="0">
                  <a:pos x="2" y="220"/>
                </a:cxn>
                <a:cxn ang="0">
                  <a:pos x="0" y="231"/>
                </a:cxn>
                <a:cxn ang="0">
                  <a:pos x="0" y="242"/>
                </a:cxn>
                <a:cxn ang="0">
                  <a:pos x="2" y="250"/>
                </a:cxn>
                <a:cxn ang="0">
                  <a:pos x="6" y="259"/>
                </a:cxn>
                <a:cxn ang="0">
                  <a:pos x="6" y="259"/>
                </a:cxn>
                <a:cxn ang="0">
                  <a:pos x="15" y="265"/>
                </a:cxn>
                <a:cxn ang="0">
                  <a:pos x="25" y="267"/>
                </a:cxn>
                <a:cxn ang="0">
                  <a:pos x="36" y="267"/>
                </a:cxn>
                <a:cxn ang="0">
                  <a:pos x="46" y="263"/>
                </a:cxn>
                <a:cxn ang="0">
                  <a:pos x="54" y="257"/>
                </a:cxn>
                <a:cxn ang="0">
                  <a:pos x="132" y="151"/>
                </a:cxn>
                <a:cxn ang="0">
                  <a:pos x="132" y="151"/>
                </a:cxn>
              </a:cxnLst>
              <a:rect l="0" t="0" r="r" b="b"/>
              <a:pathLst>
                <a:path w="216" h="268">
                  <a:moveTo>
                    <a:pt x="132" y="151"/>
                  </a:moveTo>
                  <a:lnTo>
                    <a:pt x="210" y="48"/>
                  </a:lnTo>
                  <a:lnTo>
                    <a:pt x="210" y="48"/>
                  </a:lnTo>
                  <a:lnTo>
                    <a:pt x="215" y="40"/>
                  </a:lnTo>
                  <a:lnTo>
                    <a:pt x="215" y="27"/>
                  </a:lnTo>
                  <a:lnTo>
                    <a:pt x="215" y="19"/>
                  </a:lnTo>
                  <a:lnTo>
                    <a:pt x="208" y="10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191" y="0"/>
                  </a:lnTo>
                  <a:lnTo>
                    <a:pt x="180" y="0"/>
                  </a:lnTo>
                  <a:lnTo>
                    <a:pt x="172" y="2"/>
                  </a:lnTo>
                  <a:lnTo>
                    <a:pt x="164" y="8"/>
                  </a:lnTo>
                  <a:lnTo>
                    <a:pt x="157" y="19"/>
                  </a:lnTo>
                  <a:lnTo>
                    <a:pt x="82" y="116"/>
                  </a:lnTo>
                  <a:lnTo>
                    <a:pt x="8" y="213"/>
                  </a:lnTo>
                  <a:lnTo>
                    <a:pt x="8" y="213"/>
                  </a:lnTo>
                  <a:lnTo>
                    <a:pt x="2" y="220"/>
                  </a:lnTo>
                  <a:lnTo>
                    <a:pt x="0" y="231"/>
                  </a:lnTo>
                  <a:lnTo>
                    <a:pt x="0" y="242"/>
                  </a:lnTo>
                  <a:lnTo>
                    <a:pt x="2" y="250"/>
                  </a:lnTo>
                  <a:lnTo>
                    <a:pt x="6" y="259"/>
                  </a:lnTo>
                  <a:lnTo>
                    <a:pt x="6" y="259"/>
                  </a:lnTo>
                  <a:lnTo>
                    <a:pt x="15" y="265"/>
                  </a:lnTo>
                  <a:lnTo>
                    <a:pt x="25" y="267"/>
                  </a:lnTo>
                  <a:lnTo>
                    <a:pt x="36" y="267"/>
                  </a:lnTo>
                  <a:lnTo>
                    <a:pt x="46" y="263"/>
                  </a:lnTo>
                  <a:lnTo>
                    <a:pt x="54" y="257"/>
                  </a:lnTo>
                  <a:lnTo>
                    <a:pt x="132" y="151"/>
                  </a:lnTo>
                  <a:lnTo>
                    <a:pt x="132" y="15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68CE3946-1674-CBD8-CA94-40D3B16F6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8" y="1027"/>
              <a:ext cx="216" cy="269"/>
            </a:xfrm>
            <a:custGeom>
              <a:avLst/>
              <a:gdLst/>
              <a:ahLst/>
              <a:cxnLst>
                <a:cxn ang="0">
                  <a:pos x="133" y="153"/>
                </a:cxn>
                <a:cxn ang="0">
                  <a:pos x="213" y="50"/>
                </a:cxn>
                <a:cxn ang="0">
                  <a:pos x="213" y="50"/>
                </a:cxn>
                <a:cxn ang="0">
                  <a:pos x="218" y="39"/>
                </a:cxn>
                <a:cxn ang="0">
                  <a:pos x="218" y="29"/>
                </a:cxn>
                <a:cxn ang="0">
                  <a:pos x="215" y="18"/>
                </a:cxn>
                <a:cxn ang="0">
                  <a:pos x="211" y="10"/>
                </a:cxn>
                <a:cxn ang="0">
                  <a:pos x="202" y="4"/>
                </a:cxn>
                <a:cxn ang="0">
                  <a:pos x="202" y="4"/>
                </a:cxn>
                <a:cxn ang="0">
                  <a:pos x="194" y="0"/>
                </a:cxn>
                <a:cxn ang="0">
                  <a:pos x="183" y="0"/>
                </a:cxn>
                <a:cxn ang="0">
                  <a:pos x="175" y="4"/>
                </a:cxn>
                <a:cxn ang="0">
                  <a:pos x="167" y="10"/>
                </a:cxn>
                <a:cxn ang="0">
                  <a:pos x="160" y="18"/>
                </a:cxn>
                <a:cxn ang="0">
                  <a:pos x="84" y="115"/>
                </a:cxn>
                <a:cxn ang="0">
                  <a:pos x="11" y="214"/>
                </a:cxn>
                <a:cxn ang="0">
                  <a:pos x="11" y="214"/>
                </a:cxn>
                <a:cxn ang="0">
                  <a:pos x="4" y="223"/>
                </a:cxn>
                <a:cxn ang="0">
                  <a:pos x="0" y="232"/>
                </a:cxn>
                <a:cxn ang="0">
                  <a:pos x="0" y="241"/>
                </a:cxn>
                <a:cxn ang="0">
                  <a:pos x="4" y="252"/>
                </a:cxn>
                <a:cxn ang="0">
                  <a:pos x="8" y="260"/>
                </a:cxn>
                <a:cxn ang="0">
                  <a:pos x="8" y="260"/>
                </a:cxn>
                <a:cxn ang="0">
                  <a:pos x="17" y="267"/>
                </a:cxn>
                <a:cxn ang="0">
                  <a:pos x="27" y="267"/>
                </a:cxn>
                <a:cxn ang="0">
                  <a:pos x="38" y="267"/>
                </a:cxn>
                <a:cxn ang="0">
                  <a:pos x="46" y="262"/>
                </a:cxn>
                <a:cxn ang="0">
                  <a:pos x="57" y="256"/>
                </a:cxn>
                <a:cxn ang="0">
                  <a:pos x="133" y="153"/>
                </a:cxn>
                <a:cxn ang="0">
                  <a:pos x="133" y="153"/>
                </a:cxn>
              </a:cxnLst>
              <a:rect l="0" t="0" r="r" b="b"/>
              <a:pathLst>
                <a:path w="219" h="268">
                  <a:moveTo>
                    <a:pt x="133" y="153"/>
                  </a:moveTo>
                  <a:lnTo>
                    <a:pt x="213" y="50"/>
                  </a:lnTo>
                  <a:lnTo>
                    <a:pt x="213" y="50"/>
                  </a:lnTo>
                  <a:lnTo>
                    <a:pt x="218" y="39"/>
                  </a:lnTo>
                  <a:lnTo>
                    <a:pt x="218" y="29"/>
                  </a:lnTo>
                  <a:lnTo>
                    <a:pt x="215" y="18"/>
                  </a:lnTo>
                  <a:lnTo>
                    <a:pt x="211" y="10"/>
                  </a:lnTo>
                  <a:lnTo>
                    <a:pt x="202" y="4"/>
                  </a:lnTo>
                  <a:lnTo>
                    <a:pt x="202" y="4"/>
                  </a:lnTo>
                  <a:lnTo>
                    <a:pt x="194" y="0"/>
                  </a:lnTo>
                  <a:lnTo>
                    <a:pt x="183" y="0"/>
                  </a:lnTo>
                  <a:lnTo>
                    <a:pt x="175" y="4"/>
                  </a:lnTo>
                  <a:lnTo>
                    <a:pt x="167" y="10"/>
                  </a:lnTo>
                  <a:lnTo>
                    <a:pt x="160" y="18"/>
                  </a:lnTo>
                  <a:lnTo>
                    <a:pt x="84" y="115"/>
                  </a:lnTo>
                  <a:lnTo>
                    <a:pt x="11" y="214"/>
                  </a:lnTo>
                  <a:lnTo>
                    <a:pt x="11" y="214"/>
                  </a:lnTo>
                  <a:lnTo>
                    <a:pt x="4" y="223"/>
                  </a:lnTo>
                  <a:lnTo>
                    <a:pt x="0" y="232"/>
                  </a:lnTo>
                  <a:lnTo>
                    <a:pt x="0" y="241"/>
                  </a:lnTo>
                  <a:lnTo>
                    <a:pt x="4" y="252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17" y="267"/>
                  </a:lnTo>
                  <a:lnTo>
                    <a:pt x="27" y="267"/>
                  </a:lnTo>
                  <a:lnTo>
                    <a:pt x="38" y="267"/>
                  </a:lnTo>
                  <a:lnTo>
                    <a:pt x="46" y="262"/>
                  </a:lnTo>
                  <a:lnTo>
                    <a:pt x="57" y="256"/>
                  </a:lnTo>
                  <a:lnTo>
                    <a:pt x="133" y="153"/>
                  </a:lnTo>
                  <a:lnTo>
                    <a:pt x="133" y="15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CFFAB10E-079D-9E3E-DFE0-E163CA194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8" y="1027"/>
              <a:ext cx="216" cy="269"/>
            </a:xfrm>
            <a:custGeom>
              <a:avLst/>
              <a:gdLst/>
              <a:ahLst/>
              <a:cxnLst>
                <a:cxn ang="0">
                  <a:pos x="133" y="153"/>
                </a:cxn>
                <a:cxn ang="0">
                  <a:pos x="213" y="50"/>
                </a:cxn>
                <a:cxn ang="0">
                  <a:pos x="213" y="50"/>
                </a:cxn>
                <a:cxn ang="0">
                  <a:pos x="218" y="39"/>
                </a:cxn>
                <a:cxn ang="0">
                  <a:pos x="218" y="29"/>
                </a:cxn>
                <a:cxn ang="0">
                  <a:pos x="215" y="18"/>
                </a:cxn>
                <a:cxn ang="0">
                  <a:pos x="211" y="10"/>
                </a:cxn>
                <a:cxn ang="0">
                  <a:pos x="202" y="4"/>
                </a:cxn>
                <a:cxn ang="0">
                  <a:pos x="202" y="4"/>
                </a:cxn>
                <a:cxn ang="0">
                  <a:pos x="194" y="0"/>
                </a:cxn>
                <a:cxn ang="0">
                  <a:pos x="183" y="0"/>
                </a:cxn>
                <a:cxn ang="0">
                  <a:pos x="175" y="4"/>
                </a:cxn>
                <a:cxn ang="0">
                  <a:pos x="167" y="10"/>
                </a:cxn>
                <a:cxn ang="0">
                  <a:pos x="160" y="18"/>
                </a:cxn>
                <a:cxn ang="0">
                  <a:pos x="84" y="115"/>
                </a:cxn>
                <a:cxn ang="0">
                  <a:pos x="11" y="214"/>
                </a:cxn>
                <a:cxn ang="0">
                  <a:pos x="11" y="214"/>
                </a:cxn>
                <a:cxn ang="0">
                  <a:pos x="4" y="223"/>
                </a:cxn>
                <a:cxn ang="0">
                  <a:pos x="0" y="232"/>
                </a:cxn>
                <a:cxn ang="0">
                  <a:pos x="0" y="241"/>
                </a:cxn>
                <a:cxn ang="0">
                  <a:pos x="4" y="252"/>
                </a:cxn>
                <a:cxn ang="0">
                  <a:pos x="8" y="260"/>
                </a:cxn>
                <a:cxn ang="0">
                  <a:pos x="8" y="260"/>
                </a:cxn>
                <a:cxn ang="0">
                  <a:pos x="17" y="267"/>
                </a:cxn>
                <a:cxn ang="0">
                  <a:pos x="27" y="267"/>
                </a:cxn>
                <a:cxn ang="0">
                  <a:pos x="38" y="267"/>
                </a:cxn>
                <a:cxn ang="0">
                  <a:pos x="46" y="262"/>
                </a:cxn>
                <a:cxn ang="0">
                  <a:pos x="57" y="256"/>
                </a:cxn>
                <a:cxn ang="0">
                  <a:pos x="133" y="153"/>
                </a:cxn>
                <a:cxn ang="0">
                  <a:pos x="133" y="153"/>
                </a:cxn>
              </a:cxnLst>
              <a:rect l="0" t="0" r="r" b="b"/>
              <a:pathLst>
                <a:path w="219" h="268">
                  <a:moveTo>
                    <a:pt x="133" y="153"/>
                  </a:moveTo>
                  <a:lnTo>
                    <a:pt x="213" y="50"/>
                  </a:lnTo>
                  <a:lnTo>
                    <a:pt x="213" y="50"/>
                  </a:lnTo>
                  <a:lnTo>
                    <a:pt x="218" y="39"/>
                  </a:lnTo>
                  <a:lnTo>
                    <a:pt x="218" y="29"/>
                  </a:lnTo>
                  <a:lnTo>
                    <a:pt x="215" y="18"/>
                  </a:lnTo>
                  <a:lnTo>
                    <a:pt x="211" y="10"/>
                  </a:lnTo>
                  <a:lnTo>
                    <a:pt x="202" y="4"/>
                  </a:lnTo>
                  <a:lnTo>
                    <a:pt x="202" y="4"/>
                  </a:lnTo>
                  <a:lnTo>
                    <a:pt x="194" y="0"/>
                  </a:lnTo>
                  <a:lnTo>
                    <a:pt x="183" y="0"/>
                  </a:lnTo>
                  <a:lnTo>
                    <a:pt x="175" y="4"/>
                  </a:lnTo>
                  <a:lnTo>
                    <a:pt x="167" y="10"/>
                  </a:lnTo>
                  <a:lnTo>
                    <a:pt x="160" y="18"/>
                  </a:lnTo>
                  <a:lnTo>
                    <a:pt x="84" y="115"/>
                  </a:lnTo>
                  <a:lnTo>
                    <a:pt x="11" y="214"/>
                  </a:lnTo>
                  <a:lnTo>
                    <a:pt x="11" y="214"/>
                  </a:lnTo>
                  <a:lnTo>
                    <a:pt x="4" y="223"/>
                  </a:lnTo>
                  <a:lnTo>
                    <a:pt x="0" y="232"/>
                  </a:lnTo>
                  <a:lnTo>
                    <a:pt x="0" y="241"/>
                  </a:lnTo>
                  <a:lnTo>
                    <a:pt x="4" y="252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17" y="267"/>
                  </a:lnTo>
                  <a:lnTo>
                    <a:pt x="27" y="267"/>
                  </a:lnTo>
                  <a:lnTo>
                    <a:pt x="38" y="267"/>
                  </a:lnTo>
                  <a:lnTo>
                    <a:pt x="46" y="262"/>
                  </a:lnTo>
                  <a:lnTo>
                    <a:pt x="57" y="256"/>
                  </a:lnTo>
                  <a:lnTo>
                    <a:pt x="133" y="153"/>
                  </a:lnTo>
                  <a:lnTo>
                    <a:pt x="133" y="15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" name="Freeform 20">
              <a:extLst>
                <a:ext uri="{FF2B5EF4-FFF2-40B4-BE49-F238E27FC236}">
                  <a16:creationId xmlns:a16="http://schemas.microsoft.com/office/drawing/2014/main" id="{7A68E591-419B-D9F2-EDE7-07DA01FEA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" y="1141"/>
              <a:ext cx="218" cy="269"/>
            </a:xfrm>
            <a:custGeom>
              <a:avLst/>
              <a:gdLst/>
              <a:ahLst/>
              <a:cxnLst>
                <a:cxn ang="0">
                  <a:pos x="133" y="152"/>
                </a:cxn>
                <a:cxn ang="0">
                  <a:pos x="213" y="48"/>
                </a:cxn>
                <a:cxn ang="0">
                  <a:pos x="213" y="48"/>
                </a:cxn>
                <a:cxn ang="0">
                  <a:pos x="218" y="38"/>
                </a:cxn>
                <a:cxn ang="0">
                  <a:pos x="218" y="27"/>
                </a:cxn>
                <a:cxn ang="0">
                  <a:pos x="215" y="17"/>
                </a:cxn>
                <a:cxn ang="0">
                  <a:pos x="211" y="8"/>
                </a:cxn>
                <a:cxn ang="0">
                  <a:pos x="202" y="2"/>
                </a:cxn>
                <a:cxn ang="0">
                  <a:pos x="202" y="2"/>
                </a:cxn>
                <a:cxn ang="0">
                  <a:pos x="194" y="0"/>
                </a:cxn>
                <a:cxn ang="0">
                  <a:pos x="183" y="0"/>
                </a:cxn>
                <a:cxn ang="0">
                  <a:pos x="175" y="2"/>
                </a:cxn>
                <a:cxn ang="0">
                  <a:pos x="167" y="8"/>
                </a:cxn>
                <a:cxn ang="0">
                  <a:pos x="158" y="17"/>
                </a:cxn>
                <a:cxn ang="0">
                  <a:pos x="84" y="114"/>
                </a:cxn>
                <a:cxn ang="0">
                  <a:pos x="11" y="213"/>
                </a:cxn>
                <a:cxn ang="0">
                  <a:pos x="11" y="213"/>
                </a:cxn>
                <a:cxn ang="0">
                  <a:pos x="4" y="221"/>
                </a:cxn>
                <a:cxn ang="0">
                  <a:pos x="0" y="232"/>
                </a:cxn>
                <a:cxn ang="0">
                  <a:pos x="0" y="243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8" y="260"/>
                </a:cxn>
                <a:cxn ang="0">
                  <a:pos x="17" y="266"/>
                </a:cxn>
                <a:cxn ang="0">
                  <a:pos x="25" y="268"/>
                </a:cxn>
                <a:cxn ang="0">
                  <a:pos x="36" y="266"/>
                </a:cxn>
                <a:cxn ang="0">
                  <a:pos x="47" y="264"/>
                </a:cxn>
                <a:cxn ang="0">
                  <a:pos x="55" y="255"/>
                </a:cxn>
                <a:cxn ang="0">
                  <a:pos x="133" y="152"/>
                </a:cxn>
                <a:cxn ang="0">
                  <a:pos x="133" y="152"/>
                </a:cxn>
              </a:cxnLst>
              <a:rect l="0" t="0" r="r" b="b"/>
              <a:pathLst>
                <a:path w="219" h="269">
                  <a:moveTo>
                    <a:pt x="133" y="152"/>
                  </a:moveTo>
                  <a:lnTo>
                    <a:pt x="213" y="48"/>
                  </a:lnTo>
                  <a:lnTo>
                    <a:pt x="213" y="48"/>
                  </a:lnTo>
                  <a:lnTo>
                    <a:pt x="218" y="38"/>
                  </a:lnTo>
                  <a:lnTo>
                    <a:pt x="218" y="27"/>
                  </a:lnTo>
                  <a:lnTo>
                    <a:pt x="215" y="17"/>
                  </a:lnTo>
                  <a:lnTo>
                    <a:pt x="211" y="8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194" y="0"/>
                  </a:lnTo>
                  <a:lnTo>
                    <a:pt x="183" y="0"/>
                  </a:lnTo>
                  <a:lnTo>
                    <a:pt x="175" y="2"/>
                  </a:lnTo>
                  <a:lnTo>
                    <a:pt x="167" y="8"/>
                  </a:lnTo>
                  <a:lnTo>
                    <a:pt x="158" y="17"/>
                  </a:lnTo>
                  <a:lnTo>
                    <a:pt x="84" y="114"/>
                  </a:lnTo>
                  <a:lnTo>
                    <a:pt x="11" y="213"/>
                  </a:lnTo>
                  <a:lnTo>
                    <a:pt x="11" y="213"/>
                  </a:lnTo>
                  <a:lnTo>
                    <a:pt x="4" y="221"/>
                  </a:lnTo>
                  <a:lnTo>
                    <a:pt x="0" y="232"/>
                  </a:lnTo>
                  <a:lnTo>
                    <a:pt x="0" y="243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17" y="266"/>
                  </a:lnTo>
                  <a:lnTo>
                    <a:pt x="25" y="268"/>
                  </a:lnTo>
                  <a:lnTo>
                    <a:pt x="36" y="266"/>
                  </a:lnTo>
                  <a:lnTo>
                    <a:pt x="47" y="264"/>
                  </a:lnTo>
                  <a:lnTo>
                    <a:pt x="55" y="255"/>
                  </a:lnTo>
                  <a:lnTo>
                    <a:pt x="133" y="152"/>
                  </a:lnTo>
                  <a:lnTo>
                    <a:pt x="133" y="15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30FEACEC-03A5-E040-488D-210F7E9E5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" y="1141"/>
              <a:ext cx="218" cy="269"/>
            </a:xfrm>
            <a:custGeom>
              <a:avLst/>
              <a:gdLst/>
              <a:ahLst/>
              <a:cxnLst>
                <a:cxn ang="0">
                  <a:pos x="133" y="152"/>
                </a:cxn>
                <a:cxn ang="0">
                  <a:pos x="213" y="48"/>
                </a:cxn>
                <a:cxn ang="0">
                  <a:pos x="213" y="48"/>
                </a:cxn>
                <a:cxn ang="0">
                  <a:pos x="218" y="38"/>
                </a:cxn>
                <a:cxn ang="0">
                  <a:pos x="218" y="27"/>
                </a:cxn>
                <a:cxn ang="0">
                  <a:pos x="215" y="17"/>
                </a:cxn>
                <a:cxn ang="0">
                  <a:pos x="211" y="8"/>
                </a:cxn>
                <a:cxn ang="0">
                  <a:pos x="202" y="2"/>
                </a:cxn>
                <a:cxn ang="0">
                  <a:pos x="202" y="2"/>
                </a:cxn>
                <a:cxn ang="0">
                  <a:pos x="194" y="0"/>
                </a:cxn>
                <a:cxn ang="0">
                  <a:pos x="183" y="0"/>
                </a:cxn>
                <a:cxn ang="0">
                  <a:pos x="175" y="2"/>
                </a:cxn>
                <a:cxn ang="0">
                  <a:pos x="167" y="8"/>
                </a:cxn>
                <a:cxn ang="0">
                  <a:pos x="158" y="17"/>
                </a:cxn>
                <a:cxn ang="0">
                  <a:pos x="84" y="114"/>
                </a:cxn>
                <a:cxn ang="0">
                  <a:pos x="11" y="213"/>
                </a:cxn>
                <a:cxn ang="0">
                  <a:pos x="11" y="213"/>
                </a:cxn>
                <a:cxn ang="0">
                  <a:pos x="4" y="221"/>
                </a:cxn>
                <a:cxn ang="0">
                  <a:pos x="0" y="232"/>
                </a:cxn>
                <a:cxn ang="0">
                  <a:pos x="0" y="243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8" y="260"/>
                </a:cxn>
                <a:cxn ang="0">
                  <a:pos x="17" y="266"/>
                </a:cxn>
                <a:cxn ang="0">
                  <a:pos x="25" y="268"/>
                </a:cxn>
                <a:cxn ang="0">
                  <a:pos x="36" y="266"/>
                </a:cxn>
                <a:cxn ang="0">
                  <a:pos x="47" y="264"/>
                </a:cxn>
                <a:cxn ang="0">
                  <a:pos x="55" y="255"/>
                </a:cxn>
                <a:cxn ang="0">
                  <a:pos x="133" y="152"/>
                </a:cxn>
                <a:cxn ang="0">
                  <a:pos x="133" y="152"/>
                </a:cxn>
              </a:cxnLst>
              <a:rect l="0" t="0" r="r" b="b"/>
              <a:pathLst>
                <a:path w="219" h="269">
                  <a:moveTo>
                    <a:pt x="133" y="152"/>
                  </a:moveTo>
                  <a:lnTo>
                    <a:pt x="213" y="48"/>
                  </a:lnTo>
                  <a:lnTo>
                    <a:pt x="213" y="48"/>
                  </a:lnTo>
                  <a:lnTo>
                    <a:pt x="218" y="38"/>
                  </a:lnTo>
                  <a:lnTo>
                    <a:pt x="218" y="27"/>
                  </a:lnTo>
                  <a:lnTo>
                    <a:pt x="215" y="17"/>
                  </a:lnTo>
                  <a:lnTo>
                    <a:pt x="211" y="8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194" y="0"/>
                  </a:lnTo>
                  <a:lnTo>
                    <a:pt x="183" y="0"/>
                  </a:lnTo>
                  <a:lnTo>
                    <a:pt x="175" y="2"/>
                  </a:lnTo>
                  <a:lnTo>
                    <a:pt x="167" y="8"/>
                  </a:lnTo>
                  <a:lnTo>
                    <a:pt x="158" y="17"/>
                  </a:lnTo>
                  <a:lnTo>
                    <a:pt x="84" y="114"/>
                  </a:lnTo>
                  <a:lnTo>
                    <a:pt x="11" y="213"/>
                  </a:lnTo>
                  <a:lnTo>
                    <a:pt x="11" y="213"/>
                  </a:lnTo>
                  <a:lnTo>
                    <a:pt x="4" y="221"/>
                  </a:lnTo>
                  <a:lnTo>
                    <a:pt x="0" y="232"/>
                  </a:lnTo>
                  <a:lnTo>
                    <a:pt x="0" y="243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17" y="266"/>
                  </a:lnTo>
                  <a:lnTo>
                    <a:pt x="25" y="268"/>
                  </a:lnTo>
                  <a:lnTo>
                    <a:pt x="36" y="266"/>
                  </a:lnTo>
                  <a:lnTo>
                    <a:pt x="47" y="264"/>
                  </a:lnTo>
                  <a:lnTo>
                    <a:pt x="55" y="255"/>
                  </a:lnTo>
                  <a:lnTo>
                    <a:pt x="133" y="152"/>
                  </a:lnTo>
                  <a:lnTo>
                    <a:pt x="133" y="15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DF6A9CCA-A59B-B6F3-01A7-FA2F34B8B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" y="1175"/>
              <a:ext cx="217" cy="268"/>
            </a:xfrm>
            <a:custGeom>
              <a:avLst/>
              <a:gdLst/>
              <a:ahLst/>
              <a:cxnLst>
                <a:cxn ang="0">
                  <a:pos x="133" y="151"/>
                </a:cxn>
                <a:cxn ang="0">
                  <a:pos x="213" y="48"/>
                </a:cxn>
                <a:cxn ang="0">
                  <a:pos x="213" y="48"/>
                </a:cxn>
                <a:cxn ang="0">
                  <a:pos x="218" y="37"/>
                </a:cxn>
                <a:cxn ang="0">
                  <a:pos x="218" y="27"/>
                </a:cxn>
                <a:cxn ang="0">
                  <a:pos x="215" y="16"/>
                </a:cxn>
                <a:cxn ang="0">
                  <a:pos x="211" y="8"/>
                </a:cxn>
                <a:cxn ang="0">
                  <a:pos x="202" y="2"/>
                </a:cxn>
                <a:cxn ang="0">
                  <a:pos x="202" y="2"/>
                </a:cxn>
                <a:cxn ang="0">
                  <a:pos x="194" y="0"/>
                </a:cxn>
                <a:cxn ang="0">
                  <a:pos x="183" y="0"/>
                </a:cxn>
                <a:cxn ang="0">
                  <a:pos x="173" y="2"/>
                </a:cxn>
                <a:cxn ang="0">
                  <a:pos x="165" y="8"/>
                </a:cxn>
                <a:cxn ang="0">
                  <a:pos x="158" y="16"/>
                </a:cxn>
                <a:cxn ang="0">
                  <a:pos x="84" y="115"/>
                </a:cxn>
                <a:cxn ang="0">
                  <a:pos x="11" y="212"/>
                </a:cxn>
                <a:cxn ang="0">
                  <a:pos x="11" y="212"/>
                </a:cxn>
                <a:cxn ang="0">
                  <a:pos x="4" y="220"/>
                </a:cxn>
                <a:cxn ang="0">
                  <a:pos x="0" y="230"/>
                </a:cxn>
                <a:cxn ang="0">
                  <a:pos x="0" y="241"/>
                </a:cxn>
                <a:cxn ang="0">
                  <a:pos x="2" y="250"/>
                </a:cxn>
                <a:cxn ang="0">
                  <a:pos x="8" y="258"/>
                </a:cxn>
                <a:cxn ang="0">
                  <a:pos x="8" y="258"/>
                </a:cxn>
                <a:cxn ang="0">
                  <a:pos x="17" y="264"/>
                </a:cxn>
                <a:cxn ang="0">
                  <a:pos x="25" y="267"/>
                </a:cxn>
                <a:cxn ang="0">
                  <a:pos x="36" y="267"/>
                </a:cxn>
                <a:cxn ang="0">
                  <a:pos x="47" y="262"/>
                </a:cxn>
                <a:cxn ang="0">
                  <a:pos x="55" y="256"/>
                </a:cxn>
                <a:cxn ang="0">
                  <a:pos x="133" y="151"/>
                </a:cxn>
                <a:cxn ang="0">
                  <a:pos x="133" y="151"/>
                </a:cxn>
              </a:cxnLst>
              <a:rect l="0" t="0" r="r" b="b"/>
              <a:pathLst>
                <a:path w="219" h="268">
                  <a:moveTo>
                    <a:pt x="133" y="151"/>
                  </a:moveTo>
                  <a:lnTo>
                    <a:pt x="213" y="48"/>
                  </a:lnTo>
                  <a:lnTo>
                    <a:pt x="213" y="48"/>
                  </a:lnTo>
                  <a:lnTo>
                    <a:pt x="218" y="37"/>
                  </a:lnTo>
                  <a:lnTo>
                    <a:pt x="218" y="27"/>
                  </a:lnTo>
                  <a:lnTo>
                    <a:pt x="215" y="16"/>
                  </a:lnTo>
                  <a:lnTo>
                    <a:pt x="211" y="8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194" y="0"/>
                  </a:lnTo>
                  <a:lnTo>
                    <a:pt x="183" y="0"/>
                  </a:lnTo>
                  <a:lnTo>
                    <a:pt x="173" y="2"/>
                  </a:lnTo>
                  <a:lnTo>
                    <a:pt x="165" y="8"/>
                  </a:lnTo>
                  <a:lnTo>
                    <a:pt x="158" y="16"/>
                  </a:lnTo>
                  <a:lnTo>
                    <a:pt x="84" y="115"/>
                  </a:lnTo>
                  <a:lnTo>
                    <a:pt x="11" y="212"/>
                  </a:lnTo>
                  <a:lnTo>
                    <a:pt x="11" y="212"/>
                  </a:lnTo>
                  <a:lnTo>
                    <a:pt x="4" y="220"/>
                  </a:lnTo>
                  <a:lnTo>
                    <a:pt x="0" y="230"/>
                  </a:lnTo>
                  <a:lnTo>
                    <a:pt x="0" y="241"/>
                  </a:lnTo>
                  <a:lnTo>
                    <a:pt x="2" y="250"/>
                  </a:lnTo>
                  <a:lnTo>
                    <a:pt x="8" y="258"/>
                  </a:lnTo>
                  <a:lnTo>
                    <a:pt x="8" y="258"/>
                  </a:lnTo>
                  <a:lnTo>
                    <a:pt x="17" y="264"/>
                  </a:lnTo>
                  <a:lnTo>
                    <a:pt x="25" y="267"/>
                  </a:lnTo>
                  <a:lnTo>
                    <a:pt x="36" y="267"/>
                  </a:lnTo>
                  <a:lnTo>
                    <a:pt x="47" y="262"/>
                  </a:lnTo>
                  <a:lnTo>
                    <a:pt x="55" y="256"/>
                  </a:lnTo>
                  <a:lnTo>
                    <a:pt x="133" y="151"/>
                  </a:lnTo>
                  <a:lnTo>
                    <a:pt x="133" y="15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id="{542002A2-8AA8-E3CC-EC1E-6EEB76683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" y="1175"/>
              <a:ext cx="217" cy="268"/>
            </a:xfrm>
            <a:custGeom>
              <a:avLst/>
              <a:gdLst/>
              <a:ahLst/>
              <a:cxnLst>
                <a:cxn ang="0">
                  <a:pos x="133" y="151"/>
                </a:cxn>
                <a:cxn ang="0">
                  <a:pos x="213" y="48"/>
                </a:cxn>
                <a:cxn ang="0">
                  <a:pos x="213" y="48"/>
                </a:cxn>
                <a:cxn ang="0">
                  <a:pos x="218" y="37"/>
                </a:cxn>
                <a:cxn ang="0">
                  <a:pos x="218" y="27"/>
                </a:cxn>
                <a:cxn ang="0">
                  <a:pos x="215" y="16"/>
                </a:cxn>
                <a:cxn ang="0">
                  <a:pos x="211" y="8"/>
                </a:cxn>
                <a:cxn ang="0">
                  <a:pos x="202" y="2"/>
                </a:cxn>
                <a:cxn ang="0">
                  <a:pos x="202" y="2"/>
                </a:cxn>
                <a:cxn ang="0">
                  <a:pos x="194" y="0"/>
                </a:cxn>
                <a:cxn ang="0">
                  <a:pos x="183" y="0"/>
                </a:cxn>
                <a:cxn ang="0">
                  <a:pos x="173" y="2"/>
                </a:cxn>
                <a:cxn ang="0">
                  <a:pos x="165" y="8"/>
                </a:cxn>
                <a:cxn ang="0">
                  <a:pos x="158" y="16"/>
                </a:cxn>
                <a:cxn ang="0">
                  <a:pos x="84" y="115"/>
                </a:cxn>
                <a:cxn ang="0">
                  <a:pos x="11" y="212"/>
                </a:cxn>
                <a:cxn ang="0">
                  <a:pos x="11" y="212"/>
                </a:cxn>
                <a:cxn ang="0">
                  <a:pos x="4" y="220"/>
                </a:cxn>
                <a:cxn ang="0">
                  <a:pos x="0" y="230"/>
                </a:cxn>
                <a:cxn ang="0">
                  <a:pos x="0" y="241"/>
                </a:cxn>
                <a:cxn ang="0">
                  <a:pos x="2" y="250"/>
                </a:cxn>
                <a:cxn ang="0">
                  <a:pos x="8" y="258"/>
                </a:cxn>
                <a:cxn ang="0">
                  <a:pos x="8" y="258"/>
                </a:cxn>
                <a:cxn ang="0">
                  <a:pos x="17" y="264"/>
                </a:cxn>
                <a:cxn ang="0">
                  <a:pos x="25" y="267"/>
                </a:cxn>
                <a:cxn ang="0">
                  <a:pos x="36" y="267"/>
                </a:cxn>
                <a:cxn ang="0">
                  <a:pos x="47" y="262"/>
                </a:cxn>
                <a:cxn ang="0">
                  <a:pos x="55" y="256"/>
                </a:cxn>
                <a:cxn ang="0">
                  <a:pos x="133" y="151"/>
                </a:cxn>
                <a:cxn ang="0">
                  <a:pos x="133" y="151"/>
                </a:cxn>
              </a:cxnLst>
              <a:rect l="0" t="0" r="r" b="b"/>
              <a:pathLst>
                <a:path w="219" h="268">
                  <a:moveTo>
                    <a:pt x="133" y="151"/>
                  </a:moveTo>
                  <a:lnTo>
                    <a:pt x="213" y="48"/>
                  </a:lnTo>
                  <a:lnTo>
                    <a:pt x="213" y="48"/>
                  </a:lnTo>
                  <a:lnTo>
                    <a:pt x="218" y="37"/>
                  </a:lnTo>
                  <a:lnTo>
                    <a:pt x="218" y="27"/>
                  </a:lnTo>
                  <a:lnTo>
                    <a:pt x="215" y="16"/>
                  </a:lnTo>
                  <a:lnTo>
                    <a:pt x="211" y="8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194" y="0"/>
                  </a:lnTo>
                  <a:lnTo>
                    <a:pt x="183" y="0"/>
                  </a:lnTo>
                  <a:lnTo>
                    <a:pt x="173" y="2"/>
                  </a:lnTo>
                  <a:lnTo>
                    <a:pt x="165" y="8"/>
                  </a:lnTo>
                  <a:lnTo>
                    <a:pt x="158" y="16"/>
                  </a:lnTo>
                  <a:lnTo>
                    <a:pt x="84" y="115"/>
                  </a:lnTo>
                  <a:lnTo>
                    <a:pt x="11" y="212"/>
                  </a:lnTo>
                  <a:lnTo>
                    <a:pt x="11" y="212"/>
                  </a:lnTo>
                  <a:lnTo>
                    <a:pt x="4" y="220"/>
                  </a:lnTo>
                  <a:lnTo>
                    <a:pt x="0" y="230"/>
                  </a:lnTo>
                  <a:lnTo>
                    <a:pt x="0" y="241"/>
                  </a:lnTo>
                  <a:lnTo>
                    <a:pt x="2" y="250"/>
                  </a:lnTo>
                  <a:lnTo>
                    <a:pt x="8" y="258"/>
                  </a:lnTo>
                  <a:lnTo>
                    <a:pt x="8" y="258"/>
                  </a:lnTo>
                  <a:lnTo>
                    <a:pt x="17" y="264"/>
                  </a:lnTo>
                  <a:lnTo>
                    <a:pt x="25" y="267"/>
                  </a:lnTo>
                  <a:lnTo>
                    <a:pt x="36" y="267"/>
                  </a:lnTo>
                  <a:lnTo>
                    <a:pt x="47" y="262"/>
                  </a:lnTo>
                  <a:lnTo>
                    <a:pt x="55" y="256"/>
                  </a:lnTo>
                  <a:lnTo>
                    <a:pt x="133" y="151"/>
                  </a:lnTo>
                  <a:lnTo>
                    <a:pt x="133" y="15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5" name="Freeform 24">
              <a:extLst>
                <a:ext uri="{FF2B5EF4-FFF2-40B4-BE49-F238E27FC236}">
                  <a16:creationId xmlns:a16="http://schemas.microsoft.com/office/drawing/2014/main" id="{98EAD706-FBF3-DD7A-1E15-2A6E4B85B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" y="1242"/>
              <a:ext cx="293" cy="313"/>
            </a:xfrm>
            <a:custGeom>
              <a:avLst/>
              <a:gdLst/>
              <a:ahLst/>
              <a:cxnLst>
                <a:cxn ang="0">
                  <a:pos x="160" y="4"/>
                </a:cxn>
                <a:cxn ang="0">
                  <a:pos x="167" y="0"/>
                </a:cxn>
                <a:cxn ang="0">
                  <a:pos x="170" y="0"/>
                </a:cxn>
                <a:cxn ang="0">
                  <a:pos x="179" y="0"/>
                </a:cxn>
                <a:cxn ang="0">
                  <a:pos x="186" y="0"/>
                </a:cxn>
                <a:cxn ang="0">
                  <a:pos x="192" y="4"/>
                </a:cxn>
                <a:cxn ang="0">
                  <a:pos x="200" y="8"/>
                </a:cxn>
                <a:cxn ang="0">
                  <a:pos x="209" y="13"/>
                </a:cxn>
                <a:cxn ang="0">
                  <a:pos x="218" y="20"/>
                </a:cxn>
                <a:cxn ang="0">
                  <a:pos x="228" y="27"/>
                </a:cxn>
                <a:cxn ang="0">
                  <a:pos x="239" y="34"/>
                </a:cxn>
                <a:cxn ang="0">
                  <a:pos x="239" y="34"/>
                </a:cxn>
                <a:cxn ang="0">
                  <a:pos x="249" y="42"/>
                </a:cxn>
                <a:cxn ang="0">
                  <a:pos x="257" y="50"/>
                </a:cxn>
                <a:cxn ang="0">
                  <a:pos x="266" y="57"/>
                </a:cxn>
                <a:cxn ang="0">
                  <a:pos x="274" y="63"/>
                </a:cxn>
                <a:cxn ang="0">
                  <a:pos x="280" y="69"/>
                </a:cxn>
                <a:cxn ang="0">
                  <a:pos x="287" y="75"/>
                </a:cxn>
                <a:cxn ang="0">
                  <a:pos x="289" y="82"/>
                </a:cxn>
                <a:cxn ang="0">
                  <a:pos x="292" y="88"/>
                </a:cxn>
                <a:cxn ang="0">
                  <a:pos x="292" y="94"/>
                </a:cxn>
                <a:cxn ang="0">
                  <a:pos x="292" y="103"/>
                </a:cxn>
                <a:cxn ang="0">
                  <a:pos x="133" y="309"/>
                </a:cxn>
                <a:cxn ang="0">
                  <a:pos x="133" y="309"/>
                </a:cxn>
                <a:cxn ang="0">
                  <a:pos x="126" y="313"/>
                </a:cxn>
                <a:cxn ang="0">
                  <a:pos x="120" y="313"/>
                </a:cxn>
                <a:cxn ang="0">
                  <a:pos x="114" y="313"/>
                </a:cxn>
                <a:cxn ang="0">
                  <a:pos x="107" y="311"/>
                </a:cxn>
                <a:cxn ang="0">
                  <a:pos x="99" y="309"/>
                </a:cxn>
                <a:cxn ang="0">
                  <a:pos x="91" y="305"/>
                </a:cxn>
                <a:cxn ang="0">
                  <a:pos x="82" y="298"/>
                </a:cxn>
                <a:cxn ang="0">
                  <a:pos x="73" y="292"/>
                </a:cxn>
                <a:cxn ang="0">
                  <a:pos x="63" y="286"/>
                </a:cxn>
                <a:cxn ang="0">
                  <a:pos x="55" y="277"/>
                </a:cxn>
                <a:cxn ang="0">
                  <a:pos x="55" y="277"/>
                </a:cxn>
                <a:cxn ang="0">
                  <a:pos x="45" y="269"/>
                </a:cxn>
                <a:cxn ang="0">
                  <a:pos x="34" y="263"/>
                </a:cxn>
                <a:cxn ang="0">
                  <a:pos x="25" y="256"/>
                </a:cxn>
                <a:cxn ang="0">
                  <a:pos x="19" y="248"/>
                </a:cxn>
                <a:cxn ang="0">
                  <a:pos x="13" y="241"/>
                </a:cxn>
                <a:cxn ang="0">
                  <a:pos x="6" y="236"/>
                </a:cxn>
                <a:cxn ang="0">
                  <a:pos x="4" y="231"/>
                </a:cxn>
                <a:cxn ang="0">
                  <a:pos x="2" y="222"/>
                </a:cxn>
                <a:cxn ang="0">
                  <a:pos x="0" y="218"/>
                </a:cxn>
                <a:cxn ang="0">
                  <a:pos x="2" y="210"/>
                </a:cxn>
                <a:cxn ang="0">
                  <a:pos x="160" y="4"/>
                </a:cxn>
                <a:cxn ang="0">
                  <a:pos x="160" y="4"/>
                </a:cxn>
              </a:cxnLst>
              <a:rect l="0" t="0" r="r" b="b"/>
              <a:pathLst>
                <a:path w="293" h="314">
                  <a:moveTo>
                    <a:pt x="160" y="4"/>
                  </a:moveTo>
                  <a:lnTo>
                    <a:pt x="167" y="0"/>
                  </a:lnTo>
                  <a:lnTo>
                    <a:pt x="170" y="0"/>
                  </a:lnTo>
                  <a:lnTo>
                    <a:pt x="179" y="0"/>
                  </a:lnTo>
                  <a:lnTo>
                    <a:pt x="186" y="0"/>
                  </a:lnTo>
                  <a:lnTo>
                    <a:pt x="192" y="4"/>
                  </a:lnTo>
                  <a:lnTo>
                    <a:pt x="200" y="8"/>
                  </a:lnTo>
                  <a:lnTo>
                    <a:pt x="209" y="13"/>
                  </a:lnTo>
                  <a:lnTo>
                    <a:pt x="218" y="20"/>
                  </a:lnTo>
                  <a:lnTo>
                    <a:pt x="228" y="27"/>
                  </a:lnTo>
                  <a:lnTo>
                    <a:pt x="239" y="34"/>
                  </a:lnTo>
                  <a:lnTo>
                    <a:pt x="239" y="34"/>
                  </a:lnTo>
                  <a:lnTo>
                    <a:pt x="249" y="42"/>
                  </a:lnTo>
                  <a:lnTo>
                    <a:pt x="257" y="50"/>
                  </a:lnTo>
                  <a:lnTo>
                    <a:pt x="266" y="57"/>
                  </a:lnTo>
                  <a:lnTo>
                    <a:pt x="274" y="63"/>
                  </a:lnTo>
                  <a:lnTo>
                    <a:pt x="280" y="69"/>
                  </a:lnTo>
                  <a:lnTo>
                    <a:pt x="287" y="75"/>
                  </a:lnTo>
                  <a:lnTo>
                    <a:pt x="289" y="82"/>
                  </a:lnTo>
                  <a:lnTo>
                    <a:pt x="292" y="88"/>
                  </a:lnTo>
                  <a:lnTo>
                    <a:pt x="292" y="94"/>
                  </a:lnTo>
                  <a:lnTo>
                    <a:pt x="292" y="103"/>
                  </a:lnTo>
                  <a:lnTo>
                    <a:pt x="133" y="309"/>
                  </a:lnTo>
                  <a:lnTo>
                    <a:pt x="133" y="309"/>
                  </a:lnTo>
                  <a:lnTo>
                    <a:pt x="126" y="313"/>
                  </a:lnTo>
                  <a:lnTo>
                    <a:pt x="120" y="313"/>
                  </a:lnTo>
                  <a:lnTo>
                    <a:pt x="114" y="313"/>
                  </a:lnTo>
                  <a:lnTo>
                    <a:pt x="107" y="311"/>
                  </a:lnTo>
                  <a:lnTo>
                    <a:pt x="99" y="309"/>
                  </a:lnTo>
                  <a:lnTo>
                    <a:pt x="91" y="305"/>
                  </a:lnTo>
                  <a:lnTo>
                    <a:pt x="82" y="298"/>
                  </a:lnTo>
                  <a:lnTo>
                    <a:pt x="73" y="292"/>
                  </a:lnTo>
                  <a:lnTo>
                    <a:pt x="63" y="286"/>
                  </a:lnTo>
                  <a:lnTo>
                    <a:pt x="55" y="277"/>
                  </a:lnTo>
                  <a:lnTo>
                    <a:pt x="55" y="277"/>
                  </a:lnTo>
                  <a:lnTo>
                    <a:pt x="45" y="269"/>
                  </a:lnTo>
                  <a:lnTo>
                    <a:pt x="34" y="263"/>
                  </a:lnTo>
                  <a:lnTo>
                    <a:pt x="25" y="256"/>
                  </a:lnTo>
                  <a:lnTo>
                    <a:pt x="19" y="248"/>
                  </a:lnTo>
                  <a:lnTo>
                    <a:pt x="13" y="241"/>
                  </a:lnTo>
                  <a:lnTo>
                    <a:pt x="6" y="236"/>
                  </a:lnTo>
                  <a:lnTo>
                    <a:pt x="4" y="231"/>
                  </a:lnTo>
                  <a:lnTo>
                    <a:pt x="2" y="222"/>
                  </a:lnTo>
                  <a:lnTo>
                    <a:pt x="0" y="218"/>
                  </a:lnTo>
                  <a:lnTo>
                    <a:pt x="2" y="210"/>
                  </a:lnTo>
                  <a:lnTo>
                    <a:pt x="160" y="4"/>
                  </a:lnTo>
                  <a:lnTo>
                    <a:pt x="160" y="4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id="{228CBAFB-5983-564D-1B1E-E2CB4E58A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" y="1242"/>
              <a:ext cx="293" cy="313"/>
            </a:xfrm>
            <a:custGeom>
              <a:avLst/>
              <a:gdLst/>
              <a:ahLst/>
              <a:cxnLst>
                <a:cxn ang="0">
                  <a:pos x="160" y="4"/>
                </a:cxn>
                <a:cxn ang="0">
                  <a:pos x="167" y="0"/>
                </a:cxn>
                <a:cxn ang="0">
                  <a:pos x="170" y="0"/>
                </a:cxn>
                <a:cxn ang="0">
                  <a:pos x="179" y="0"/>
                </a:cxn>
                <a:cxn ang="0">
                  <a:pos x="186" y="0"/>
                </a:cxn>
                <a:cxn ang="0">
                  <a:pos x="192" y="4"/>
                </a:cxn>
                <a:cxn ang="0">
                  <a:pos x="200" y="8"/>
                </a:cxn>
                <a:cxn ang="0">
                  <a:pos x="209" y="13"/>
                </a:cxn>
                <a:cxn ang="0">
                  <a:pos x="218" y="20"/>
                </a:cxn>
                <a:cxn ang="0">
                  <a:pos x="228" y="27"/>
                </a:cxn>
                <a:cxn ang="0">
                  <a:pos x="239" y="34"/>
                </a:cxn>
                <a:cxn ang="0">
                  <a:pos x="239" y="34"/>
                </a:cxn>
                <a:cxn ang="0">
                  <a:pos x="249" y="42"/>
                </a:cxn>
                <a:cxn ang="0">
                  <a:pos x="257" y="50"/>
                </a:cxn>
                <a:cxn ang="0">
                  <a:pos x="266" y="57"/>
                </a:cxn>
                <a:cxn ang="0">
                  <a:pos x="274" y="63"/>
                </a:cxn>
                <a:cxn ang="0">
                  <a:pos x="280" y="69"/>
                </a:cxn>
                <a:cxn ang="0">
                  <a:pos x="287" y="75"/>
                </a:cxn>
                <a:cxn ang="0">
                  <a:pos x="289" y="82"/>
                </a:cxn>
                <a:cxn ang="0">
                  <a:pos x="292" y="88"/>
                </a:cxn>
                <a:cxn ang="0">
                  <a:pos x="292" y="94"/>
                </a:cxn>
                <a:cxn ang="0">
                  <a:pos x="292" y="103"/>
                </a:cxn>
                <a:cxn ang="0">
                  <a:pos x="133" y="309"/>
                </a:cxn>
                <a:cxn ang="0">
                  <a:pos x="133" y="309"/>
                </a:cxn>
                <a:cxn ang="0">
                  <a:pos x="126" y="313"/>
                </a:cxn>
                <a:cxn ang="0">
                  <a:pos x="120" y="313"/>
                </a:cxn>
                <a:cxn ang="0">
                  <a:pos x="114" y="313"/>
                </a:cxn>
                <a:cxn ang="0">
                  <a:pos x="107" y="311"/>
                </a:cxn>
                <a:cxn ang="0">
                  <a:pos x="99" y="309"/>
                </a:cxn>
                <a:cxn ang="0">
                  <a:pos x="91" y="305"/>
                </a:cxn>
                <a:cxn ang="0">
                  <a:pos x="82" y="298"/>
                </a:cxn>
                <a:cxn ang="0">
                  <a:pos x="73" y="292"/>
                </a:cxn>
                <a:cxn ang="0">
                  <a:pos x="63" y="286"/>
                </a:cxn>
                <a:cxn ang="0">
                  <a:pos x="55" y="277"/>
                </a:cxn>
                <a:cxn ang="0">
                  <a:pos x="55" y="277"/>
                </a:cxn>
                <a:cxn ang="0">
                  <a:pos x="45" y="269"/>
                </a:cxn>
                <a:cxn ang="0">
                  <a:pos x="34" y="263"/>
                </a:cxn>
                <a:cxn ang="0">
                  <a:pos x="25" y="256"/>
                </a:cxn>
                <a:cxn ang="0">
                  <a:pos x="19" y="248"/>
                </a:cxn>
                <a:cxn ang="0">
                  <a:pos x="13" y="241"/>
                </a:cxn>
                <a:cxn ang="0">
                  <a:pos x="6" y="236"/>
                </a:cxn>
                <a:cxn ang="0">
                  <a:pos x="4" y="231"/>
                </a:cxn>
                <a:cxn ang="0">
                  <a:pos x="2" y="222"/>
                </a:cxn>
                <a:cxn ang="0">
                  <a:pos x="0" y="218"/>
                </a:cxn>
                <a:cxn ang="0">
                  <a:pos x="2" y="210"/>
                </a:cxn>
                <a:cxn ang="0">
                  <a:pos x="160" y="4"/>
                </a:cxn>
                <a:cxn ang="0">
                  <a:pos x="160" y="4"/>
                </a:cxn>
              </a:cxnLst>
              <a:rect l="0" t="0" r="r" b="b"/>
              <a:pathLst>
                <a:path w="293" h="314">
                  <a:moveTo>
                    <a:pt x="160" y="4"/>
                  </a:moveTo>
                  <a:lnTo>
                    <a:pt x="167" y="0"/>
                  </a:lnTo>
                  <a:lnTo>
                    <a:pt x="170" y="0"/>
                  </a:lnTo>
                  <a:lnTo>
                    <a:pt x="179" y="0"/>
                  </a:lnTo>
                  <a:lnTo>
                    <a:pt x="186" y="0"/>
                  </a:lnTo>
                  <a:lnTo>
                    <a:pt x="192" y="4"/>
                  </a:lnTo>
                  <a:lnTo>
                    <a:pt x="200" y="8"/>
                  </a:lnTo>
                  <a:lnTo>
                    <a:pt x="209" y="13"/>
                  </a:lnTo>
                  <a:lnTo>
                    <a:pt x="218" y="20"/>
                  </a:lnTo>
                  <a:lnTo>
                    <a:pt x="228" y="27"/>
                  </a:lnTo>
                  <a:lnTo>
                    <a:pt x="239" y="34"/>
                  </a:lnTo>
                  <a:lnTo>
                    <a:pt x="239" y="34"/>
                  </a:lnTo>
                  <a:lnTo>
                    <a:pt x="249" y="42"/>
                  </a:lnTo>
                  <a:lnTo>
                    <a:pt x="257" y="50"/>
                  </a:lnTo>
                  <a:lnTo>
                    <a:pt x="266" y="57"/>
                  </a:lnTo>
                  <a:lnTo>
                    <a:pt x="274" y="63"/>
                  </a:lnTo>
                  <a:lnTo>
                    <a:pt x="280" y="69"/>
                  </a:lnTo>
                  <a:lnTo>
                    <a:pt x="287" y="75"/>
                  </a:lnTo>
                  <a:lnTo>
                    <a:pt x="289" y="82"/>
                  </a:lnTo>
                  <a:lnTo>
                    <a:pt x="292" y="88"/>
                  </a:lnTo>
                  <a:lnTo>
                    <a:pt x="292" y="94"/>
                  </a:lnTo>
                  <a:lnTo>
                    <a:pt x="292" y="103"/>
                  </a:lnTo>
                  <a:lnTo>
                    <a:pt x="133" y="309"/>
                  </a:lnTo>
                  <a:lnTo>
                    <a:pt x="133" y="309"/>
                  </a:lnTo>
                  <a:lnTo>
                    <a:pt x="126" y="313"/>
                  </a:lnTo>
                  <a:lnTo>
                    <a:pt x="120" y="313"/>
                  </a:lnTo>
                  <a:lnTo>
                    <a:pt x="114" y="313"/>
                  </a:lnTo>
                  <a:lnTo>
                    <a:pt x="107" y="311"/>
                  </a:lnTo>
                  <a:lnTo>
                    <a:pt x="99" y="309"/>
                  </a:lnTo>
                  <a:lnTo>
                    <a:pt x="91" y="305"/>
                  </a:lnTo>
                  <a:lnTo>
                    <a:pt x="82" y="298"/>
                  </a:lnTo>
                  <a:lnTo>
                    <a:pt x="73" y="292"/>
                  </a:lnTo>
                  <a:lnTo>
                    <a:pt x="63" y="286"/>
                  </a:lnTo>
                  <a:lnTo>
                    <a:pt x="55" y="277"/>
                  </a:lnTo>
                  <a:lnTo>
                    <a:pt x="55" y="277"/>
                  </a:lnTo>
                  <a:lnTo>
                    <a:pt x="45" y="269"/>
                  </a:lnTo>
                  <a:lnTo>
                    <a:pt x="34" y="263"/>
                  </a:lnTo>
                  <a:lnTo>
                    <a:pt x="25" y="256"/>
                  </a:lnTo>
                  <a:lnTo>
                    <a:pt x="19" y="248"/>
                  </a:lnTo>
                  <a:lnTo>
                    <a:pt x="13" y="241"/>
                  </a:lnTo>
                  <a:lnTo>
                    <a:pt x="6" y="236"/>
                  </a:lnTo>
                  <a:lnTo>
                    <a:pt x="4" y="231"/>
                  </a:lnTo>
                  <a:lnTo>
                    <a:pt x="2" y="222"/>
                  </a:lnTo>
                  <a:lnTo>
                    <a:pt x="0" y="218"/>
                  </a:lnTo>
                  <a:lnTo>
                    <a:pt x="2" y="210"/>
                  </a:lnTo>
                  <a:lnTo>
                    <a:pt x="160" y="4"/>
                  </a:lnTo>
                  <a:lnTo>
                    <a:pt x="160" y="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24DD9DEF-D9CB-A290-4049-BD959BD80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" y="1209"/>
              <a:ext cx="216" cy="269"/>
            </a:xfrm>
            <a:custGeom>
              <a:avLst/>
              <a:gdLst/>
              <a:ahLst/>
              <a:cxnLst>
                <a:cxn ang="0">
                  <a:pos x="132" y="153"/>
                </a:cxn>
                <a:cxn ang="0">
                  <a:pos x="210" y="50"/>
                </a:cxn>
                <a:cxn ang="0">
                  <a:pos x="210" y="50"/>
                </a:cxn>
                <a:cxn ang="0">
                  <a:pos x="214" y="40"/>
                </a:cxn>
                <a:cxn ang="0">
                  <a:pos x="217" y="29"/>
                </a:cxn>
                <a:cxn ang="0">
                  <a:pos x="214" y="19"/>
                </a:cxn>
                <a:cxn ang="0">
                  <a:pos x="210" y="10"/>
                </a:cxn>
                <a:cxn ang="0">
                  <a:pos x="201" y="2"/>
                </a:cxn>
                <a:cxn ang="0">
                  <a:pos x="201" y="2"/>
                </a:cxn>
                <a:cxn ang="0">
                  <a:pos x="191" y="0"/>
                </a:cxn>
                <a:cxn ang="0">
                  <a:pos x="182" y="0"/>
                </a:cxn>
                <a:cxn ang="0">
                  <a:pos x="172" y="4"/>
                </a:cxn>
                <a:cxn ang="0">
                  <a:pos x="164" y="10"/>
                </a:cxn>
                <a:cxn ang="0">
                  <a:pos x="157" y="19"/>
                </a:cxn>
                <a:cxn ang="0">
                  <a:pos x="81" y="116"/>
                </a:cxn>
                <a:cxn ang="0">
                  <a:pos x="9" y="213"/>
                </a:cxn>
                <a:cxn ang="0">
                  <a:pos x="9" y="213"/>
                </a:cxn>
                <a:cxn ang="0">
                  <a:pos x="3" y="220"/>
                </a:cxn>
                <a:cxn ang="0">
                  <a:pos x="0" y="231"/>
                </a:cxn>
                <a:cxn ang="0">
                  <a:pos x="0" y="242"/>
                </a:cxn>
                <a:cxn ang="0">
                  <a:pos x="1" y="252"/>
                </a:cxn>
                <a:cxn ang="0">
                  <a:pos x="7" y="261"/>
                </a:cxn>
                <a:cxn ang="0">
                  <a:pos x="7" y="261"/>
                </a:cxn>
                <a:cxn ang="0">
                  <a:pos x="14" y="265"/>
                </a:cxn>
                <a:cxn ang="0">
                  <a:pos x="25" y="268"/>
                </a:cxn>
                <a:cxn ang="0">
                  <a:pos x="35" y="268"/>
                </a:cxn>
                <a:cxn ang="0">
                  <a:pos x="46" y="263"/>
                </a:cxn>
                <a:cxn ang="0">
                  <a:pos x="53" y="257"/>
                </a:cxn>
                <a:cxn ang="0">
                  <a:pos x="132" y="153"/>
                </a:cxn>
                <a:cxn ang="0">
                  <a:pos x="132" y="153"/>
                </a:cxn>
              </a:cxnLst>
              <a:rect l="0" t="0" r="r" b="b"/>
              <a:pathLst>
                <a:path w="218" h="269">
                  <a:moveTo>
                    <a:pt x="132" y="153"/>
                  </a:moveTo>
                  <a:lnTo>
                    <a:pt x="210" y="50"/>
                  </a:lnTo>
                  <a:lnTo>
                    <a:pt x="210" y="50"/>
                  </a:lnTo>
                  <a:lnTo>
                    <a:pt x="214" y="40"/>
                  </a:lnTo>
                  <a:lnTo>
                    <a:pt x="217" y="29"/>
                  </a:lnTo>
                  <a:lnTo>
                    <a:pt x="214" y="19"/>
                  </a:lnTo>
                  <a:lnTo>
                    <a:pt x="210" y="10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191" y="0"/>
                  </a:lnTo>
                  <a:lnTo>
                    <a:pt x="182" y="0"/>
                  </a:lnTo>
                  <a:lnTo>
                    <a:pt x="172" y="4"/>
                  </a:lnTo>
                  <a:lnTo>
                    <a:pt x="164" y="10"/>
                  </a:lnTo>
                  <a:lnTo>
                    <a:pt x="157" y="19"/>
                  </a:lnTo>
                  <a:lnTo>
                    <a:pt x="81" y="116"/>
                  </a:lnTo>
                  <a:lnTo>
                    <a:pt x="9" y="213"/>
                  </a:lnTo>
                  <a:lnTo>
                    <a:pt x="9" y="213"/>
                  </a:lnTo>
                  <a:lnTo>
                    <a:pt x="3" y="220"/>
                  </a:lnTo>
                  <a:lnTo>
                    <a:pt x="0" y="231"/>
                  </a:lnTo>
                  <a:lnTo>
                    <a:pt x="0" y="242"/>
                  </a:lnTo>
                  <a:lnTo>
                    <a:pt x="1" y="252"/>
                  </a:lnTo>
                  <a:lnTo>
                    <a:pt x="7" y="261"/>
                  </a:lnTo>
                  <a:lnTo>
                    <a:pt x="7" y="261"/>
                  </a:lnTo>
                  <a:lnTo>
                    <a:pt x="14" y="265"/>
                  </a:lnTo>
                  <a:lnTo>
                    <a:pt x="25" y="268"/>
                  </a:lnTo>
                  <a:lnTo>
                    <a:pt x="35" y="268"/>
                  </a:lnTo>
                  <a:lnTo>
                    <a:pt x="46" y="263"/>
                  </a:lnTo>
                  <a:lnTo>
                    <a:pt x="53" y="257"/>
                  </a:lnTo>
                  <a:lnTo>
                    <a:pt x="132" y="153"/>
                  </a:lnTo>
                  <a:lnTo>
                    <a:pt x="132" y="15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3E1113B6-CB34-B85C-0DB5-E296E491D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" y="1209"/>
              <a:ext cx="216" cy="269"/>
            </a:xfrm>
            <a:custGeom>
              <a:avLst/>
              <a:gdLst/>
              <a:ahLst/>
              <a:cxnLst>
                <a:cxn ang="0">
                  <a:pos x="132" y="153"/>
                </a:cxn>
                <a:cxn ang="0">
                  <a:pos x="210" y="50"/>
                </a:cxn>
                <a:cxn ang="0">
                  <a:pos x="210" y="50"/>
                </a:cxn>
                <a:cxn ang="0">
                  <a:pos x="214" y="40"/>
                </a:cxn>
                <a:cxn ang="0">
                  <a:pos x="217" y="29"/>
                </a:cxn>
                <a:cxn ang="0">
                  <a:pos x="214" y="19"/>
                </a:cxn>
                <a:cxn ang="0">
                  <a:pos x="210" y="10"/>
                </a:cxn>
                <a:cxn ang="0">
                  <a:pos x="201" y="2"/>
                </a:cxn>
                <a:cxn ang="0">
                  <a:pos x="201" y="2"/>
                </a:cxn>
                <a:cxn ang="0">
                  <a:pos x="191" y="0"/>
                </a:cxn>
                <a:cxn ang="0">
                  <a:pos x="182" y="0"/>
                </a:cxn>
                <a:cxn ang="0">
                  <a:pos x="172" y="4"/>
                </a:cxn>
                <a:cxn ang="0">
                  <a:pos x="164" y="10"/>
                </a:cxn>
                <a:cxn ang="0">
                  <a:pos x="157" y="19"/>
                </a:cxn>
                <a:cxn ang="0">
                  <a:pos x="81" y="116"/>
                </a:cxn>
                <a:cxn ang="0">
                  <a:pos x="9" y="213"/>
                </a:cxn>
                <a:cxn ang="0">
                  <a:pos x="9" y="213"/>
                </a:cxn>
                <a:cxn ang="0">
                  <a:pos x="3" y="220"/>
                </a:cxn>
                <a:cxn ang="0">
                  <a:pos x="0" y="231"/>
                </a:cxn>
                <a:cxn ang="0">
                  <a:pos x="0" y="242"/>
                </a:cxn>
                <a:cxn ang="0">
                  <a:pos x="1" y="252"/>
                </a:cxn>
                <a:cxn ang="0">
                  <a:pos x="7" y="261"/>
                </a:cxn>
                <a:cxn ang="0">
                  <a:pos x="7" y="261"/>
                </a:cxn>
                <a:cxn ang="0">
                  <a:pos x="14" y="265"/>
                </a:cxn>
                <a:cxn ang="0">
                  <a:pos x="25" y="268"/>
                </a:cxn>
                <a:cxn ang="0">
                  <a:pos x="35" y="268"/>
                </a:cxn>
                <a:cxn ang="0">
                  <a:pos x="46" y="263"/>
                </a:cxn>
                <a:cxn ang="0">
                  <a:pos x="53" y="257"/>
                </a:cxn>
                <a:cxn ang="0">
                  <a:pos x="132" y="153"/>
                </a:cxn>
                <a:cxn ang="0">
                  <a:pos x="132" y="153"/>
                </a:cxn>
              </a:cxnLst>
              <a:rect l="0" t="0" r="r" b="b"/>
              <a:pathLst>
                <a:path w="218" h="269">
                  <a:moveTo>
                    <a:pt x="132" y="153"/>
                  </a:moveTo>
                  <a:lnTo>
                    <a:pt x="210" y="50"/>
                  </a:lnTo>
                  <a:lnTo>
                    <a:pt x="210" y="50"/>
                  </a:lnTo>
                  <a:lnTo>
                    <a:pt x="214" y="40"/>
                  </a:lnTo>
                  <a:lnTo>
                    <a:pt x="217" y="29"/>
                  </a:lnTo>
                  <a:lnTo>
                    <a:pt x="214" y="19"/>
                  </a:lnTo>
                  <a:lnTo>
                    <a:pt x="210" y="10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191" y="0"/>
                  </a:lnTo>
                  <a:lnTo>
                    <a:pt x="182" y="0"/>
                  </a:lnTo>
                  <a:lnTo>
                    <a:pt x="172" y="4"/>
                  </a:lnTo>
                  <a:lnTo>
                    <a:pt x="164" y="10"/>
                  </a:lnTo>
                  <a:lnTo>
                    <a:pt x="157" y="19"/>
                  </a:lnTo>
                  <a:lnTo>
                    <a:pt x="81" y="116"/>
                  </a:lnTo>
                  <a:lnTo>
                    <a:pt x="9" y="213"/>
                  </a:lnTo>
                  <a:lnTo>
                    <a:pt x="9" y="213"/>
                  </a:lnTo>
                  <a:lnTo>
                    <a:pt x="3" y="220"/>
                  </a:lnTo>
                  <a:lnTo>
                    <a:pt x="0" y="231"/>
                  </a:lnTo>
                  <a:lnTo>
                    <a:pt x="0" y="242"/>
                  </a:lnTo>
                  <a:lnTo>
                    <a:pt x="1" y="252"/>
                  </a:lnTo>
                  <a:lnTo>
                    <a:pt x="7" y="261"/>
                  </a:lnTo>
                  <a:lnTo>
                    <a:pt x="7" y="261"/>
                  </a:lnTo>
                  <a:lnTo>
                    <a:pt x="14" y="265"/>
                  </a:lnTo>
                  <a:lnTo>
                    <a:pt x="25" y="268"/>
                  </a:lnTo>
                  <a:lnTo>
                    <a:pt x="35" y="268"/>
                  </a:lnTo>
                  <a:lnTo>
                    <a:pt x="46" y="263"/>
                  </a:lnTo>
                  <a:lnTo>
                    <a:pt x="53" y="257"/>
                  </a:lnTo>
                  <a:lnTo>
                    <a:pt x="132" y="153"/>
                  </a:lnTo>
                  <a:lnTo>
                    <a:pt x="132" y="15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97216B28-25D0-83D8-4252-E42DA06D7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5" y="977"/>
              <a:ext cx="254" cy="272"/>
            </a:xfrm>
            <a:custGeom>
              <a:avLst/>
              <a:gdLst/>
              <a:ahLst/>
              <a:cxnLst>
                <a:cxn ang="0">
                  <a:pos x="253" y="46"/>
                </a:cxn>
                <a:cxn ang="0">
                  <a:pos x="242" y="46"/>
                </a:cxn>
                <a:cxn ang="0">
                  <a:pos x="232" y="48"/>
                </a:cxn>
                <a:cxn ang="0">
                  <a:pos x="218" y="50"/>
                </a:cxn>
                <a:cxn ang="0">
                  <a:pos x="209" y="52"/>
                </a:cxn>
                <a:cxn ang="0">
                  <a:pos x="195" y="57"/>
                </a:cxn>
                <a:cxn ang="0">
                  <a:pos x="195" y="57"/>
                </a:cxn>
                <a:cxn ang="0">
                  <a:pos x="172" y="66"/>
                </a:cxn>
                <a:cxn ang="0">
                  <a:pos x="151" y="82"/>
                </a:cxn>
                <a:cxn ang="0">
                  <a:pos x="133" y="98"/>
                </a:cxn>
                <a:cxn ang="0">
                  <a:pos x="115" y="119"/>
                </a:cxn>
                <a:cxn ang="0">
                  <a:pos x="101" y="142"/>
                </a:cxn>
                <a:cxn ang="0">
                  <a:pos x="90" y="165"/>
                </a:cxn>
                <a:cxn ang="0">
                  <a:pos x="82" y="190"/>
                </a:cxn>
                <a:cxn ang="0">
                  <a:pos x="78" y="218"/>
                </a:cxn>
                <a:cxn ang="0">
                  <a:pos x="78" y="243"/>
                </a:cxn>
                <a:cxn ang="0">
                  <a:pos x="80" y="268"/>
                </a:cxn>
                <a:cxn ang="0">
                  <a:pos x="80" y="268"/>
                </a:cxn>
                <a:cxn ang="0">
                  <a:pos x="82" y="271"/>
                </a:cxn>
                <a:cxn ang="0">
                  <a:pos x="80" y="271"/>
                </a:cxn>
                <a:cxn ang="0">
                  <a:pos x="80" y="268"/>
                </a:cxn>
                <a:cxn ang="0">
                  <a:pos x="80" y="266"/>
                </a:cxn>
                <a:cxn ang="0">
                  <a:pos x="80" y="268"/>
                </a:cxn>
                <a:cxn ang="0">
                  <a:pos x="80" y="268"/>
                </a:cxn>
                <a:cxn ang="0">
                  <a:pos x="67" y="260"/>
                </a:cxn>
                <a:cxn ang="0">
                  <a:pos x="55" y="252"/>
                </a:cxn>
                <a:cxn ang="0">
                  <a:pos x="41" y="241"/>
                </a:cxn>
                <a:cxn ang="0">
                  <a:pos x="31" y="231"/>
                </a:cxn>
                <a:cxn ang="0">
                  <a:pos x="23" y="218"/>
                </a:cxn>
                <a:cxn ang="0">
                  <a:pos x="14" y="206"/>
                </a:cxn>
                <a:cxn ang="0">
                  <a:pos x="8" y="190"/>
                </a:cxn>
                <a:cxn ang="0">
                  <a:pos x="4" y="176"/>
                </a:cxn>
                <a:cxn ang="0">
                  <a:pos x="2" y="162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2" y="121"/>
                </a:cxn>
                <a:cxn ang="0">
                  <a:pos x="8" y="98"/>
                </a:cxn>
                <a:cxn ang="0">
                  <a:pos x="16" y="77"/>
                </a:cxn>
                <a:cxn ang="0">
                  <a:pos x="29" y="59"/>
                </a:cxn>
                <a:cxn ang="0">
                  <a:pos x="41" y="41"/>
                </a:cxn>
                <a:cxn ang="0">
                  <a:pos x="61" y="27"/>
                </a:cxn>
                <a:cxn ang="0">
                  <a:pos x="78" y="15"/>
                </a:cxn>
                <a:cxn ang="0">
                  <a:pos x="99" y="6"/>
                </a:cxn>
                <a:cxn ang="0">
                  <a:pos x="122" y="2"/>
                </a:cxn>
                <a:cxn ang="0">
                  <a:pos x="145" y="0"/>
                </a:cxn>
                <a:cxn ang="0">
                  <a:pos x="145" y="0"/>
                </a:cxn>
                <a:cxn ang="0">
                  <a:pos x="158" y="0"/>
                </a:cxn>
                <a:cxn ang="0">
                  <a:pos x="170" y="2"/>
                </a:cxn>
                <a:cxn ang="0">
                  <a:pos x="183" y="4"/>
                </a:cxn>
                <a:cxn ang="0">
                  <a:pos x="193" y="6"/>
                </a:cxn>
                <a:cxn ang="0">
                  <a:pos x="206" y="13"/>
                </a:cxn>
                <a:cxn ang="0">
                  <a:pos x="214" y="16"/>
                </a:cxn>
                <a:cxn ang="0">
                  <a:pos x="225" y="23"/>
                </a:cxn>
                <a:cxn ang="0">
                  <a:pos x="236" y="31"/>
                </a:cxn>
                <a:cxn ang="0">
                  <a:pos x="244" y="38"/>
                </a:cxn>
                <a:cxn ang="0">
                  <a:pos x="253" y="46"/>
                </a:cxn>
                <a:cxn ang="0">
                  <a:pos x="253" y="46"/>
                </a:cxn>
              </a:cxnLst>
              <a:rect l="0" t="0" r="r" b="b"/>
              <a:pathLst>
                <a:path w="254" h="272">
                  <a:moveTo>
                    <a:pt x="253" y="46"/>
                  </a:moveTo>
                  <a:lnTo>
                    <a:pt x="242" y="46"/>
                  </a:lnTo>
                  <a:lnTo>
                    <a:pt x="232" y="48"/>
                  </a:lnTo>
                  <a:lnTo>
                    <a:pt x="218" y="50"/>
                  </a:lnTo>
                  <a:lnTo>
                    <a:pt x="209" y="52"/>
                  </a:lnTo>
                  <a:lnTo>
                    <a:pt x="195" y="57"/>
                  </a:lnTo>
                  <a:lnTo>
                    <a:pt x="195" y="57"/>
                  </a:lnTo>
                  <a:lnTo>
                    <a:pt x="172" y="66"/>
                  </a:lnTo>
                  <a:lnTo>
                    <a:pt x="151" y="82"/>
                  </a:lnTo>
                  <a:lnTo>
                    <a:pt x="133" y="98"/>
                  </a:lnTo>
                  <a:lnTo>
                    <a:pt x="115" y="119"/>
                  </a:lnTo>
                  <a:lnTo>
                    <a:pt x="101" y="142"/>
                  </a:lnTo>
                  <a:lnTo>
                    <a:pt x="90" y="165"/>
                  </a:lnTo>
                  <a:lnTo>
                    <a:pt x="82" y="190"/>
                  </a:lnTo>
                  <a:lnTo>
                    <a:pt x="78" y="218"/>
                  </a:lnTo>
                  <a:lnTo>
                    <a:pt x="78" y="243"/>
                  </a:lnTo>
                  <a:lnTo>
                    <a:pt x="80" y="268"/>
                  </a:lnTo>
                  <a:lnTo>
                    <a:pt x="80" y="268"/>
                  </a:lnTo>
                  <a:lnTo>
                    <a:pt x="82" y="271"/>
                  </a:lnTo>
                  <a:lnTo>
                    <a:pt x="80" y="271"/>
                  </a:lnTo>
                  <a:lnTo>
                    <a:pt x="80" y="268"/>
                  </a:lnTo>
                  <a:lnTo>
                    <a:pt x="80" y="266"/>
                  </a:lnTo>
                  <a:lnTo>
                    <a:pt x="80" y="268"/>
                  </a:lnTo>
                  <a:lnTo>
                    <a:pt x="80" y="268"/>
                  </a:lnTo>
                  <a:lnTo>
                    <a:pt x="67" y="260"/>
                  </a:lnTo>
                  <a:lnTo>
                    <a:pt x="55" y="252"/>
                  </a:lnTo>
                  <a:lnTo>
                    <a:pt x="41" y="241"/>
                  </a:lnTo>
                  <a:lnTo>
                    <a:pt x="31" y="231"/>
                  </a:lnTo>
                  <a:lnTo>
                    <a:pt x="23" y="218"/>
                  </a:lnTo>
                  <a:lnTo>
                    <a:pt x="14" y="206"/>
                  </a:lnTo>
                  <a:lnTo>
                    <a:pt x="8" y="190"/>
                  </a:lnTo>
                  <a:lnTo>
                    <a:pt x="4" y="176"/>
                  </a:lnTo>
                  <a:lnTo>
                    <a:pt x="2" y="16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2" y="121"/>
                  </a:lnTo>
                  <a:lnTo>
                    <a:pt x="8" y="98"/>
                  </a:lnTo>
                  <a:lnTo>
                    <a:pt x="16" y="77"/>
                  </a:lnTo>
                  <a:lnTo>
                    <a:pt x="29" y="59"/>
                  </a:lnTo>
                  <a:lnTo>
                    <a:pt x="41" y="41"/>
                  </a:lnTo>
                  <a:lnTo>
                    <a:pt x="61" y="27"/>
                  </a:lnTo>
                  <a:lnTo>
                    <a:pt x="78" y="15"/>
                  </a:lnTo>
                  <a:lnTo>
                    <a:pt x="99" y="6"/>
                  </a:lnTo>
                  <a:lnTo>
                    <a:pt x="122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8" y="0"/>
                  </a:lnTo>
                  <a:lnTo>
                    <a:pt x="170" y="2"/>
                  </a:lnTo>
                  <a:lnTo>
                    <a:pt x="183" y="4"/>
                  </a:lnTo>
                  <a:lnTo>
                    <a:pt x="193" y="6"/>
                  </a:lnTo>
                  <a:lnTo>
                    <a:pt x="206" y="13"/>
                  </a:lnTo>
                  <a:lnTo>
                    <a:pt x="214" y="16"/>
                  </a:lnTo>
                  <a:lnTo>
                    <a:pt x="225" y="23"/>
                  </a:lnTo>
                  <a:lnTo>
                    <a:pt x="236" y="31"/>
                  </a:lnTo>
                  <a:lnTo>
                    <a:pt x="244" y="38"/>
                  </a:lnTo>
                  <a:lnTo>
                    <a:pt x="253" y="46"/>
                  </a:lnTo>
                  <a:lnTo>
                    <a:pt x="253" y="46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E4F23631-73AC-9457-6BBA-2D2F3C5E6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5" y="977"/>
              <a:ext cx="254" cy="272"/>
            </a:xfrm>
            <a:custGeom>
              <a:avLst/>
              <a:gdLst/>
              <a:ahLst/>
              <a:cxnLst>
                <a:cxn ang="0">
                  <a:pos x="253" y="46"/>
                </a:cxn>
                <a:cxn ang="0">
                  <a:pos x="242" y="46"/>
                </a:cxn>
                <a:cxn ang="0">
                  <a:pos x="232" y="48"/>
                </a:cxn>
                <a:cxn ang="0">
                  <a:pos x="218" y="50"/>
                </a:cxn>
                <a:cxn ang="0">
                  <a:pos x="209" y="52"/>
                </a:cxn>
                <a:cxn ang="0">
                  <a:pos x="195" y="57"/>
                </a:cxn>
                <a:cxn ang="0">
                  <a:pos x="195" y="57"/>
                </a:cxn>
                <a:cxn ang="0">
                  <a:pos x="172" y="66"/>
                </a:cxn>
                <a:cxn ang="0">
                  <a:pos x="151" y="82"/>
                </a:cxn>
                <a:cxn ang="0">
                  <a:pos x="133" y="98"/>
                </a:cxn>
                <a:cxn ang="0">
                  <a:pos x="115" y="119"/>
                </a:cxn>
                <a:cxn ang="0">
                  <a:pos x="101" y="142"/>
                </a:cxn>
                <a:cxn ang="0">
                  <a:pos x="90" y="165"/>
                </a:cxn>
                <a:cxn ang="0">
                  <a:pos x="82" y="190"/>
                </a:cxn>
                <a:cxn ang="0">
                  <a:pos x="78" y="218"/>
                </a:cxn>
                <a:cxn ang="0">
                  <a:pos x="78" y="243"/>
                </a:cxn>
                <a:cxn ang="0">
                  <a:pos x="80" y="268"/>
                </a:cxn>
                <a:cxn ang="0">
                  <a:pos x="80" y="268"/>
                </a:cxn>
                <a:cxn ang="0">
                  <a:pos x="82" y="271"/>
                </a:cxn>
                <a:cxn ang="0">
                  <a:pos x="80" y="271"/>
                </a:cxn>
                <a:cxn ang="0">
                  <a:pos x="80" y="268"/>
                </a:cxn>
                <a:cxn ang="0">
                  <a:pos x="80" y="266"/>
                </a:cxn>
                <a:cxn ang="0">
                  <a:pos x="80" y="268"/>
                </a:cxn>
                <a:cxn ang="0">
                  <a:pos x="80" y="268"/>
                </a:cxn>
                <a:cxn ang="0">
                  <a:pos x="67" y="260"/>
                </a:cxn>
                <a:cxn ang="0">
                  <a:pos x="55" y="252"/>
                </a:cxn>
                <a:cxn ang="0">
                  <a:pos x="41" y="241"/>
                </a:cxn>
                <a:cxn ang="0">
                  <a:pos x="31" y="231"/>
                </a:cxn>
                <a:cxn ang="0">
                  <a:pos x="23" y="218"/>
                </a:cxn>
                <a:cxn ang="0">
                  <a:pos x="14" y="206"/>
                </a:cxn>
                <a:cxn ang="0">
                  <a:pos x="8" y="190"/>
                </a:cxn>
                <a:cxn ang="0">
                  <a:pos x="4" y="176"/>
                </a:cxn>
                <a:cxn ang="0">
                  <a:pos x="2" y="162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2" y="121"/>
                </a:cxn>
                <a:cxn ang="0">
                  <a:pos x="8" y="98"/>
                </a:cxn>
                <a:cxn ang="0">
                  <a:pos x="16" y="77"/>
                </a:cxn>
                <a:cxn ang="0">
                  <a:pos x="29" y="59"/>
                </a:cxn>
                <a:cxn ang="0">
                  <a:pos x="41" y="41"/>
                </a:cxn>
                <a:cxn ang="0">
                  <a:pos x="61" y="27"/>
                </a:cxn>
                <a:cxn ang="0">
                  <a:pos x="78" y="15"/>
                </a:cxn>
                <a:cxn ang="0">
                  <a:pos x="99" y="6"/>
                </a:cxn>
                <a:cxn ang="0">
                  <a:pos x="122" y="2"/>
                </a:cxn>
                <a:cxn ang="0">
                  <a:pos x="145" y="0"/>
                </a:cxn>
                <a:cxn ang="0">
                  <a:pos x="145" y="0"/>
                </a:cxn>
                <a:cxn ang="0">
                  <a:pos x="158" y="0"/>
                </a:cxn>
                <a:cxn ang="0">
                  <a:pos x="170" y="2"/>
                </a:cxn>
                <a:cxn ang="0">
                  <a:pos x="183" y="4"/>
                </a:cxn>
                <a:cxn ang="0">
                  <a:pos x="193" y="6"/>
                </a:cxn>
                <a:cxn ang="0">
                  <a:pos x="206" y="13"/>
                </a:cxn>
                <a:cxn ang="0">
                  <a:pos x="214" y="16"/>
                </a:cxn>
                <a:cxn ang="0">
                  <a:pos x="225" y="23"/>
                </a:cxn>
                <a:cxn ang="0">
                  <a:pos x="236" y="31"/>
                </a:cxn>
                <a:cxn ang="0">
                  <a:pos x="244" y="38"/>
                </a:cxn>
                <a:cxn ang="0">
                  <a:pos x="253" y="46"/>
                </a:cxn>
                <a:cxn ang="0">
                  <a:pos x="253" y="46"/>
                </a:cxn>
              </a:cxnLst>
              <a:rect l="0" t="0" r="r" b="b"/>
              <a:pathLst>
                <a:path w="254" h="272">
                  <a:moveTo>
                    <a:pt x="253" y="46"/>
                  </a:moveTo>
                  <a:lnTo>
                    <a:pt x="242" y="46"/>
                  </a:lnTo>
                  <a:lnTo>
                    <a:pt x="232" y="48"/>
                  </a:lnTo>
                  <a:lnTo>
                    <a:pt x="218" y="50"/>
                  </a:lnTo>
                  <a:lnTo>
                    <a:pt x="209" y="52"/>
                  </a:lnTo>
                  <a:lnTo>
                    <a:pt x="195" y="57"/>
                  </a:lnTo>
                  <a:lnTo>
                    <a:pt x="195" y="57"/>
                  </a:lnTo>
                  <a:lnTo>
                    <a:pt x="172" y="66"/>
                  </a:lnTo>
                  <a:lnTo>
                    <a:pt x="151" y="82"/>
                  </a:lnTo>
                  <a:lnTo>
                    <a:pt x="133" y="98"/>
                  </a:lnTo>
                  <a:lnTo>
                    <a:pt x="115" y="119"/>
                  </a:lnTo>
                  <a:lnTo>
                    <a:pt x="101" y="142"/>
                  </a:lnTo>
                  <a:lnTo>
                    <a:pt x="90" y="165"/>
                  </a:lnTo>
                  <a:lnTo>
                    <a:pt x="82" y="190"/>
                  </a:lnTo>
                  <a:lnTo>
                    <a:pt x="78" y="218"/>
                  </a:lnTo>
                  <a:lnTo>
                    <a:pt x="78" y="243"/>
                  </a:lnTo>
                  <a:lnTo>
                    <a:pt x="80" y="268"/>
                  </a:lnTo>
                  <a:lnTo>
                    <a:pt x="80" y="268"/>
                  </a:lnTo>
                  <a:lnTo>
                    <a:pt x="82" y="271"/>
                  </a:lnTo>
                  <a:lnTo>
                    <a:pt x="80" y="271"/>
                  </a:lnTo>
                  <a:lnTo>
                    <a:pt x="80" y="268"/>
                  </a:lnTo>
                  <a:lnTo>
                    <a:pt x="80" y="266"/>
                  </a:lnTo>
                  <a:lnTo>
                    <a:pt x="80" y="268"/>
                  </a:lnTo>
                  <a:lnTo>
                    <a:pt x="80" y="268"/>
                  </a:lnTo>
                  <a:lnTo>
                    <a:pt x="67" y="260"/>
                  </a:lnTo>
                  <a:lnTo>
                    <a:pt x="55" y="252"/>
                  </a:lnTo>
                  <a:lnTo>
                    <a:pt x="41" y="241"/>
                  </a:lnTo>
                  <a:lnTo>
                    <a:pt x="31" y="231"/>
                  </a:lnTo>
                  <a:lnTo>
                    <a:pt x="23" y="218"/>
                  </a:lnTo>
                  <a:lnTo>
                    <a:pt x="14" y="206"/>
                  </a:lnTo>
                  <a:lnTo>
                    <a:pt x="8" y="190"/>
                  </a:lnTo>
                  <a:lnTo>
                    <a:pt x="4" y="176"/>
                  </a:lnTo>
                  <a:lnTo>
                    <a:pt x="2" y="16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2" y="121"/>
                  </a:lnTo>
                  <a:lnTo>
                    <a:pt x="8" y="98"/>
                  </a:lnTo>
                  <a:lnTo>
                    <a:pt x="16" y="77"/>
                  </a:lnTo>
                  <a:lnTo>
                    <a:pt x="29" y="59"/>
                  </a:lnTo>
                  <a:lnTo>
                    <a:pt x="41" y="41"/>
                  </a:lnTo>
                  <a:lnTo>
                    <a:pt x="61" y="27"/>
                  </a:lnTo>
                  <a:lnTo>
                    <a:pt x="78" y="15"/>
                  </a:lnTo>
                  <a:lnTo>
                    <a:pt x="99" y="6"/>
                  </a:lnTo>
                  <a:lnTo>
                    <a:pt x="122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8" y="0"/>
                  </a:lnTo>
                  <a:lnTo>
                    <a:pt x="170" y="2"/>
                  </a:lnTo>
                  <a:lnTo>
                    <a:pt x="183" y="4"/>
                  </a:lnTo>
                  <a:lnTo>
                    <a:pt x="193" y="6"/>
                  </a:lnTo>
                  <a:lnTo>
                    <a:pt x="206" y="13"/>
                  </a:lnTo>
                  <a:lnTo>
                    <a:pt x="214" y="16"/>
                  </a:lnTo>
                  <a:lnTo>
                    <a:pt x="225" y="23"/>
                  </a:lnTo>
                  <a:lnTo>
                    <a:pt x="236" y="31"/>
                  </a:lnTo>
                  <a:lnTo>
                    <a:pt x="244" y="38"/>
                  </a:lnTo>
                  <a:lnTo>
                    <a:pt x="253" y="46"/>
                  </a:lnTo>
                  <a:lnTo>
                    <a:pt x="253" y="4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7F2A88BB-0676-2B1F-9BAB-035178C98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" y="883"/>
              <a:ext cx="245" cy="244"/>
            </a:xfrm>
            <a:custGeom>
              <a:avLst/>
              <a:gdLst/>
              <a:ahLst/>
              <a:cxnLst>
                <a:cxn ang="0">
                  <a:pos x="8" y="82"/>
                </a:cxn>
                <a:cxn ang="0">
                  <a:pos x="4" y="101"/>
                </a:cxn>
                <a:cxn ang="0">
                  <a:pos x="2" y="122"/>
                </a:cxn>
                <a:cxn ang="0">
                  <a:pos x="4" y="140"/>
                </a:cxn>
                <a:cxn ang="0">
                  <a:pos x="15" y="177"/>
                </a:cxn>
                <a:cxn ang="0">
                  <a:pos x="38" y="205"/>
                </a:cxn>
                <a:cxn ang="0">
                  <a:pos x="67" y="229"/>
                </a:cxn>
                <a:cxn ang="0">
                  <a:pos x="103" y="239"/>
                </a:cxn>
                <a:cxn ang="0">
                  <a:pos x="124" y="242"/>
                </a:cxn>
                <a:cxn ang="0">
                  <a:pos x="162" y="235"/>
                </a:cxn>
                <a:cxn ang="0">
                  <a:pos x="193" y="218"/>
                </a:cxn>
                <a:cxn ang="0">
                  <a:pos x="220" y="191"/>
                </a:cxn>
                <a:cxn ang="0">
                  <a:pos x="238" y="159"/>
                </a:cxn>
                <a:cxn ang="0">
                  <a:pos x="244" y="119"/>
                </a:cxn>
                <a:cxn ang="0">
                  <a:pos x="241" y="101"/>
                </a:cxn>
                <a:cxn ang="0">
                  <a:pos x="229" y="64"/>
                </a:cxn>
                <a:cxn ang="0">
                  <a:pos x="208" y="34"/>
                </a:cxn>
                <a:cxn ang="0">
                  <a:pos x="179" y="12"/>
                </a:cxn>
                <a:cxn ang="0">
                  <a:pos x="140" y="2"/>
                </a:cxn>
                <a:cxn ang="0">
                  <a:pos x="122" y="0"/>
                </a:cxn>
                <a:cxn ang="0">
                  <a:pos x="107" y="0"/>
                </a:cxn>
                <a:cxn ang="0">
                  <a:pos x="92" y="4"/>
                </a:cxn>
                <a:cxn ang="0">
                  <a:pos x="78" y="8"/>
                </a:cxn>
                <a:cxn ang="0">
                  <a:pos x="65" y="14"/>
                </a:cxn>
                <a:cxn ang="0">
                  <a:pos x="52" y="23"/>
                </a:cxn>
                <a:cxn ang="0">
                  <a:pos x="48" y="20"/>
                </a:cxn>
                <a:cxn ang="0">
                  <a:pos x="40" y="16"/>
                </a:cxn>
                <a:cxn ang="0">
                  <a:pos x="31" y="14"/>
                </a:cxn>
                <a:cxn ang="0">
                  <a:pos x="20" y="16"/>
                </a:cxn>
                <a:cxn ang="0">
                  <a:pos x="6" y="27"/>
                </a:cxn>
                <a:cxn ang="0">
                  <a:pos x="0" y="48"/>
                </a:cxn>
                <a:cxn ang="0">
                  <a:pos x="0" y="52"/>
                </a:cxn>
                <a:cxn ang="0">
                  <a:pos x="4" y="62"/>
                </a:cxn>
                <a:cxn ang="0">
                  <a:pos x="13" y="71"/>
                </a:cxn>
              </a:cxnLst>
              <a:rect l="0" t="0" r="r" b="b"/>
              <a:pathLst>
                <a:path w="245" h="243">
                  <a:moveTo>
                    <a:pt x="13" y="71"/>
                  </a:moveTo>
                  <a:lnTo>
                    <a:pt x="8" y="82"/>
                  </a:lnTo>
                  <a:lnTo>
                    <a:pt x="6" y="90"/>
                  </a:lnTo>
                  <a:lnTo>
                    <a:pt x="4" y="101"/>
                  </a:lnTo>
                  <a:lnTo>
                    <a:pt x="2" y="111"/>
                  </a:lnTo>
                  <a:lnTo>
                    <a:pt x="2" y="122"/>
                  </a:lnTo>
                  <a:lnTo>
                    <a:pt x="2" y="122"/>
                  </a:lnTo>
                  <a:lnTo>
                    <a:pt x="4" y="140"/>
                  </a:lnTo>
                  <a:lnTo>
                    <a:pt x="8" y="159"/>
                  </a:lnTo>
                  <a:lnTo>
                    <a:pt x="15" y="177"/>
                  </a:lnTo>
                  <a:lnTo>
                    <a:pt x="25" y="193"/>
                  </a:lnTo>
                  <a:lnTo>
                    <a:pt x="38" y="205"/>
                  </a:lnTo>
                  <a:lnTo>
                    <a:pt x="52" y="218"/>
                  </a:lnTo>
                  <a:lnTo>
                    <a:pt x="67" y="229"/>
                  </a:lnTo>
                  <a:lnTo>
                    <a:pt x="84" y="235"/>
                  </a:lnTo>
                  <a:lnTo>
                    <a:pt x="103" y="239"/>
                  </a:lnTo>
                  <a:lnTo>
                    <a:pt x="124" y="242"/>
                  </a:lnTo>
                  <a:lnTo>
                    <a:pt x="124" y="242"/>
                  </a:lnTo>
                  <a:lnTo>
                    <a:pt x="142" y="239"/>
                  </a:lnTo>
                  <a:lnTo>
                    <a:pt x="162" y="235"/>
                  </a:lnTo>
                  <a:lnTo>
                    <a:pt x="179" y="227"/>
                  </a:lnTo>
                  <a:lnTo>
                    <a:pt x="193" y="218"/>
                  </a:lnTo>
                  <a:lnTo>
                    <a:pt x="208" y="205"/>
                  </a:lnTo>
                  <a:lnTo>
                    <a:pt x="220" y="191"/>
                  </a:lnTo>
                  <a:lnTo>
                    <a:pt x="231" y="177"/>
                  </a:lnTo>
                  <a:lnTo>
                    <a:pt x="238" y="159"/>
                  </a:lnTo>
                  <a:lnTo>
                    <a:pt x="241" y="140"/>
                  </a:lnTo>
                  <a:lnTo>
                    <a:pt x="244" y="119"/>
                  </a:lnTo>
                  <a:lnTo>
                    <a:pt x="244" y="119"/>
                  </a:lnTo>
                  <a:lnTo>
                    <a:pt x="241" y="101"/>
                  </a:lnTo>
                  <a:lnTo>
                    <a:pt x="238" y="82"/>
                  </a:lnTo>
                  <a:lnTo>
                    <a:pt x="229" y="64"/>
                  </a:lnTo>
                  <a:lnTo>
                    <a:pt x="218" y="48"/>
                  </a:lnTo>
                  <a:lnTo>
                    <a:pt x="208" y="34"/>
                  </a:lnTo>
                  <a:lnTo>
                    <a:pt x="193" y="23"/>
                  </a:lnTo>
                  <a:lnTo>
                    <a:pt x="179" y="12"/>
                  </a:lnTo>
                  <a:lnTo>
                    <a:pt x="160" y="6"/>
                  </a:lnTo>
                  <a:lnTo>
                    <a:pt x="140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14" y="0"/>
                  </a:lnTo>
                  <a:lnTo>
                    <a:pt x="107" y="0"/>
                  </a:lnTo>
                  <a:lnTo>
                    <a:pt x="98" y="2"/>
                  </a:lnTo>
                  <a:lnTo>
                    <a:pt x="92" y="4"/>
                  </a:lnTo>
                  <a:lnTo>
                    <a:pt x="84" y="6"/>
                  </a:lnTo>
                  <a:lnTo>
                    <a:pt x="78" y="8"/>
                  </a:lnTo>
                  <a:lnTo>
                    <a:pt x="71" y="12"/>
                  </a:lnTo>
                  <a:lnTo>
                    <a:pt x="65" y="14"/>
                  </a:lnTo>
                  <a:lnTo>
                    <a:pt x="57" y="18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48" y="20"/>
                  </a:lnTo>
                  <a:lnTo>
                    <a:pt x="43" y="18"/>
                  </a:lnTo>
                  <a:lnTo>
                    <a:pt x="40" y="16"/>
                  </a:lnTo>
                  <a:lnTo>
                    <a:pt x="36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20" y="16"/>
                  </a:lnTo>
                  <a:lnTo>
                    <a:pt x="13" y="20"/>
                  </a:lnTo>
                  <a:lnTo>
                    <a:pt x="6" y="27"/>
                  </a:lnTo>
                  <a:lnTo>
                    <a:pt x="2" y="37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2" y="59"/>
                  </a:lnTo>
                  <a:lnTo>
                    <a:pt x="4" y="62"/>
                  </a:lnTo>
                  <a:lnTo>
                    <a:pt x="8" y="67"/>
                  </a:lnTo>
                  <a:lnTo>
                    <a:pt x="13" y="71"/>
                  </a:lnTo>
                  <a:lnTo>
                    <a:pt x="13" y="7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2" name="Freeform 31">
              <a:extLst>
                <a:ext uri="{FF2B5EF4-FFF2-40B4-BE49-F238E27FC236}">
                  <a16:creationId xmlns:a16="http://schemas.microsoft.com/office/drawing/2014/main" id="{27510B74-2773-ACE0-F933-212FB4E6C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" y="883"/>
              <a:ext cx="245" cy="244"/>
            </a:xfrm>
            <a:custGeom>
              <a:avLst/>
              <a:gdLst/>
              <a:ahLst/>
              <a:cxnLst>
                <a:cxn ang="0">
                  <a:pos x="8" y="82"/>
                </a:cxn>
                <a:cxn ang="0">
                  <a:pos x="4" y="101"/>
                </a:cxn>
                <a:cxn ang="0">
                  <a:pos x="2" y="122"/>
                </a:cxn>
                <a:cxn ang="0">
                  <a:pos x="4" y="140"/>
                </a:cxn>
                <a:cxn ang="0">
                  <a:pos x="15" y="177"/>
                </a:cxn>
                <a:cxn ang="0">
                  <a:pos x="38" y="205"/>
                </a:cxn>
                <a:cxn ang="0">
                  <a:pos x="67" y="229"/>
                </a:cxn>
                <a:cxn ang="0">
                  <a:pos x="103" y="239"/>
                </a:cxn>
                <a:cxn ang="0">
                  <a:pos x="124" y="242"/>
                </a:cxn>
                <a:cxn ang="0">
                  <a:pos x="162" y="235"/>
                </a:cxn>
                <a:cxn ang="0">
                  <a:pos x="193" y="218"/>
                </a:cxn>
                <a:cxn ang="0">
                  <a:pos x="220" y="191"/>
                </a:cxn>
                <a:cxn ang="0">
                  <a:pos x="238" y="159"/>
                </a:cxn>
                <a:cxn ang="0">
                  <a:pos x="244" y="119"/>
                </a:cxn>
                <a:cxn ang="0">
                  <a:pos x="241" y="101"/>
                </a:cxn>
                <a:cxn ang="0">
                  <a:pos x="229" y="64"/>
                </a:cxn>
                <a:cxn ang="0">
                  <a:pos x="208" y="34"/>
                </a:cxn>
                <a:cxn ang="0">
                  <a:pos x="179" y="12"/>
                </a:cxn>
                <a:cxn ang="0">
                  <a:pos x="140" y="2"/>
                </a:cxn>
                <a:cxn ang="0">
                  <a:pos x="122" y="0"/>
                </a:cxn>
                <a:cxn ang="0">
                  <a:pos x="107" y="0"/>
                </a:cxn>
                <a:cxn ang="0">
                  <a:pos x="92" y="4"/>
                </a:cxn>
                <a:cxn ang="0">
                  <a:pos x="78" y="8"/>
                </a:cxn>
                <a:cxn ang="0">
                  <a:pos x="65" y="14"/>
                </a:cxn>
                <a:cxn ang="0">
                  <a:pos x="52" y="23"/>
                </a:cxn>
                <a:cxn ang="0">
                  <a:pos x="48" y="20"/>
                </a:cxn>
                <a:cxn ang="0">
                  <a:pos x="40" y="16"/>
                </a:cxn>
                <a:cxn ang="0">
                  <a:pos x="31" y="14"/>
                </a:cxn>
                <a:cxn ang="0">
                  <a:pos x="20" y="16"/>
                </a:cxn>
                <a:cxn ang="0">
                  <a:pos x="6" y="27"/>
                </a:cxn>
                <a:cxn ang="0">
                  <a:pos x="0" y="48"/>
                </a:cxn>
                <a:cxn ang="0">
                  <a:pos x="0" y="52"/>
                </a:cxn>
                <a:cxn ang="0">
                  <a:pos x="4" y="62"/>
                </a:cxn>
                <a:cxn ang="0">
                  <a:pos x="13" y="71"/>
                </a:cxn>
              </a:cxnLst>
              <a:rect l="0" t="0" r="r" b="b"/>
              <a:pathLst>
                <a:path w="245" h="243">
                  <a:moveTo>
                    <a:pt x="13" y="71"/>
                  </a:moveTo>
                  <a:lnTo>
                    <a:pt x="8" y="82"/>
                  </a:lnTo>
                  <a:lnTo>
                    <a:pt x="6" y="90"/>
                  </a:lnTo>
                  <a:lnTo>
                    <a:pt x="4" y="101"/>
                  </a:lnTo>
                  <a:lnTo>
                    <a:pt x="2" y="111"/>
                  </a:lnTo>
                  <a:lnTo>
                    <a:pt x="2" y="122"/>
                  </a:lnTo>
                  <a:lnTo>
                    <a:pt x="2" y="122"/>
                  </a:lnTo>
                  <a:lnTo>
                    <a:pt x="4" y="140"/>
                  </a:lnTo>
                  <a:lnTo>
                    <a:pt x="8" y="159"/>
                  </a:lnTo>
                  <a:lnTo>
                    <a:pt x="15" y="177"/>
                  </a:lnTo>
                  <a:lnTo>
                    <a:pt x="25" y="193"/>
                  </a:lnTo>
                  <a:lnTo>
                    <a:pt x="38" y="205"/>
                  </a:lnTo>
                  <a:lnTo>
                    <a:pt x="52" y="218"/>
                  </a:lnTo>
                  <a:lnTo>
                    <a:pt x="67" y="229"/>
                  </a:lnTo>
                  <a:lnTo>
                    <a:pt x="84" y="235"/>
                  </a:lnTo>
                  <a:lnTo>
                    <a:pt x="103" y="239"/>
                  </a:lnTo>
                  <a:lnTo>
                    <a:pt x="124" y="242"/>
                  </a:lnTo>
                  <a:lnTo>
                    <a:pt x="124" y="242"/>
                  </a:lnTo>
                  <a:lnTo>
                    <a:pt x="142" y="239"/>
                  </a:lnTo>
                  <a:lnTo>
                    <a:pt x="162" y="235"/>
                  </a:lnTo>
                  <a:lnTo>
                    <a:pt x="179" y="227"/>
                  </a:lnTo>
                  <a:lnTo>
                    <a:pt x="193" y="218"/>
                  </a:lnTo>
                  <a:lnTo>
                    <a:pt x="208" y="205"/>
                  </a:lnTo>
                  <a:lnTo>
                    <a:pt x="220" y="191"/>
                  </a:lnTo>
                  <a:lnTo>
                    <a:pt x="231" y="177"/>
                  </a:lnTo>
                  <a:lnTo>
                    <a:pt x="238" y="159"/>
                  </a:lnTo>
                  <a:lnTo>
                    <a:pt x="241" y="140"/>
                  </a:lnTo>
                  <a:lnTo>
                    <a:pt x="244" y="119"/>
                  </a:lnTo>
                  <a:lnTo>
                    <a:pt x="244" y="119"/>
                  </a:lnTo>
                  <a:lnTo>
                    <a:pt x="241" y="101"/>
                  </a:lnTo>
                  <a:lnTo>
                    <a:pt x="238" y="82"/>
                  </a:lnTo>
                  <a:lnTo>
                    <a:pt x="229" y="64"/>
                  </a:lnTo>
                  <a:lnTo>
                    <a:pt x="218" y="48"/>
                  </a:lnTo>
                  <a:lnTo>
                    <a:pt x="208" y="34"/>
                  </a:lnTo>
                  <a:lnTo>
                    <a:pt x="193" y="23"/>
                  </a:lnTo>
                  <a:lnTo>
                    <a:pt x="179" y="12"/>
                  </a:lnTo>
                  <a:lnTo>
                    <a:pt x="160" y="6"/>
                  </a:lnTo>
                  <a:lnTo>
                    <a:pt x="140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14" y="0"/>
                  </a:lnTo>
                  <a:lnTo>
                    <a:pt x="107" y="0"/>
                  </a:lnTo>
                  <a:lnTo>
                    <a:pt x="98" y="2"/>
                  </a:lnTo>
                  <a:lnTo>
                    <a:pt x="92" y="4"/>
                  </a:lnTo>
                  <a:lnTo>
                    <a:pt x="84" y="6"/>
                  </a:lnTo>
                  <a:lnTo>
                    <a:pt x="78" y="8"/>
                  </a:lnTo>
                  <a:lnTo>
                    <a:pt x="71" y="12"/>
                  </a:lnTo>
                  <a:lnTo>
                    <a:pt x="65" y="14"/>
                  </a:lnTo>
                  <a:lnTo>
                    <a:pt x="57" y="18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48" y="20"/>
                  </a:lnTo>
                  <a:lnTo>
                    <a:pt x="43" y="18"/>
                  </a:lnTo>
                  <a:lnTo>
                    <a:pt x="40" y="16"/>
                  </a:lnTo>
                  <a:lnTo>
                    <a:pt x="36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20" y="16"/>
                  </a:lnTo>
                  <a:lnTo>
                    <a:pt x="13" y="20"/>
                  </a:lnTo>
                  <a:lnTo>
                    <a:pt x="6" y="27"/>
                  </a:lnTo>
                  <a:lnTo>
                    <a:pt x="2" y="37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2" y="59"/>
                  </a:lnTo>
                  <a:lnTo>
                    <a:pt x="4" y="62"/>
                  </a:lnTo>
                  <a:lnTo>
                    <a:pt x="8" y="67"/>
                  </a:lnTo>
                  <a:lnTo>
                    <a:pt x="13" y="71"/>
                  </a:lnTo>
                  <a:lnTo>
                    <a:pt x="13" y="7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3" name="Freeform 32">
              <a:extLst>
                <a:ext uri="{FF2B5EF4-FFF2-40B4-BE49-F238E27FC236}">
                  <a16:creationId xmlns:a16="http://schemas.microsoft.com/office/drawing/2014/main" id="{6DACA930-5D21-3C3E-E4E3-6FDC448D3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1003"/>
              <a:ext cx="149" cy="240"/>
            </a:xfrm>
            <a:custGeom>
              <a:avLst/>
              <a:gdLst/>
              <a:ahLst/>
              <a:cxnLst>
                <a:cxn ang="0">
                  <a:pos x="134" y="80"/>
                </a:cxn>
                <a:cxn ang="0">
                  <a:pos x="141" y="75"/>
                </a:cxn>
                <a:cxn ang="0">
                  <a:pos x="144" y="69"/>
                </a:cxn>
                <a:cxn ang="0">
                  <a:pos x="146" y="60"/>
                </a:cxn>
                <a:cxn ang="0">
                  <a:pos x="149" y="55"/>
                </a:cxn>
                <a:cxn ang="0">
                  <a:pos x="149" y="46"/>
                </a:cxn>
                <a:cxn ang="0">
                  <a:pos x="149" y="39"/>
                </a:cxn>
                <a:cxn ang="0">
                  <a:pos x="146" y="34"/>
                </a:cxn>
                <a:cxn ang="0">
                  <a:pos x="142" y="25"/>
                </a:cxn>
                <a:cxn ang="0">
                  <a:pos x="141" y="20"/>
                </a:cxn>
                <a:cxn ang="0">
                  <a:pos x="134" y="14"/>
                </a:cxn>
                <a:cxn ang="0">
                  <a:pos x="134" y="14"/>
                </a:cxn>
                <a:cxn ang="0">
                  <a:pos x="128" y="8"/>
                </a:cxn>
                <a:cxn ang="0">
                  <a:pos x="121" y="4"/>
                </a:cxn>
                <a:cxn ang="0">
                  <a:pos x="116" y="2"/>
                </a:cxn>
                <a:cxn ang="0">
                  <a:pos x="109" y="0"/>
                </a:cxn>
                <a:cxn ang="0">
                  <a:pos x="100" y="0"/>
                </a:cxn>
                <a:cxn ang="0">
                  <a:pos x="94" y="0"/>
                </a:cxn>
                <a:cxn ang="0">
                  <a:pos x="86" y="2"/>
                </a:cxn>
                <a:cxn ang="0">
                  <a:pos x="79" y="6"/>
                </a:cxn>
                <a:cxn ang="0">
                  <a:pos x="73" y="8"/>
                </a:cxn>
                <a:cxn ang="0">
                  <a:pos x="66" y="14"/>
                </a:cxn>
                <a:cxn ang="0">
                  <a:pos x="66" y="14"/>
                </a:cxn>
                <a:cxn ang="0">
                  <a:pos x="66" y="14"/>
                </a:cxn>
                <a:cxn ang="0">
                  <a:pos x="63" y="18"/>
                </a:cxn>
                <a:cxn ang="0">
                  <a:pos x="59" y="25"/>
                </a:cxn>
                <a:cxn ang="0">
                  <a:pos x="52" y="31"/>
                </a:cxn>
                <a:cxn ang="0">
                  <a:pos x="46" y="39"/>
                </a:cxn>
                <a:cxn ang="0">
                  <a:pos x="38" y="50"/>
                </a:cxn>
                <a:cxn ang="0">
                  <a:pos x="31" y="60"/>
                </a:cxn>
                <a:cxn ang="0">
                  <a:pos x="23" y="73"/>
                </a:cxn>
                <a:cxn ang="0">
                  <a:pos x="17" y="85"/>
                </a:cxn>
                <a:cxn ang="0">
                  <a:pos x="13" y="101"/>
                </a:cxn>
                <a:cxn ang="0">
                  <a:pos x="13" y="101"/>
                </a:cxn>
                <a:cxn ang="0">
                  <a:pos x="8" y="113"/>
                </a:cxn>
                <a:cxn ang="0">
                  <a:pos x="4" y="126"/>
                </a:cxn>
                <a:cxn ang="0">
                  <a:pos x="4" y="138"/>
                </a:cxn>
                <a:cxn ang="0">
                  <a:pos x="2" y="154"/>
                </a:cxn>
                <a:cxn ang="0">
                  <a:pos x="0" y="166"/>
                </a:cxn>
                <a:cxn ang="0">
                  <a:pos x="0" y="179"/>
                </a:cxn>
                <a:cxn ang="0">
                  <a:pos x="0" y="191"/>
                </a:cxn>
                <a:cxn ang="0">
                  <a:pos x="2" y="205"/>
                </a:cxn>
                <a:cxn ang="0">
                  <a:pos x="4" y="218"/>
                </a:cxn>
                <a:cxn ang="0">
                  <a:pos x="6" y="233"/>
                </a:cxn>
                <a:cxn ang="0">
                  <a:pos x="54" y="242"/>
                </a:cxn>
                <a:cxn ang="0">
                  <a:pos x="54" y="242"/>
                </a:cxn>
                <a:cxn ang="0">
                  <a:pos x="52" y="227"/>
                </a:cxn>
                <a:cxn ang="0">
                  <a:pos x="54" y="212"/>
                </a:cxn>
                <a:cxn ang="0">
                  <a:pos x="54" y="200"/>
                </a:cxn>
                <a:cxn ang="0">
                  <a:pos x="56" y="187"/>
                </a:cxn>
                <a:cxn ang="0">
                  <a:pos x="61" y="174"/>
                </a:cxn>
                <a:cxn ang="0">
                  <a:pos x="65" y="161"/>
                </a:cxn>
                <a:cxn ang="0">
                  <a:pos x="69" y="149"/>
                </a:cxn>
                <a:cxn ang="0">
                  <a:pos x="73" y="140"/>
                </a:cxn>
                <a:cxn ang="0">
                  <a:pos x="79" y="133"/>
                </a:cxn>
                <a:cxn ang="0">
                  <a:pos x="86" y="126"/>
                </a:cxn>
                <a:cxn ang="0">
                  <a:pos x="86" y="126"/>
                </a:cxn>
                <a:cxn ang="0">
                  <a:pos x="100" y="113"/>
                </a:cxn>
                <a:cxn ang="0">
                  <a:pos x="113" y="101"/>
                </a:cxn>
                <a:cxn ang="0">
                  <a:pos x="123" y="90"/>
                </a:cxn>
                <a:cxn ang="0">
                  <a:pos x="132" y="83"/>
                </a:cxn>
                <a:cxn ang="0">
                  <a:pos x="134" y="80"/>
                </a:cxn>
                <a:cxn ang="0">
                  <a:pos x="134" y="80"/>
                </a:cxn>
              </a:cxnLst>
              <a:rect l="0" t="0" r="r" b="b"/>
              <a:pathLst>
                <a:path w="150" h="243">
                  <a:moveTo>
                    <a:pt x="134" y="80"/>
                  </a:moveTo>
                  <a:lnTo>
                    <a:pt x="141" y="75"/>
                  </a:lnTo>
                  <a:lnTo>
                    <a:pt x="144" y="69"/>
                  </a:lnTo>
                  <a:lnTo>
                    <a:pt x="146" y="60"/>
                  </a:lnTo>
                  <a:lnTo>
                    <a:pt x="149" y="55"/>
                  </a:lnTo>
                  <a:lnTo>
                    <a:pt x="149" y="46"/>
                  </a:lnTo>
                  <a:lnTo>
                    <a:pt x="149" y="39"/>
                  </a:lnTo>
                  <a:lnTo>
                    <a:pt x="146" y="34"/>
                  </a:lnTo>
                  <a:lnTo>
                    <a:pt x="142" y="25"/>
                  </a:lnTo>
                  <a:lnTo>
                    <a:pt x="141" y="20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28" y="8"/>
                  </a:lnTo>
                  <a:lnTo>
                    <a:pt x="121" y="4"/>
                  </a:lnTo>
                  <a:lnTo>
                    <a:pt x="116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6" y="2"/>
                  </a:lnTo>
                  <a:lnTo>
                    <a:pt x="79" y="6"/>
                  </a:lnTo>
                  <a:lnTo>
                    <a:pt x="73" y="8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3" y="18"/>
                  </a:lnTo>
                  <a:lnTo>
                    <a:pt x="59" y="25"/>
                  </a:lnTo>
                  <a:lnTo>
                    <a:pt x="52" y="31"/>
                  </a:lnTo>
                  <a:lnTo>
                    <a:pt x="46" y="39"/>
                  </a:lnTo>
                  <a:lnTo>
                    <a:pt x="38" y="50"/>
                  </a:lnTo>
                  <a:lnTo>
                    <a:pt x="31" y="60"/>
                  </a:lnTo>
                  <a:lnTo>
                    <a:pt x="23" y="73"/>
                  </a:lnTo>
                  <a:lnTo>
                    <a:pt x="17" y="85"/>
                  </a:lnTo>
                  <a:lnTo>
                    <a:pt x="13" y="101"/>
                  </a:lnTo>
                  <a:lnTo>
                    <a:pt x="13" y="101"/>
                  </a:lnTo>
                  <a:lnTo>
                    <a:pt x="8" y="113"/>
                  </a:lnTo>
                  <a:lnTo>
                    <a:pt x="4" y="126"/>
                  </a:lnTo>
                  <a:lnTo>
                    <a:pt x="4" y="138"/>
                  </a:lnTo>
                  <a:lnTo>
                    <a:pt x="2" y="154"/>
                  </a:lnTo>
                  <a:lnTo>
                    <a:pt x="0" y="166"/>
                  </a:lnTo>
                  <a:lnTo>
                    <a:pt x="0" y="179"/>
                  </a:lnTo>
                  <a:lnTo>
                    <a:pt x="0" y="191"/>
                  </a:lnTo>
                  <a:lnTo>
                    <a:pt x="2" y="205"/>
                  </a:lnTo>
                  <a:lnTo>
                    <a:pt x="4" y="218"/>
                  </a:lnTo>
                  <a:lnTo>
                    <a:pt x="6" y="233"/>
                  </a:lnTo>
                  <a:lnTo>
                    <a:pt x="54" y="242"/>
                  </a:lnTo>
                  <a:lnTo>
                    <a:pt x="54" y="242"/>
                  </a:lnTo>
                  <a:lnTo>
                    <a:pt x="52" y="227"/>
                  </a:lnTo>
                  <a:lnTo>
                    <a:pt x="54" y="212"/>
                  </a:lnTo>
                  <a:lnTo>
                    <a:pt x="54" y="200"/>
                  </a:lnTo>
                  <a:lnTo>
                    <a:pt x="56" y="187"/>
                  </a:lnTo>
                  <a:lnTo>
                    <a:pt x="61" y="174"/>
                  </a:lnTo>
                  <a:lnTo>
                    <a:pt x="65" y="161"/>
                  </a:lnTo>
                  <a:lnTo>
                    <a:pt x="69" y="149"/>
                  </a:lnTo>
                  <a:lnTo>
                    <a:pt x="73" y="140"/>
                  </a:lnTo>
                  <a:lnTo>
                    <a:pt x="79" y="133"/>
                  </a:lnTo>
                  <a:lnTo>
                    <a:pt x="86" y="126"/>
                  </a:lnTo>
                  <a:lnTo>
                    <a:pt x="86" y="126"/>
                  </a:lnTo>
                  <a:lnTo>
                    <a:pt x="100" y="113"/>
                  </a:lnTo>
                  <a:lnTo>
                    <a:pt x="113" y="101"/>
                  </a:lnTo>
                  <a:lnTo>
                    <a:pt x="123" y="90"/>
                  </a:lnTo>
                  <a:lnTo>
                    <a:pt x="132" y="83"/>
                  </a:lnTo>
                  <a:lnTo>
                    <a:pt x="134" y="80"/>
                  </a:lnTo>
                  <a:lnTo>
                    <a:pt x="134" y="8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4" name="Freeform 33">
              <a:extLst>
                <a:ext uri="{FF2B5EF4-FFF2-40B4-BE49-F238E27FC236}">
                  <a16:creationId xmlns:a16="http://schemas.microsoft.com/office/drawing/2014/main" id="{33CF0767-0C01-F7C6-0A8A-61C397144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1003"/>
              <a:ext cx="149" cy="240"/>
            </a:xfrm>
            <a:custGeom>
              <a:avLst/>
              <a:gdLst/>
              <a:ahLst/>
              <a:cxnLst>
                <a:cxn ang="0">
                  <a:pos x="134" y="80"/>
                </a:cxn>
                <a:cxn ang="0">
                  <a:pos x="141" y="75"/>
                </a:cxn>
                <a:cxn ang="0">
                  <a:pos x="144" y="69"/>
                </a:cxn>
                <a:cxn ang="0">
                  <a:pos x="146" y="60"/>
                </a:cxn>
                <a:cxn ang="0">
                  <a:pos x="149" y="55"/>
                </a:cxn>
                <a:cxn ang="0">
                  <a:pos x="149" y="46"/>
                </a:cxn>
                <a:cxn ang="0">
                  <a:pos x="149" y="39"/>
                </a:cxn>
                <a:cxn ang="0">
                  <a:pos x="146" y="34"/>
                </a:cxn>
                <a:cxn ang="0">
                  <a:pos x="142" y="25"/>
                </a:cxn>
                <a:cxn ang="0">
                  <a:pos x="141" y="20"/>
                </a:cxn>
                <a:cxn ang="0">
                  <a:pos x="134" y="14"/>
                </a:cxn>
                <a:cxn ang="0">
                  <a:pos x="134" y="14"/>
                </a:cxn>
                <a:cxn ang="0">
                  <a:pos x="128" y="8"/>
                </a:cxn>
                <a:cxn ang="0">
                  <a:pos x="121" y="4"/>
                </a:cxn>
                <a:cxn ang="0">
                  <a:pos x="116" y="2"/>
                </a:cxn>
                <a:cxn ang="0">
                  <a:pos x="109" y="0"/>
                </a:cxn>
                <a:cxn ang="0">
                  <a:pos x="100" y="0"/>
                </a:cxn>
                <a:cxn ang="0">
                  <a:pos x="94" y="0"/>
                </a:cxn>
                <a:cxn ang="0">
                  <a:pos x="86" y="2"/>
                </a:cxn>
                <a:cxn ang="0">
                  <a:pos x="79" y="6"/>
                </a:cxn>
                <a:cxn ang="0">
                  <a:pos x="73" y="8"/>
                </a:cxn>
                <a:cxn ang="0">
                  <a:pos x="66" y="14"/>
                </a:cxn>
                <a:cxn ang="0">
                  <a:pos x="66" y="14"/>
                </a:cxn>
                <a:cxn ang="0">
                  <a:pos x="66" y="14"/>
                </a:cxn>
                <a:cxn ang="0">
                  <a:pos x="63" y="18"/>
                </a:cxn>
                <a:cxn ang="0">
                  <a:pos x="59" y="25"/>
                </a:cxn>
                <a:cxn ang="0">
                  <a:pos x="52" y="31"/>
                </a:cxn>
                <a:cxn ang="0">
                  <a:pos x="46" y="39"/>
                </a:cxn>
                <a:cxn ang="0">
                  <a:pos x="38" y="50"/>
                </a:cxn>
                <a:cxn ang="0">
                  <a:pos x="31" y="60"/>
                </a:cxn>
                <a:cxn ang="0">
                  <a:pos x="23" y="73"/>
                </a:cxn>
                <a:cxn ang="0">
                  <a:pos x="17" y="85"/>
                </a:cxn>
                <a:cxn ang="0">
                  <a:pos x="13" y="101"/>
                </a:cxn>
                <a:cxn ang="0">
                  <a:pos x="13" y="101"/>
                </a:cxn>
                <a:cxn ang="0">
                  <a:pos x="8" y="113"/>
                </a:cxn>
                <a:cxn ang="0">
                  <a:pos x="4" y="126"/>
                </a:cxn>
                <a:cxn ang="0">
                  <a:pos x="4" y="138"/>
                </a:cxn>
                <a:cxn ang="0">
                  <a:pos x="2" y="154"/>
                </a:cxn>
                <a:cxn ang="0">
                  <a:pos x="0" y="166"/>
                </a:cxn>
                <a:cxn ang="0">
                  <a:pos x="0" y="179"/>
                </a:cxn>
                <a:cxn ang="0">
                  <a:pos x="0" y="191"/>
                </a:cxn>
                <a:cxn ang="0">
                  <a:pos x="2" y="205"/>
                </a:cxn>
                <a:cxn ang="0">
                  <a:pos x="4" y="218"/>
                </a:cxn>
                <a:cxn ang="0">
                  <a:pos x="6" y="233"/>
                </a:cxn>
                <a:cxn ang="0">
                  <a:pos x="54" y="242"/>
                </a:cxn>
                <a:cxn ang="0">
                  <a:pos x="54" y="242"/>
                </a:cxn>
                <a:cxn ang="0">
                  <a:pos x="52" y="227"/>
                </a:cxn>
                <a:cxn ang="0">
                  <a:pos x="54" y="212"/>
                </a:cxn>
                <a:cxn ang="0">
                  <a:pos x="54" y="200"/>
                </a:cxn>
                <a:cxn ang="0">
                  <a:pos x="56" y="187"/>
                </a:cxn>
                <a:cxn ang="0">
                  <a:pos x="61" y="174"/>
                </a:cxn>
                <a:cxn ang="0">
                  <a:pos x="65" y="161"/>
                </a:cxn>
                <a:cxn ang="0">
                  <a:pos x="69" y="149"/>
                </a:cxn>
                <a:cxn ang="0">
                  <a:pos x="73" y="140"/>
                </a:cxn>
                <a:cxn ang="0">
                  <a:pos x="79" y="133"/>
                </a:cxn>
                <a:cxn ang="0">
                  <a:pos x="86" y="126"/>
                </a:cxn>
                <a:cxn ang="0">
                  <a:pos x="86" y="126"/>
                </a:cxn>
                <a:cxn ang="0">
                  <a:pos x="100" y="113"/>
                </a:cxn>
                <a:cxn ang="0">
                  <a:pos x="113" y="101"/>
                </a:cxn>
                <a:cxn ang="0">
                  <a:pos x="123" y="90"/>
                </a:cxn>
                <a:cxn ang="0">
                  <a:pos x="132" y="83"/>
                </a:cxn>
                <a:cxn ang="0">
                  <a:pos x="134" y="80"/>
                </a:cxn>
                <a:cxn ang="0">
                  <a:pos x="134" y="80"/>
                </a:cxn>
              </a:cxnLst>
              <a:rect l="0" t="0" r="r" b="b"/>
              <a:pathLst>
                <a:path w="150" h="243">
                  <a:moveTo>
                    <a:pt x="134" y="80"/>
                  </a:moveTo>
                  <a:lnTo>
                    <a:pt x="141" y="75"/>
                  </a:lnTo>
                  <a:lnTo>
                    <a:pt x="144" y="69"/>
                  </a:lnTo>
                  <a:lnTo>
                    <a:pt x="146" y="60"/>
                  </a:lnTo>
                  <a:lnTo>
                    <a:pt x="149" y="55"/>
                  </a:lnTo>
                  <a:lnTo>
                    <a:pt x="149" y="46"/>
                  </a:lnTo>
                  <a:lnTo>
                    <a:pt x="149" y="39"/>
                  </a:lnTo>
                  <a:lnTo>
                    <a:pt x="146" y="34"/>
                  </a:lnTo>
                  <a:lnTo>
                    <a:pt x="142" y="25"/>
                  </a:lnTo>
                  <a:lnTo>
                    <a:pt x="141" y="20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28" y="8"/>
                  </a:lnTo>
                  <a:lnTo>
                    <a:pt x="121" y="4"/>
                  </a:lnTo>
                  <a:lnTo>
                    <a:pt x="116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6" y="2"/>
                  </a:lnTo>
                  <a:lnTo>
                    <a:pt x="79" y="6"/>
                  </a:lnTo>
                  <a:lnTo>
                    <a:pt x="73" y="8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3" y="18"/>
                  </a:lnTo>
                  <a:lnTo>
                    <a:pt x="59" y="25"/>
                  </a:lnTo>
                  <a:lnTo>
                    <a:pt x="52" y="31"/>
                  </a:lnTo>
                  <a:lnTo>
                    <a:pt x="46" y="39"/>
                  </a:lnTo>
                  <a:lnTo>
                    <a:pt x="38" y="50"/>
                  </a:lnTo>
                  <a:lnTo>
                    <a:pt x="31" y="60"/>
                  </a:lnTo>
                  <a:lnTo>
                    <a:pt x="23" y="73"/>
                  </a:lnTo>
                  <a:lnTo>
                    <a:pt x="17" y="85"/>
                  </a:lnTo>
                  <a:lnTo>
                    <a:pt x="13" y="101"/>
                  </a:lnTo>
                  <a:lnTo>
                    <a:pt x="13" y="101"/>
                  </a:lnTo>
                  <a:lnTo>
                    <a:pt x="8" y="113"/>
                  </a:lnTo>
                  <a:lnTo>
                    <a:pt x="4" y="126"/>
                  </a:lnTo>
                  <a:lnTo>
                    <a:pt x="4" y="138"/>
                  </a:lnTo>
                  <a:lnTo>
                    <a:pt x="2" y="154"/>
                  </a:lnTo>
                  <a:lnTo>
                    <a:pt x="0" y="166"/>
                  </a:lnTo>
                  <a:lnTo>
                    <a:pt x="0" y="179"/>
                  </a:lnTo>
                  <a:lnTo>
                    <a:pt x="0" y="191"/>
                  </a:lnTo>
                  <a:lnTo>
                    <a:pt x="2" y="205"/>
                  </a:lnTo>
                  <a:lnTo>
                    <a:pt x="4" y="218"/>
                  </a:lnTo>
                  <a:lnTo>
                    <a:pt x="6" y="233"/>
                  </a:lnTo>
                  <a:lnTo>
                    <a:pt x="54" y="242"/>
                  </a:lnTo>
                  <a:lnTo>
                    <a:pt x="54" y="242"/>
                  </a:lnTo>
                  <a:lnTo>
                    <a:pt x="52" y="227"/>
                  </a:lnTo>
                  <a:lnTo>
                    <a:pt x="54" y="212"/>
                  </a:lnTo>
                  <a:lnTo>
                    <a:pt x="54" y="200"/>
                  </a:lnTo>
                  <a:lnTo>
                    <a:pt x="56" y="187"/>
                  </a:lnTo>
                  <a:lnTo>
                    <a:pt x="61" y="174"/>
                  </a:lnTo>
                  <a:lnTo>
                    <a:pt x="65" y="161"/>
                  </a:lnTo>
                  <a:lnTo>
                    <a:pt x="69" y="149"/>
                  </a:lnTo>
                  <a:lnTo>
                    <a:pt x="73" y="140"/>
                  </a:lnTo>
                  <a:lnTo>
                    <a:pt x="79" y="133"/>
                  </a:lnTo>
                  <a:lnTo>
                    <a:pt x="86" y="126"/>
                  </a:lnTo>
                  <a:lnTo>
                    <a:pt x="86" y="126"/>
                  </a:lnTo>
                  <a:lnTo>
                    <a:pt x="100" y="113"/>
                  </a:lnTo>
                  <a:lnTo>
                    <a:pt x="113" y="101"/>
                  </a:lnTo>
                  <a:lnTo>
                    <a:pt x="123" y="90"/>
                  </a:lnTo>
                  <a:lnTo>
                    <a:pt x="132" y="83"/>
                  </a:lnTo>
                  <a:lnTo>
                    <a:pt x="134" y="80"/>
                  </a:lnTo>
                  <a:lnTo>
                    <a:pt x="134" y="8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5" name="Freeform 34">
              <a:extLst>
                <a:ext uri="{FF2B5EF4-FFF2-40B4-BE49-F238E27FC236}">
                  <a16:creationId xmlns:a16="http://schemas.microsoft.com/office/drawing/2014/main" id="{9C0F42E1-B3BB-E3B1-1CF3-4092928DB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" y="1761"/>
              <a:ext cx="96" cy="96"/>
            </a:xfrm>
            <a:custGeom>
              <a:avLst/>
              <a:gdLst/>
              <a:ahLst/>
              <a:cxnLst>
                <a:cxn ang="0">
                  <a:pos x="46" y="95"/>
                </a:cxn>
                <a:cxn ang="0">
                  <a:pos x="60" y="92"/>
                </a:cxn>
                <a:cxn ang="0">
                  <a:pos x="74" y="83"/>
                </a:cxn>
                <a:cxn ang="0">
                  <a:pos x="83" y="74"/>
                </a:cxn>
                <a:cxn ang="0">
                  <a:pos x="90" y="60"/>
                </a:cxn>
                <a:cxn ang="0">
                  <a:pos x="95" y="46"/>
                </a:cxn>
                <a:cxn ang="0">
                  <a:pos x="95" y="46"/>
                </a:cxn>
                <a:cxn ang="0">
                  <a:pos x="90" y="32"/>
                </a:cxn>
                <a:cxn ang="0">
                  <a:pos x="83" y="18"/>
                </a:cxn>
                <a:cxn ang="0">
                  <a:pos x="74" y="8"/>
                </a:cxn>
                <a:cxn ang="0">
                  <a:pos x="60" y="2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0" y="2"/>
                </a:cxn>
                <a:cxn ang="0">
                  <a:pos x="16" y="8"/>
                </a:cxn>
                <a:cxn ang="0">
                  <a:pos x="7" y="18"/>
                </a:cxn>
                <a:cxn ang="0">
                  <a:pos x="0" y="32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1" y="60"/>
                </a:cxn>
                <a:cxn ang="0">
                  <a:pos x="7" y="76"/>
                </a:cxn>
                <a:cxn ang="0">
                  <a:pos x="18" y="86"/>
                </a:cxn>
                <a:cxn ang="0">
                  <a:pos x="30" y="92"/>
                </a:cxn>
                <a:cxn ang="0">
                  <a:pos x="46" y="95"/>
                </a:cxn>
                <a:cxn ang="0">
                  <a:pos x="46" y="95"/>
                </a:cxn>
              </a:cxnLst>
              <a:rect l="0" t="0" r="r" b="b"/>
              <a:pathLst>
                <a:path w="96" h="96">
                  <a:moveTo>
                    <a:pt x="46" y="95"/>
                  </a:moveTo>
                  <a:lnTo>
                    <a:pt x="60" y="92"/>
                  </a:lnTo>
                  <a:lnTo>
                    <a:pt x="74" y="83"/>
                  </a:lnTo>
                  <a:lnTo>
                    <a:pt x="83" y="74"/>
                  </a:lnTo>
                  <a:lnTo>
                    <a:pt x="90" y="60"/>
                  </a:lnTo>
                  <a:lnTo>
                    <a:pt x="95" y="46"/>
                  </a:lnTo>
                  <a:lnTo>
                    <a:pt x="95" y="46"/>
                  </a:lnTo>
                  <a:lnTo>
                    <a:pt x="90" y="32"/>
                  </a:lnTo>
                  <a:lnTo>
                    <a:pt x="83" y="18"/>
                  </a:lnTo>
                  <a:lnTo>
                    <a:pt x="74" y="8"/>
                  </a:lnTo>
                  <a:lnTo>
                    <a:pt x="60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0" y="2"/>
                  </a:lnTo>
                  <a:lnTo>
                    <a:pt x="16" y="8"/>
                  </a:lnTo>
                  <a:lnTo>
                    <a:pt x="7" y="18"/>
                  </a:lnTo>
                  <a:lnTo>
                    <a:pt x="0" y="32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60"/>
                  </a:lnTo>
                  <a:lnTo>
                    <a:pt x="7" y="76"/>
                  </a:lnTo>
                  <a:lnTo>
                    <a:pt x="18" y="86"/>
                  </a:lnTo>
                  <a:lnTo>
                    <a:pt x="30" y="92"/>
                  </a:lnTo>
                  <a:lnTo>
                    <a:pt x="46" y="95"/>
                  </a:lnTo>
                  <a:lnTo>
                    <a:pt x="46" y="9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6" name="Freeform 35">
              <a:extLst>
                <a:ext uri="{FF2B5EF4-FFF2-40B4-BE49-F238E27FC236}">
                  <a16:creationId xmlns:a16="http://schemas.microsoft.com/office/drawing/2014/main" id="{8790A5F8-E0C4-E086-28E7-7C06E5DDF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" y="1761"/>
              <a:ext cx="96" cy="96"/>
            </a:xfrm>
            <a:custGeom>
              <a:avLst/>
              <a:gdLst/>
              <a:ahLst/>
              <a:cxnLst>
                <a:cxn ang="0">
                  <a:pos x="46" y="95"/>
                </a:cxn>
                <a:cxn ang="0">
                  <a:pos x="60" y="92"/>
                </a:cxn>
                <a:cxn ang="0">
                  <a:pos x="74" y="83"/>
                </a:cxn>
                <a:cxn ang="0">
                  <a:pos x="83" y="74"/>
                </a:cxn>
                <a:cxn ang="0">
                  <a:pos x="90" y="60"/>
                </a:cxn>
                <a:cxn ang="0">
                  <a:pos x="95" y="46"/>
                </a:cxn>
                <a:cxn ang="0">
                  <a:pos x="95" y="46"/>
                </a:cxn>
                <a:cxn ang="0">
                  <a:pos x="90" y="32"/>
                </a:cxn>
                <a:cxn ang="0">
                  <a:pos x="83" y="18"/>
                </a:cxn>
                <a:cxn ang="0">
                  <a:pos x="74" y="8"/>
                </a:cxn>
                <a:cxn ang="0">
                  <a:pos x="60" y="2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0" y="2"/>
                </a:cxn>
                <a:cxn ang="0">
                  <a:pos x="16" y="8"/>
                </a:cxn>
                <a:cxn ang="0">
                  <a:pos x="7" y="18"/>
                </a:cxn>
                <a:cxn ang="0">
                  <a:pos x="0" y="32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1" y="60"/>
                </a:cxn>
                <a:cxn ang="0">
                  <a:pos x="7" y="76"/>
                </a:cxn>
                <a:cxn ang="0">
                  <a:pos x="18" y="86"/>
                </a:cxn>
                <a:cxn ang="0">
                  <a:pos x="30" y="92"/>
                </a:cxn>
                <a:cxn ang="0">
                  <a:pos x="46" y="95"/>
                </a:cxn>
                <a:cxn ang="0">
                  <a:pos x="46" y="95"/>
                </a:cxn>
              </a:cxnLst>
              <a:rect l="0" t="0" r="r" b="b"/>
              <a:pathLst>
                <a:path w="96" h="96">
                  <a:moveTo>
                    <a:pt x="46" y="95"/>
                  </a:moveTo>
                  <a:lnTo>
                    <a:pt x="60" y="92"/>
                  </a:lnTo>
                  <a:lnTo>
                    <a:pt x="74" y="83"/>
                  </a:lnTo>
                  <a:lnTo>
                    <a:pt x="83" y="74"/>
                  </a:lnTo>
                  <a:lnTo>
                    <a:pt x="90" y="60"/>
                  </a:lnTo>
                  <a:lnTo>
                    <a:pt x="95" y="46"/>
                  </a:lnTo>
                  <a:lnTo>
                    <a:pt x="95" y="46"/>
                  </a:lnTo>
                  <a:lnTo>
                    <a:pt x="90" y="32"/>
                  </a:lnTo>
                  <a:lnTo>
                    <a:pt x="83" y="18"/>
                  </a:lnTo>
                  <a:lnTo>
                    <a:pt x="74" y="8"/>
                  </a:lnTo>
                  <a:lnTo>
                    <a:pt x="60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0" y="2"/>
                  </a:lnTo>
                  <a:lnTo>
                    <a:pt x="16" y="8"/>
                  </a:lnTo>
                  <a:lnTo>
                    <a:pt x="7" y="18"/>
                  </a:lnTo>
                  <a:lnTo>
                    <a:pt x="0" y="32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60"/>
                  </a:lnTo>
                  <a:lnTo>
                    <a:pt x="7" y="76"/>
                  </a:lnTo>
                  <a:lnTo>
                    <a:pt x="18" y="86"/>
                  </a:lnTo>
                  <a:lnTo>
                    <a:pt x="30" y="92"/>
                  </a:lnTo>
                  <a:lnTo>
                    <a:pt x="46" y="95"/>
                  </a:lnTo>
                  <a:lnTo>
                    <a:pt x="46" y="9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7" name="Freeform 36">
              <a:extLst>
                <a:ext uri="{FF2B5EF4-FFF2-40B4-BE49-F238E27FC236}">
                  <a16:creationId xmlns:a16="http://schemas.microsoft.com/office/drawing/2014/main" id="{375C5C83-FC12-16C3-97D6-F050E122B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916"/>
              <a:ext cx="629" cy="821"/>
            </a:xfrm>
            <a:custGeom>
              <a:avLst/>
              <a:gdLst/>
              <a:ahLst/>
              <a:cxnLst>
                <a:cxn ang="0">
                  <a:pos x="283" y="37"/>
                </a:cxn>
                <a:cxn ang="0">
                  <a:pos x="285" y="20"/>
                </a:cxn>
                <a:cxn ang="0">
                  <a:pos x="279" y="5"/>
                </a:cxn>
                <a:cxn ang="0">
                  <a:pos x="273" y="1"/>
                </a:cxn>
                <a:cxn ang="0">
                  <a:pos x="256" y="0"/>
                </a:cxn>
                <a:cxn ang="0">
                  <a:pos x="241" y="5"/>
                </a:cxn>
                <a:cxn ang="0">
                  <a:pos x="237" y="9"/>
                </a:cxn>
                <a:cxn ang="0">
                  <a:pos x="218" y="33"/>
                </a:cxn>
                <a:cxn ang="0">
                  <a:pos x="186" y="71"/>
                </a:cxn>
                <a:cxn ang="0">
                  <a:pos x="149" y="115"/>
                </a:cxn>
                <a:cxn ang="0">
                  <a:pos x="115" y="155"/>
                </a:cxn>
                <a:cxn ang="0">
                  <a:pos x="101" y="170"/>
                </a:cxn>
                <a:cxn ang="0">
                  <a:pos x="75" y="206"/>
                </a:cxn>
                <a:cxn ang="0">
                  <a:pos x="48" y="258"/>
                </a:cxn>
                <a:cxn ang="0">
                  <a:pos x="23" y="319"/>
                </a:cxn>
                <a:cxn ang="0">
                  <a:pos x="3" y="385"/>
                </a:cxn>
                <a:cxn ang="0">
                  <a:pos x="0" y="446"/>
                </a:cxn>
                <a:cxn ang="0">
                  <a:pos x="2" y="476"/>
                </a:cxn>
                <a:cxn ang="0">
                  <a:pos x="9" y="535"/>
                </a:cxn>
                <a:cxn ang="0">
                  <a:pos x="25" y="591"/>
                </a:cxn>
                <a:cxn ang="0">
                  <a:pos x="46" y="642"/>
                </a:cxn>
                <a:cxn ang="0">
                  <a:pos x="75" y="685"/>
                </a:cxn>
                <a:cxn ang="0">
                  <a:pos x="92" y="704"/>
                </a:cxn>
                <a:cxn ang="0">
                  <a:pos x="131" y="734"/>
                </a:cxn>
                <a:cxn ang="0">
                  <a:pos x="178" y="766"/>
                </a:cxn>
                <a:cxn ang="0">
                  <a:pos x="230" y="794"/>
                </a:cxn>
                <a:cxn ang="0">
                  <a:pos x="290" y="813"/>
                </a:cxn>
                <a:cxn ang="0">
                  <a:pos x="357" y="822"/>
                </a:cxn>
                <a:cxn ang="0">
                  <a:pos x="391" y="822"/>
                </a:cxn>
                <a:cxn ang="0">
                  <a:pos x="444" y="822"/>
                </a:cxn>
                <a:cxn ang="0">
                  <a:pos x="483" y="817"/>
                </a:cxn>
                <a:cxn ang="0">
                  <a:pos x="518" y="810"/>
                </a:cxn>
                <a:cxn ang="0">
                  <a:pos x="547" y="803"/>
                </a:cxn>
                <a:cxn ang="0">
                  <a:pos x="628" y="697"/>
                </a:cxn>
                <a:cxn ang="0">
                  <a:pos x="610" y="704"/>
                </a:cxn>
                <a:cxn ang="0">
                  <a:pos x="573" y="714"/>
                </a:cxn>
                <a:cxn ang="0">
                  <a:pos x="529" y="725"/>
                </a:cxn>
                <a:cxn ang="0">
                  <a:pos x="486" y="733"/>
                </a:cxn>
                <a:cxn ang="0">
                  <a:pos x="444" y="737"/>
                </a:cxn>
                <a:cxn ang="0">
                  <a:pos x="423" y="734"/>
                </a:cxn>
                <a:cxn ang="0">
                  <a:pos x="380" y="729"/>
                </a:cxn>
                <a:cxn ang="0">
                  <a:pos x="329" y="711"/>
                </a:cxn>
                <a:cxn ang="0">
                  <a:pos x="279" y="688"/>
                </a:cxn>
                <a:cxn ang="0">
                  <a:pos x="230" y="660"/>
                </a:cxn>
                <a:cxn ang="0">
                  <a:pos x="193" y="628"/>
                </a:cxn>
                <a:cxn ang="0">
                  <a:pos x="177" y="611"/>
                </a:cxn>
                <a:cxn ang="0">
                  <a:pos x="147" y="575"/>
                </a:cxn>
                <a:cxn ang="0">
                  <a:pos x="119" y="533"/>
                </a:cxn>
                <a:cxn ang="0">
                  <a:pos x="98" y="489"/>
                </a:cxn>
                <a:cxn ang="0">
                  <a:pos x="87" y="440"/>
                </a:cxn>
                <a:cxn ang="0">
                  <a:pos x="87" y="416"/>
                </a:cxn>
                <a:cxn ang="0">
                  <a:pos x="92" y="364"/>
                </a:cxn>
                <a:cxn ang="0">
                  <a:pos x="101" y="316"/>
                </a:cxn>
                <a:cxn ang="0">
                  <a:pos x="111" y="271"/>
                </a:cxn>
                <a:cxn ang="0">
                  <a:pos x="126" y="235"/>
                </a:cxn>
                <a:cxn ang="0">
                  <a:pos x="142" y="206"/>
                </a:cxn>
                <a:cxn ang="0">
                  <a:pos x="153" y="193"/>
                </a:cxn>
                <a:cxn ang="0">
                  <a:pos x="184" y="155"/>
                </a:cxn>
                <a:cxn ang="0">
                  <a:pos x="223" y="111"/>
                </a:cxn>
                <a:cxn ang="0">
                  <a:pos x="256" y="73"/>
                </a:cxn>
                <a:cxn ang="0">
                  <a:pos x="276" y="48"/>
                </a:cxn>
                <a:cxn ang="0">
                  <a:pos x="279" y="44"/>
                </a:cxn>
              </a:cxnLst>
              <a:rect l="0" t="0" r="r" b="b"/>
              <a:pathLst>
                <a:path w="629" h="823">
                  <a:moveTo>
                    <a:pt x="279" y="44"/>
                  </a:moveTo>
                  <a:lnTo>
                    <a:pt x="283" y="37"/>
                  </a:lnTo>
                  <a:lnTo>
                    <a:pt x="285" y="28"/>
                  </a:lnTo>
                  <a:lnTo>
                    <a:pt x="285" y="20"/>
                  </a:lnTo>
                  <a:lnTo>
                    <a:pt x="283" y="14"/>
                  </a:lnTo>
                  <a:lnTo>
                    <a:pt x="279" y="5"/>
                  </a:lnTo>
                  <a:lnTo>
                    <a:pt x="279" y="5"/>
                  </a:lnTo>
                  <a:lnTo>
                    <a:pt x="273" y="1"/>
                  </a:lnTo>
                  <a:lnTo>
                    <a:pt x="265" y="0"/>
                  </a:lnTo>
                  <a:lnTo>
                    <a:pt x="256" y="0"/>
                  </a:lnTo>
                  <a:lnTo>
                    <a:pt x="248" y="1"/>
                  </a:lnTo>
                  <a:lnTo>
                    <a:pt x="241" y="5"/>
                  </a:lnTo>
                  <a:lnTo>
                    <a:pt x="241" y="5"/>
                  </a:lnTo>
                  <a:lnTo>
                    <a:pt x="237" y="9"/>
                  </a:lnTo>
                  <a:lnTo>
                    <a:pt x="230" y="18"/>
                  </a:lnTo>
                  <a:lnTo>
                    <a:pt x="218" y="33"/>
                  </a:lnTo>
                  <a:lnTo>
                    <a:pt x="203" y="51"/>
                  </a:lnTo>
                  <a:lnTo>
                    <a:pt x="186" y="71"/>
                  </a:lnTo>
                  <a:lnTo>
                    <a:pt x="168" y="92"/>
                  </a:lnTo>
                  <a:lnTo>
                    <a:pt x="149" y="115"/>
                  </a:lnTo>
                  <a:lnTo>
                    <a:pt x="129" y="136"/>
                  </a:lnTo>
                  <a:lnTo>
                    <a:pt x="115" y="155"/>
                  </a:lnTo>
                  <a:lnTo>
                    <a:pt x="101" y="170"/>
                  </a:lnTo>
                  <a:lnTo>
                    <a:pt x="101" y="170"/>
                  </a:lnTo>
                  <a:lnTo>
                    <a:pt x="90" y="185"/>
                  </a:lnTo>
                  <a:lnTo>
                    <a:pt x="75" y="206"/>
                  </a:lnTo>
                  <a:lnTo>
                    <a:pt x="62" y="231"/>
                  </a:lnTo>
                  <a:lnTo>
                    <a:pt x="48" y="258"/>
                  </a:lnTo>
                  <a:lnTo>
                    <a:pt x="35" y="288"/>
                  </a:lnTo>
                  <a:lnTo>
                    <a:pt x="23" y="319"/>
                  </a:lnTo>
                  <a:lnTo>
                    <a:pt x="12" y="353"/>
                  </a:lnTo>
                  <a:lnTo>
                    <a:pt x="3" y="385"/>
                  </a:lnTo>
                  <a:lnTo>
                    <a:pt x="0" y="416"/>
                  </a:lnTo>
                  <a:lnTo>
                    <a:pt x="0" y="446"/>
                  </a:lnTo>
                  <a:lnTo>
                    <a:pt x="0" y="446"/>
                  </a:lnTo>
                  <a:lnTo>
                    <a:pt x="2" y="476"/>
                  </a:lnTo>
                  <a:lnTo>
                    <a:pt x="3" y="505"/>
                  </a:lnTo>
                  <a:lnTo>
                    <a:pt x="9" y="535"/>
                  </a:lnTo>
                  <a:lnTo>
                    <a:pt x="16" y="564"/>
                  </a:lnTo>
                  <a:lnTo>
                    <a:pt x="25" y="591"/>
                  </a:lnTo>
                  <a:lnTo>
                    <a:pt x="32" y="617"/>
                  </a:lnTo>
                  <a:lnTo>
                    <a:pt x="46" y="642"/>
                  </a:lnTo>
                  <a:lnTo>
                    <a:pt x="58" y="665"/>
                  </a:lnTo>
                  <a:lnTo>
                    <a:pt x="75" y="685"/>
                  </a:lnTo>
                  <a:lnTo>
                    <a:pt x="92" y="704"/>
                  </a:lnTo>
                  <a:lnTo>
                    <a:pt x="92" y="704"/>
                  </a:lnTo>
                  <a:lnTo>
                    <a:pt x="111" y="718"/>
                  </a:lnTo>
                  <a:lnTo>
                    <a:pt x="131" y="734"/>
                  </a:lnTo>
                  <a:lnTo>
                    <a:pt x="155" y="752"/>
                  </a:lnTo>
                  <a:lnTo>
                    <a:pt x="178" y="766"/>
                  </a:lnTo>
                  <a:lnTo>
                    <a:pt x="203" y="782"/>
                  </a:lnTo>
                  <a:lnTo>
                    <a:pt x="230" y="794"/>
                  </a:lnTo>
                  <a:lnTo>
                    <a:pt x="260" y="805"/>
                  </a:lnTo>
                  <a:lnTo>
                    <a:pt x="290" y="813"/>
                  </a:lnTo>
                  <a:lnTo>
                    <a:pt x="322" y="819"/>
                  </a:lnTo>
                  <a:lnTo>
                    <a:pt x="357" y="822"/>
                  </a:lnTo>
                  <a:lnTo>
                    <a:pt x="357" y="822"/>
                  </a:lnTo>
                  <a:lnTo>
                    <a:pt x="391" y="822"/>
                  </a:lnTo>
                  <a:lnTo>
                    <a:pt x="419" y="822"/>
                  </a:lnTo>
                  <a:lnTo>
                    <a:pt x="444" y="822"/>
                  </a:lnTo>
                  <a:lnTo>
                    <a:pt x="465" y="819"/>
                  </a:lnTo>
                  <a:lnTo>
                    <a:pt x="483" y="817"/>
                  </a:lnTo>
                  <a:lnTo>
                    <a:pt x="501" y="813"/>
                  </a:lnTo>
                  <a:lnTo>
                    <a:pt x="518" y="810"/>
                  </a:lnTo>
                  <a:lnTo>
                    <a:pt x="532" y="807"/>
                  </a:lnTo>
                  <a:lnTo>
                    <a:pt x="547" y="803"/>
                  </a:lnTo>
                  <a:lnTo>
                    <a:pt x="562" y="798"/>
                  </a:lnTo>
                  <a:lnTo>
                    <a:pt x="628" y="697"/>
                  </a:lnTo>
                  <a:lnTo>
                    <a:pt x="628" y="697"/>
                  </a:lnTo>
                  <a:lnTo>
                    <a:pt x="610" y="704"/>
                  </a:lnTo>
                  <a:lnTo>
                    <a:pt x="591" y="710"/>
                  </a:lnTo>
                  <a:lnTo>
                    <a:pt x="573" y="714"/>
                  </a:lnTo>
                  <a:lnTo>
                    <a:pt x="552" y="720"/>
                  </a:lnTo>
                  <a:lnTo>
                    <a:pt x="529" y="725"/>
                  </a:lnTo>
                  <a:lnTo>
                    <a:pt x="507" y="729"/>
                  </a:lnTo>
                  <a:lnTo>
                    <a:pt x="486" y="733"/>
                  </a:lnTo>
                  <a:lnTo>
                    <a:pt x="465" y="734"/>
                  </a:lnTo>
                  <a:lnTo>
                    <a:pt x="444" y="737"/>
                  </a:lnTo>
                  <a:lnTo>
                    <a:pt x="423" y="734"/>
                  </a:lnTo>
                  <a:lnTo>
                    <a:pt x="423" y="734"/>
                  </a:lnTo>
                  <a:lnTo>
                    <a:pt x="404" y="733"/>
                  </a:lnTo>
                  <a:lnTo>
                    <a:pt x="380" y="729"/>
                  </a:lnTo>
                  <a:lnTo>
                    <a:pt x="355" y="720"/>
                  </a:lnTo>
                  <a:lnTo>
                    <a:pt x="329" y="711"/>
                  </a:lnTo>
                  <a:lnTo>
                    <a:pt x="304" y="701"/>
                  </a:lnTo>
                  <a:lnTo>
                    <a:pt x="279" y="688"/>
                  </a:lnTo>
                  <a:lnTo>
                    <a:pt x="254" y="674"/>
                  </a:lnTo>
                  <a:lnTo>
                    <a:pt x="230" y="660"/>
                  </a:lnTo>
                  <a:lnTo>
                    <a:pt x="210" y="644"/>
                  </a:lnTo>
                  <a:lnTo>
                    <a:pt x="193" y="628"/>
                  </a:lnTo>
                  <a:lnTo>
                    <a:pt x="193" y="628"/>
                  </a:lnTo>
                  <a:lnTo>
                    <a:pt x="177" y="611"/>
                  </a:lnTo>
                  <a:lnTo>
                    <a:pt x="161" y="593"/>
                  </a:lnTo>
                  <a:lnTo>
                    <a:pt x="147" y="575"/>
                  </a:lnTo>
                  <a:lnTo>
                    <a:pt x="131" y="554"/>
                  </a:lnTo>
                  <a:lnTo>
                    <a:pt x="119" y="533"/>
                  </a:lnTo>
                  <a:lnTo>
                    <a:pt x="108" y="512"/>
                  </a:lnTo>
                  <a:lnTo>
                    <a:pt x="98" y="489"/>
                  </a:lnTo>
                  <a:lnTo>
                    <a:pt x="92" y="466"/>
                  </a:lnTo>
                  <a:lnTo>
                    <a:pt x="87" y="440"/>
                  </a:lnTo>
                  <a:lnTo>
                    <a:pt x="87" y="416"/>
                  </a:lnTo>
                  <a:lnTo>
                    <a:pt x="87" y="416"/>
                  </a:lnTo>
                  <a:lnTo>
                    <a:pt x="90" y="390"/>
                  </a:lnTo>
                  <a:lnTo>
                    <a:pt x="92" y="364"/>
                  </a:lnTo>
                  <a:lnTo>
                    <a:pt x="96" y="339"/>
                  </a:lnTo>
                  <a:lnTo>
                    <a:pt x="101" y="316"/>
                  </a:lnTo>
                  <a:lnTo>
                    <a:pt x="106" y="293"/>
                  </a:lnTo>
                  <a:lnTo>
                    <a:pt x="111" y="271"/>
                  </a:lnTo>
                  <a:lnTo>
                    <a:pt x="119" y="252"/>
                  </a:lnTo>
                  <a:lnTo>
                    <a:pt x="126" y="235"/>
                  </a:lnTo>
                  <a:lnTo>
                    <a:pt x="134" y="221"/>
                  </a:lnTo>
                  <a:lnTo>
                    <a:pt x="142" y="206"/>
                  </a:lnTo>
                  <a:lnTo>
                    <a:pt x="142" y="206"/>
                  </a:lnTo>
                  <a:lnTo>
                    <a:pt x="153" y="193"/>
                  </a:lnTo>
                  <a:lnTo>
                    <a:pt x="168" y="176"/>
                  </a:lnTo>
                  <a:lnTo>
                    <a:pt x="184" y="155"/>
                  </a:lnTo>
                  <a:lnTo>
                    <a:pt x="203" y="134"/>
                  </a:lnTo>
                  <a:lnTo>
                    <a:pt x="223" y="111"/>
                  </a:lnTo>
                  <a:lnTo>
                    <a:pt x="239" y="90"/>
                  </a:lnTo>
                  <a:lnTo>
                    <a:pt x="256" y="73"/>
                  </a:lnTo>
                  <a:lnTo>
                    <a:pt x="269" y="56"/>
                  </a:lnTo>
                  <a:lnTo>
                    <a:pt x="276" y="48"/>
                  </a:lnTo>
                  <a:lnTo>
                    <a:pt x="279" y="44"/>
                  </a:lnTo>
                  <a:lnTo>
                    <a:pt x="279" y="44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8" name="Freeform 37">
              <a:extLst>
                <a:ext uri="{FF2B5EF4-FFF2-40B4-BE49-F238E27FC236}">
                  <a16:creationId xmlns:a16="http://schemas.microsoft.com/office/drawing/2014/main" id="{A20CCB27-97E9-9B95-65FE-C9AF27395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916"/>
              <a:ext cx="629" cy="821"/>
            </a:xfrm>
            <a:custGeom>
              <a:avLst/>
              <a:gdLst/>
              <a:ahLst/>
              <a:cxnLst>
                <a:cxn ang="0">
                  <a:pos x="283" y="37"/>
                </a:cxn>
                <a:cxn ang="0">
                  <a:pos x="285" y="20"/>
                </a:cxn>
                <a:cxn ang="0">
                  <a:pos x="279" y="5"/>
                </a:cxn>
                <a:cxn ang="0">
                  <a:pos x="273" y="1"/>
                </a:cxn>
                <a:cxn ang="0">
                  <a:pos x="256" y="0"/>
                </a:cxn>
                <a:cxn ang="0">
                  <a:pos x="241" y="5"/>
                </a:cxn>
                <a:cxn ang="0">
                  <a:pos x="237" y="9"/>
                </a:cxn>
                <a:cxn ang="0">
                  <a:pos x="218" y="33"/>
                </a:cxn>
                <a:cxn ang="0">
                  <a:pos x="186" y="71"/>
                </a:cxn>
                <a:cxn ang="0">
                  <a:pos x="149" y="115"/>
                </a:cxn>
                <a:cxn ang="0">
                  <a:pos x="115" y="155"/>
                </a:cxn>
                <a:cxn ang="0">
                  <a:pos x="101" y="170"/>
                </a:cxn>
                <a:cxn ang="0">
                  <a:pos x="75" y="206"/>
                </a:cxn>
                <a:cxn ang="0">
                  <a:pos x="48" y="258"/>
                </a:cxn>
                <a:cxn ang="0">
                  <a:pos x="23" y="319"/>
                </a:cxn>
                <a:cxn ang="0">
                  <a:pos x="3" y="385"/>
                </a:cxn>
                <a:cxn ang="0">
                  <a:pos x="0" y="446"/>
                </a:cxn>
                <a:cxn ang="0">
                  <a:pos x="2" y="476"/>
                </a:cxn>
                <a:cxn ang="0">
                  <a:pos x="9" y="535"/>
                </a:cxn>
                <a:cxn ang="0">
                  <a:pos x="25" y="591"/>
                </a:cxn>
                <a:cxn ang="0">
                  <a:pos x="46" y="642"/>
                </a:cxn>
                <a:cxn ang="0">
                  <a:pos x="75" y="685"/>
                </a:cxn>
                <a:cxn ang="0">
                  <a:pos x="92" y="704"/>
                </a:cxn>
                <a:cxn ang="0">
                  <a:pos x="131" y="734"/>
                </a:cxn>
                <a:cxn ang="0">
                  <a:pos x="178" y="766"/>
                </a:cxn>
                <a:cxn ang="0">
                  <a:pos x="230" y="794"/>
                </a:cxn>
                <a:cxn ang="0">
                  <a:pos x="290" y="813"/>
                </a:cxn>
                <a:cxn ang="0">
                  <a:pos x="357" y="822"/>
                </a:cxn>
                <a:cxn ang="0">
                  <a:pos x="391" y="822"/>
                </a:cxn>
                <a:cxn ang="0">
                  <a:pos x="444" y="822"/>
                </a:cxn>
                <a:cxn ang="0">
                  <a:pos x="483" y="817"/>
                </a:cxn>
                <a:cxn ang="0">
                  <a:pos x="518" y="810"/>
                </a:cxn>
                <a:cxn ang="0">
                  <a:pos x="547" y="803"/>
                </a:cxn>
                <a:cxn ang="0">
                  <a:pos x="628" y="697"/>
                </a:cxn>
                <a:cxn ang="0">
                  <a:pos x="610" y="704"/>
                </a:cxn>
                <a:cxn ang="0">
                  <a:pos x="573" y="714"/>
                </a:cxn>
                <a:cxn ang="0">
                  <a:pos x="529" y="725"/>
                </a:cxn>
                <a:cxn ang="0">
                  <a:pos x="486" y="733"/>
                </a:cxn>
                <a:cxn ang="0">
                  <a:pos x="444" y="737"/>
                </a:cxn>
                <a:cxn ang="0">
                  <a:pos x="423" y="734"/>
                </a:cxn>
                <a:cxn ang="0">
                  <a:pos x="380" y="729"/>
                </a:cxn>
                <a:cxn ang="0">
                  <a:pos x="329" y="711"/>
                </a:cxn>
                <a:cxn ang="0">
                  <a:pos x="279" y="688"/>
                </a:cxn>
                <a:cxn ang="0">
                  <a:pos x="230" y="660"/>
                </a:cxn>
                <a:cxn ang="0">
                  <a:pos x="193" y="628"/>
                </a:cxn>
                <a:cxn ang="0">
                  <a:pos x="177" y="611"/>
                </a:cxn>
                <a:cxn ang="0">
                  <a:pos x="147" y="575"/>
                </a:cxn>
                <a:cxn ang="0">
                  <a:pos x="119" y="533"/>
                </a:cxn>
                <a:cxn ang="0">
                  <a:pos x="98" y="489"/>
                </a:cxn>
                <a:cxn ang="0">
                  <a:pos x="87" y="440"/>
                </a:cxn>
                <a:cxn ang="0">
                  <a:pos x="87" y="416"/>
                </a:cxn>
                <a:cxn ang="0">
                  <a:pos x="92" y="364"/>
                </a:cxn>
                <a:cxn ang="0">
                  <a:pos x="101" y="316"/>
                </a:cxn>
                <a:cxn ang="0">
                  <a:pos x="111" y="271"/>
                </a:cxn>
                <a:cxn ang="0">
                  <a:pos x="126" y="235"/>
                </a:cxn>
                <a:cxn ang="0">
                  <a:pos x="142" y="206"/>
                </a:cxn>
                <a:cxn ang="0">
                  <a:pos x="153" y="193"/>
                </a:cxn>
                <a:cxn ang="0">
                  <a:pos x="184" y="155"/>
                </a:cxn>
                <a:cxn ang="0">
                  <a:pos x="223" y="111"/>
                </a:cxn>
                <a:cxn ang="0">
                  <a:pos x="256" y="73"/>
                </a:cxn>
                <a:cxn ang="0">
                  <a:pos x="276" y="48"/>
                </a:cxn>
                <a:cxn ang="0">
                  <a:pos x="279" y="44"/>
                </a:cxn>
              </a:cxnLst>
              <a:rect l="0" t="0" r="r" b="b"/>
              <a:pathLst>
                <a:path w="629" h="823">
                  <a:moveTo>
                    <a:pt x="279" y="44"/>
                  </a:moveTo>
                  <a:lnTo>
                    <a:pt x="283" y="37"/>
                  </a:lnTo>
                  <a:lnTo>
                    <a:pt x="285" y="28"/>
                  </a:lnTo>
                  <a:lnTo>
                    <a:pt x="285" y="20"/>
                  </a:lnTo>
                  <a:lnTo>
                    <a:pt x="283" y="14"/>
                  </a:lnTo>
                  <a:lnTo>
                    <a:pt x="279" y="5"/>
                  </a:lnTo>
                  <a:lnTo>
                    <a:pt x="279" y="5"/>
                  </a:lnTo>
                  <a:lnTo>
                    <a:pt x="273" y="1"/>
                  </a:lnTo>
                  <a:lnTo>
                    <a:pt x="265" y="0"/>
                  </a:lnTo>
                  <a:lnTo>
                    <a:pt x="256" y="0"/>
                  </a:lnTo>
                  <a:lnTo>
                    <a:pt x="248" y="1"/>
                  </a:lnTo>
                  <a:lnTo>
                    <a:pt x="241" y="5"/>
                  </a:lnTo>
                  <a:lnTo>
                    <a:pt x="241" y="5"/>
                  </a:lnTo>
                  <a:lnTo>
                    <a:pt x="237" y="9"/>
                  </a:lnTo>
                  <a:lnTo>
                    <a:pt x="230" y="18"/>
                  </a:lnTo>
                  <a:lnTo>
                    <a:pt x="218" y="33"/>
                  </a:lnTo>
                  <a:lnTo>
                    <a:pt x="203" y="51"/>
                  </a:lnTo>
                  <a:lnTo>
                    <a:pt x="186" y="71"/>
                  </a:lnTo>
                  <a:lnTo>
                    <a:pt x="168" y="92"/>
                  </a:lnTo>
                  <a:lnTo>
                    <a:pt x="149" y="115"/>
                  </a:lnTo>
                  <a:lnTo>
                    <a:pt x="129" y="136"/>
                  </a:lnTo>
                  <a:lnTo>
                    <a:pt x="115" y="155"/>
                  </a:lnTo>
                  <a:lnTo>
                    <a:pt x="101" y="170"/>
                  </a:lnTo>
                  <a:lnTo>
                    <a:pt x="101" y="170"/>
                  </a:lnTo>
                  <a:lnTo>
                    <a:pt x="90" y="185"/>
                  </a:lnTo>
                  <a:lnTo>
                    <a:pt x="75" y="206"/>
                  </a:lnTo>
                  <a:lnTo>
                    <a:pt x="62" y="231"/>
                  </a:lnTo>
                  <a:lnTo>
                    <a:pt x="48" y="258"/>
                  </a:lnTo>
                  <a:lnTo>
                    <a:pt x="35" y="288"/>
                  </a:lnTo>
                  <a:lnTo>
                    <a:pt x="23" y="319"/>
                  </a:lnTo>
                  <a:lnTo>
                    <a:pt x="12" y="353"/>
                  </a:lnTo>
                  <a:lnTo>
                    <a:pt x="3" y="385"/>
                  </a:lnTo>
                  <a:lnTo>
                    <a:pt x="0" y="416"/>
                  </a:lnTo>
                  <a:lnTo>
                    <a:pt x="0" y="446"/>
                  </a:lnTo>
                  <a:lnTo>
                    <a:pt x="0" y="446"/>
                  </a:lnTo>
                  <a:lnTo>
                    <a:pt x="2" y="476"/>
                  </a:lnTo>
                  <a:lnTo>
                    <a:pt x="3" y="505"/>
                  </a:lnTo>
                  <a:lnTo>
                    <a:pt x="9" y="535"/>
                  </a:lnTo>
                  <a:lnTo>
                    <a:pt x="16" y="564"/>
                  </a:lnTo>
                  <a:lnTo>
                    <a:pt x="25" y="591"/>
                  </a:lnTo>
                  <a:lnTo>
                    <a:pt x="32" y="617"/>
                  </a:lnTo>
                  <a:lnTo>
                    <a:pt x="46" y="642"/>
                  </a:lnTo>
                  <a:lnTo>
                    <a:pt x="58" y="665"/>
                  </a:lnTo>
                  <a:lnTo>
                    <a:pt x="75" y="685"/>
                  </a:lnTo>
                  <a:lnTo>
                    <a:pt x="92" y="704"/>
                  </a:lnTo>
                  <a:lnTo>
                    <a:pt x="92" y="704"/>
                  </a:lnTo>
                  <a:lnTo>
                    <a:pt x="111" y="718"/>
                  </a:lnTo>
                  <a:lnTo>
                    <a:pt x="131" y="734"/>
                  </a:lnTo>
                  <a:lnTo>
                    <a:pt x="155" y="752"/>
                  </a:lnTo>
                  <a:lnTo>
                    <a:pt x="178" y="766"/>
                  </a:lnTo>
                  <a:lnTo>
                    <a:pt x="203" y="782"/>
                  </a:lnTo>
                  <a:lnTo>
                    <a:pt x="230" y="794"/>
                  </a:lnTo>
                  <a:lnTo>
                    <a:pt x="260" y="805"/>
                  </a:lnTo>
                  <a:lnTo>
                    <a:pt x="290" y="813"/>
                  </a:lnTo>
                  <a:lnTo>
                    <a:pt x="322" y="819"/>
                  </a:lnTo>
                  <a:lnTo>
                    <a:pt x="357" y="822"/>
                  </a:lnTo>
                  <a:lnTo>
                    <a:pt x="357" y="822"/>
                  </a:lnTo>
                  <a:lnTo>
                    <a:pt x="391" y="822"/>
                  </a:lnTo>
                  <a:lnTo>
                    <a:pt x="419" y="822"/>
                  </a:lnTo>
                  <a:lnTo>
                    <a:pt x="444" y="822"/>
                  </a:lnTo>
                  <a:lnTo>
                    <a:pt x="465" y="819"/>
                  </a:lnTo>
                  <a:lnTo>
                    <a:pt x="483" y="817"/>
                  </a:lnTo>
                  <a:lnTo>
                    <a:pt x="501" y="813"/>
                  </a:lnTo>
                  <a:lnTo>
                    <a:pt x="518" y="810"/>
                  </a:lnTo>
                  <a:lnTo>
                    <a:pt x="532" y="807"/>
                  </a:lnTo>
                  <a:lnTo>
                    <a:pt x="547" y="803"/>
                  </a:lnTo>
                  <a:lnTo>
                    <a:pt x="562" y="798"/>
                  </a:lnTo>
                  <a:lnTo>
                    <a:pt x="628" y="697"/>
                  </a:lnTo>
                  <a:lnTo>
                    <a:pt x="628" y="697"/>
                  </a:lnTo>
                  <a:lnTo>
                    <a:pt x="610" y="704"/>
                  </a:lnTo>
                  <a:lnTo>
                    <a:pt x="591" y="710"/>
                  </a:lnTo>
                  <a:lnTo>
                    <a:pt x="573" y="714"/>
                  </a:lnTo>
                  <a:lnTo>
                    <a:pt x="552" y="720"/>
                  </a:lnTo>
                  <a:lnTo>
                    <a:pt x="529" y="725"/>
                  </a:lnTo>
                  <a:lnTo>
                    <a:pt x="507" y="729"/>
                  </a:lnTo>
                  <a:lnTo>
                    <a:pt x="486" y="733"/>
                  </a:lnTo>
                  <a:lnTo>
                    <a:pt x="465" y="734"/>
                  </a:lnTo>
                  <a:lnTo>
                    <a:pt x="444" y="737"/>
                  </a:lnTo>
                  <a:lnTo>
                    <a:pt x="423" y="734"/>
                  </a:lnTo>
                  <a:lnTo>
                    <a:pt x="423" y="734"/>
                  </a:lnTo>
                  <a:lnTo>
                    <a:pt x="404" y="733"/>
                  </a:lnTo>
                  <a:lnTo>
                    <a:pt x="380" y="729"/>
                  </a:lnTo>
                  <a:lnTo>
                    <a:pt x="355" y="720"/>
                  </a:lnTo>
                  <a:lnTo>
                    <a:pt x="329" y="711"/>
                  </a:lnTo>
                  <a:lnTo>
                    <a:pt x="304" y="701"/>
                  </a:lnTo>
                  <a:lnTo>
                    <a:pt x="279" y="688"/>
                  </a:lnTo>
                  <a:lnTo>
                    <a:pt x="254" y="674"/>
                  </a:lnTo>
                  <a:lnTo>
                    <a:pt x="230" y="660"/>
                  </a:lnTo>
                  <a:lnTo>
                    <a:pt x="210" y="644"/>
                  </a:lnTo>
                  <a:lnTo>
                    <a:pt x="193" y="628"/>
                  </a:lnTo>
                  <a:lnTo>
                    <a:pt x="193" y="628"/>
                  </a:lnTo>
                  <a:lnTo>
                    <a:pt x="177" y="611"/>
                  </a:lnTo>
                  <a:lnTo>
                    <a:pt x="161" y="593"/>
                  </a:lnTo>
                  <a:lnTo>
                    <a:pt x="147" y="575"/>
                  </a:lnTo>
                  <a:lnTo>
                    <a:pt x="131" y="554"/>
                  </a:lnTo>
                  <a:lnTo>
                    <a:pt x="119" y="533"/>
                  </a:lnTo>
                  <a:lnTo>
                    <a:pt x="108" y="512"/>
                  </a:lnTo>
                  <a:lnTo>
                    <a:pt x="98" y="489"/>
                  </a:lnTo>
                  <a:lnTo>
                    <a:pt x="92" y="466"/>
                  </a:lnTo>
                  <a:lnTo>
                    <a:pt x="87" y="440"/>
                  </a:lnTo>
                  <a:lnTo>
                    <a:pt x="87" y="416"/>
                  </a:lnTo>
                  <a:lnTo>
                    <a:pt x="87" y="416"/>
                  </a:lnTo>
                  <a:lnTo>
                    <a:pt x="90" y="390"/>
                  </a:lnTo>
                  <a:lnTo>
                    <a:pt x="92" y="364"/>
                  </a:lnTo>
                  <a:lnTo>
                    <a:pt x="96" y="339"/>
                  </a:lnTo>
                  <a:lnTo>
                    <a:pt x="101" y="316"/>
                  </a:lnTo>
                  <a:lnTo>
                    <a:pt x="106" y="293"/>
                  </a:lnTo>
                  <a:lnTo>
                    <a:pt x="111" y="271"/>
                  </a:lnTo>
                  <a:lnTo>
                    <a:pt x="119" y="252"/>
                  </a:lnTo>
                  <a:lnTo>
                    <a:pt x="126" y="235"/>
                  </a:lnTo>
                  <a:lnTo>
                    <a:pt x="134" y="221"/>
                  </a:lnTo>
                  <a:lnTo>
                    <a:pt x="142" y="206"/>
                  </a:lnTo>
                  <a:lnTo>
                    <a:pt x="142" y="206"/>
                  </a:lnTo>
                  <a:lnTo>
                    <a:pt x="153" y="193"/>
                  </a:lnTo>
                  <a:lnTo>
                    <a:pt x="168" y="176"/>
                  </a:lnTo>
                  <a:lnTo>
                    <a:pt x="184" y="155"/>
                  </a:lnTo>
                  <a:lnTo>
                    <a:pt x="203" y="134"/>
                  </a:lnTo>
                  <a:lnTo>
                    <a:pt x="223" y="111"/>
                  </a:lnTo>
                  <a:lnTo>
                    <a:pt x="239" y="90"/>
                  </a:lnTo>
                  <a:lnTo>
                    <a:pt x="256" y="73"/>
                  </a:lnTo>
                  <a:lnTo>
                    <a:pt x="269" y="56"/>
                  </a:lnTo>
                  <a:lnTo>
                    <a:pt x="276" y="48"/>
                  </a:lnTo>
                  <a:lnTo>
                    <a:pt x="279" y="44"/>
                  </a:lnTo>
                  <a:lnTo>
                    <a:pt x="279" y="4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9" name="Freeform 38">
              <a:extLst>
                <a:ext uri="{FF2B5EF4-FFF2-40B4-BE49-F238E27FC236}">
                  <a16:creationId xmlns:a16="http://schemas.microsoft.com/office/drawing/2014/main" id="{91AD8FEF-4837-6DAB-2A21-AC3B5DE3E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1364"/>
              <a:ext cx="2662" cy="2056"/>
            </a:xfrm>
            <a:custGeom>
              <a:avLst/>
              <a:gdLst/>
              <a:ahLst/>
              <a:cxnLst>
                <a:cxn ang="0">
                  <a:pos x="149" y="0"/>
                </a:cxn>
                <a:cxn ang="0">
                  <a:pos x="2579" y="1888"/>
                </a:cxn>
                <a:cxn ang="0">
                  <a:pos x="2579" y="1888"/>
                </a:cxn>
                <a:cxn ang="0">
                  <a:pos x="2590" y="1906"/>
                </a:cxn>
                <a:cxn ang="0">
                  <a:pos x="2598" y="1920"/>
                </a:cxn>
                <a:cxn ang="0">
                  <a:pos x="2609" y="1937"/>
                </a:cxn>
                <a:cxn ang="0">
                  <a:pos x="2618" y="1954"/>
                </a:cxn>
                <a:cxn ang="0">
                  <a:pos x="2625" y="1971"/>
                </a:cxn>
                <a:cxn ang="0">
                  <a:pos x="2634" y="1987"/>
                </a:cxn>
                <a:cxn ang="0">
                  <a:pos x="2643" y="2007"/>
                </a:cxn>
                <a:cxn ang="0">
                  <a:pos x="2648" y="2024"/>
                </a:cxn>
                <a:cxn ang="0">
                  <a:pos x="2653" y="2040"/>
                </a:cxn>
                <a:cxn ang="0">
                  <a:pos x="2660" y="2056"/>
                </a:cxn>
                <a:cxn ang="0">
                  <a:pos x="2660" y="2056"/>
                </a:cxn>
                <a:cxn ang="0">
                  <a:pos x="2643" y="2056"/>
                </a:cxn>
                <a:cxn ang="0">
                  <a:pos x="2625" y="2053"/>
                </a:cxn>
                <a:cxn ang="0">
                  <a:pos x="2607" y="2051"/>
                </a:cxn>
                <a:cxn ang="0">
                  <a:pos x="2588" y="2049"/>
                </a:cxn>
                <a:cxn ang="0">
                  <a:pos x="2570" y="2047"/>
                </a:cxn>
                <a:cxn ang="0">
                  <a:pos x="2552" y="2042"/>
                </a:cxn>
                <a:cxn ang="0">
                  <a:pos x="2533" y="2038"/>
                </a:cxn>
                <a:cxn ang="0">
                  <a:pos x="2514" y="2033"/>
                </a:cxn>
                <a:cxn ang="0">
                  <a:pos x="2494" y="2028"/>
                </a:cxn>
                <a:cxn ang="0">
                  <a:pos x="2478" y="2024"/>
                </a:cxn>
                <a:cxn ang="0">
                  <a:pos x="0" y="195"/>
                </a:cxn>
                <a:cxn ang="0">
                  <a:pos x="149" y="0"/>
                </a:cxn>
                <a:cxn ang="0">
                  <a:pos x="149" y="0"/>
                </a:cxn>
              </a:cxnLst>
              <a:rect l="0" t="0" r="r" b="b"/>
              <a:pathLst>
                <a:path w="2661" h="2057">
                  <a:moveTo>
                    <a:pt x="149" y="0"/>
                  </a:moveTo>
                  <a:lnTo>
                    <a:pt x="2579" y="1888"/>
                  </a:lnTo>
                  <a:lnTo>
                    <a:pt x="2579" y="1888"/>
                  </a:lnTo>
                  <a:lnTo>
                    <a:pt x="2590" y="1906"/>
                  </a:lnTo>
                  <a:lnTo>
                    <a:pt x="2598" y="1920"/>
                  </a:lnTo>
                  <a:lnTo>
                    <a:pt x="2609" y="1937"/>
                  </a:lnTo>
                  <a:lnTo>
                    <a:pt x="2618" y="1954"/>
                  </a:lnTo>
                  <a:lnTo>
                    <a:pt x="2625" y="1971"/>
                  </a:lnTo>
                  <a:lnTo>
                    <a:pt x="2634" y="1987"/>
                  </a:lnTo>
                  <a:lnTo>
                    <a:pt x="2643" y="2007"/>
                  </a:lnTo>
                  <a:lnTo>
                    <a:pt x="2648" y="2024"/>
                  </a:lnTo>
                  <a:lnTo>
                    <a:pt x="2653" y="2040"/>
                  </a:lnTo>
                  <a:lnTo>
                    <a:pt x="2660" y="2056"/>
                  </a:lnTo>
                  <a:lnTo>
                    <a:pt x="2660" y="2056"/>
                  </a:lnTo>
                  <a:lnTo>
                    <a:pt x="2643" y="2056"/>
                  </a:lnTo>
                  <a:lnTo>
                    <a:pt x="2625" y="2053"/>
                  </a:lnTo>
                  <a:lnTo>
                    <a:pt x="2607" y="2051"/>
                  </a:lnTo>
                  <a:lnTo>
                    <a:pt x="2588" y="2049"/>
                  </a:lnTo>
                  <a:lnTo>
                    <a:pt x="2570" y="2047"/>
                  </a:lnTo>
                  <a:lnTo>
                    <a:pt x="2552" y="2042"/>
                  </a:lnTo>
                  <a:lnTo>
                    <a:pt x="2533" y="2038"/>
                  </a:lnTo>
                  <a:lnTo>
                    <a:pt x="2514" y="2033"/>
                  </a:lnTo>
                  <a:lnTo>
                    <a:pt x="2494" y="2028"/>
                  </a:lnTo>
                  <a:lnTo>
                    <a:pt x="2478" y="2024"/>
                  </a:lnTo>
                  <a:lnTo>
                    <a:pt x="0" y="195"/>
                  </a:lnTo>
                  <a:lnTo>
                    <a:pt x="149" y="0"/>
                  </a:lnTo>
                  <a:lnTo>
                    <a:pt x="149" y="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0" name="Freeform 39">
              <a:extLst>
                <a:ext uri="{FF2B5EF4-FFF2-40B4-BE49-F238E27FC236}">
                  <a16:creationId xmlns:a16="http://schemas.microsoft.com/office/drawing/2014/main" id="{1194100E-C0A5-60DE-B8A9-AA929B61E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1364"/>
              <a:ext cx="2662" cy="2056"/>
            </a:xfrm>
            <a:custGeom>
              <a:avLst/>
              <a:gdLst/>
              <a:ahLst/>
              <a:cxnLst>
                <a:cxn ang="0">
                  <a:pos x="149" y="0"/>
                </a:cxn>
                <a:cxn ang="0">
                  <a:pos x="2579" y="1888"/>
                </a:cxn>
                <a:cxn ang="0">
                  <a:pos x="2579" y="1888"/>
                </a:cxn>
                <a:cxn ang="0">
                  <a:pos x="2590" y="1906"/>
                </a:cxn>
                <a:cxn ang="0">
                  <a:pos x="2598" y="1920"/>
                </a:cxn>
                <a:cxn ang="0">
                  <a:pos x="2609" y="1937"/>
                </a:cxn>
                <a:cxn ang="0">
                  <a:pos x="2618" y="1954"/>
                </a:cxn>
                <a:cxn ang="0">
                  <a:pos x="2625" y="1971"/>
                </a:cxn>
                <a:cxn ang="0">
                  <a:pos x="2634" y="1987"/>
                </a:cxn>
                <a:cxn ang="0">
                  <a:pos x="2643" y="2007"/>
                </a:cxn>
                <a:cxn ang="0">
                  <a:pos x="2648" y="2024"/>
                </a:cxn>
                <a:cxn ang="0">
                  <a:pos x="2653" y="2040"/>
                </a:cxn>
                <a:cxn ang="0">
                  <a:pos x="2660" y="2056"/>
                </a:cxn>
                <a:cxn ang="0">
                  <a:pos x="2660" y="2056"/>
                </a:cxn>
                <a:cxn ang="0">
                  <a:pos x="2643" y="2056"/>
                </a:cxn>
                <a:cxn ang="0">
                  <a:pos x="2625" y="2053"/>
                </a:cxn>
                <a:cxn ang="0">
                  <a:pos x="2607" y="2051"/>
                </a:cxn>
                <a:cxn ang="0">
                  <a:pos x="2588" y="2049"/>
                </a:cxn>
                <a:cxn ang="0">
                  <a:pos x="2570" y="2047"/>
                </a:cxn>
                <a:cxn ang="0">
                  <a:pos x="2552" y="2042"/>
                </a:cxn>
                <a:cxn ang="0">
                  <a:pos x="2533" y="2038"/>
                </a:cxn>
                <a:cxn ang="0">
                  <a:pos x="2514" y="2033"/>
                </a:cxn>
                <a:cxn ang="0">
                  <a:pos x="2494" y="2028"/>
                </a:cxn>
                <a:cxn ang="0">
                  <a:pos x="2478" y="2024"/>
                </a:cxn>
                <a:cxn ang="0">
                  <a:pos x="0" y="195"/>
                </a:cxn>
                <a:cxn ang="0">
                  <a:pos x="149" y="0"/>
                </a:cxn>
                <a:cxn ang="0">
                  <a:pos x="149" y="0"/>
                </a:cxn>
              </a:cxnLst>
              <a:rect l="0" t="0" r="r" b="b"/>
              <a:pathLst>
                <a:path w="2661" h="2057">
                  <a:moveTo>
                    <a:pt x="149" y="0"/>
                  </a:moveTo>
                  <a:lnTo>
                    <a:pt x="2579" y="1888"/>
                  </a:lnTo>
                  <a:lnTo>
                    <a:pt x="2579" y="1888"/>
                  </a:lnTo>
                  <a:lnTo>
                    <a:pt x="2590" y="1906"/>
                  </a:lnTo>
                  <a:lnTo>
                    <a:pt x="2598" y="1920"/>
                  </a:lnTo>
                  <a:lnTo>
                    <a:pt x="2609" y="1937"/>
                  </a:lnTo>
                  <a:lnTo>
                    <a:pt x="2618" y="1954"/>
                  </a:lnTo>
                  <a:lnTo>
                    <a:pt x="2625" y="1971"/>
                  </a:lnTo>
                  <a:lnTo>
                    <a:pt x="2634" y="1987"/>
                  </a:lnTo>
                  <a:lnTo>
                    <a:pt x="2643" y="2007"/>
                  </a:lnTo>
                  <a:lnTo>
                    <a:pt x="2648" y="2024"/>
                  </a:lnTo>
                  <a:lnTo>
                    <a:pt x="2653" y="2040"/>
                  </a:lnTo>
                  <a:lnTo>
                    <a:pt x="2660" y="2056"/>
                  </a:lnTo>
                  <a:lnTo>
                    <a:pt x="2660" y="2056"/>
                  </a:lnTo>
                  <a:lnTo>
                    <a:pt x="2643" y="2056"/>
                  </a:lnTo>
                  <a:lnTo>
                    <a:pt x="2625" y="2053"/>
                  </a:lnTo>
                  <a:lnTo>
                    <a:pt x="2607" y="2051"/>
                  </a:lnTo>
                  <a:lnTo>
                    <a:pt x="2588" y="2049"/>
                  </a:lnTo>
                  <a:lnTo>
                    <a:pt x="2570" y="2047"/>
                  </a:lnTo>
                  <a:lnTo>
                    <a:pt x="2552" y="2042"/>
                  </a:lnTo>
                  <a:lnTo>
                    <a:pt x="2533" y="2038"/>
                  </a:lnTo>
                  <a:lnTo>
                    <a:pt x="2514" y="2033"/>
                  </a:lnTo>
                  <a:lnTo>
                    <a:pt x="2494" y="2028"/>
                  </a:lnTo>
                  <a:lnTo>
                    <a:pt x="2478" y="2024"/>
                  </a:lnTo>
                  <a:lnTo>
                    <a:pt x="0" y="195"/>
                  </a:lnTo>
                  <a:lnTo>
                    <a:pt x="149" y="0"/>
                  </a:lnTo>
                  <a:lnTo>
                    <a:pt x="149" y="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1" name="Freeform 40">
              <a:extLst>
                <a:ext uri="{FF2B5EF4-FFF2-40B4-BE49-F238E27FC236}">
                  <a16:creationId xmlns:a16="http://schemas.microsoft.com/office/drawing/2014/main" id="{ED13FF33-2F03-BBDD-510F-10BEE60B4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9" y="1675"/>
              <a:ext cx="328" cy="229"/>
            </a:xfrm>
            <a:custGeom>
              <a:avLst/>
              <a:gdLst/>
              <a:ahLst/>
              <a:cxnLst>
                <a:cxn ang="0">
                  <a:pos x="109" y="228"/>
                </a:cxn>
                <a:cxn ang="0">
                  <a:pos x="109" y="225"/>
                </a:cxn>
                <a:cxn ang="0">
                  <a:pos x="111" y="220"/>
                </a:cxn>
                <a:cxn ang="0">
                  <a:pos x="115" y="211"/>
                </a:cxn>
                <a:cxn ang="0">
                  <a:pos x="119" y="202"/>
                </a:cxn>
                <a:cxn ang="0">
                  <a:pos x="126" y="190"/>
                </a:cxn>
                <a:cxn ang="0">
                  <a:pos x="132" y="177"/>
                </a:cxn>
                <a:cxn ang="0">
                  <a:pos x="140" y="164"/>
                </a:cxn>
                <a:cxn ang="0">
                  <a:pos x="149" y="153"/>
                </a:cxn>
                <a:cxn ang="0">
                  <a:pos x="157" y="143"/>
                </a:cxn>
                <a:cxn ang="0">
                  <a:pos x="167" y="135"/>
                </a:cxn>
                <a:cxn ang="0">
                  <a:pos x="167" y="135"/>
                </a:cxn>
                <a:cxn ang="0">
                  <a:pos x="181" y="128"/>
                </a:cxn>
                <a:cxn ang="0">
                  <a:pos x="197" y="122"/>
                </a:cxn>
                <a:cxn ang="0">
                  <a:pos x="216" y="120"/>
                </a:cxn>
                <a:cxn ang="0">
                  <a:pos x="239" y="118"/>
                </a:cxn>
                <a:cxn ang="0">
                  <a:pos x="261" y="116"/>
                </a:cxn>
                <a:cxn ang="0">
                  <a:pos x="281" y="116"/>
                </a:cxn>
                <a:cxn ang="0">
                  <a:pos x="300" y="116"/>
                </a:cxn>
                <a:cxn ang="0">
                  <a:pos x="314" y="116"/>
                </a:cxn>
                <a:cxn ang="0">
                  <a:pos x="323" y="116"/>
                </a:cxn>
                <a:cxn ang="0">
                  <a:pos x="328" y="118"/>
                </a:cxn>
                <a:cxn ang="0">
                  <a:pos x="167" y="0"/>
                </a:cxn>
                <a:cxn ang="0">
                  <a:pos x="0" y="151"/>
                </a:cxn>
                <a:cxn ang="0">
                  <a:pos x="109" y="228"/>
                </a:cxn>
                <a:cxn ang="0">
                  <a:pos x="109" y="228"/>
                </a:cxn>
              </a:cxnLst>
              <a:rect l="0" t="0" r="r" b="b"/>
              <a:pathLst>
                <a:path w="329" h="229">
                  <a:moveTo>
                    <a:pt x="109" y="228"/>
                  </a:moveTo>
                  <a:lnTo>
                    <a:pt x="109" y="225"/>
                  </a:lnTo>
                  <a:lnTo>
                    <a:pt x="111" y="220"/>
                  </a:lnTo>
                  <a:lnTo>
                    <a:pt x="115" y="211"/>
                  </a:lnTo>
                  <a:lnTo>
                    <a:pt x="119" y="202"/>
                  </a:lnTo>
                  <a:lnTo>
                    <a:pt x="126" y="190"/>
                  </a:lnTo>
                  <a:lnTo>
                    <a:pt x="132" y="177"/>
                  </a:lnTo>
                  <a:lnTo>
                    <a:pt x="140" y="164"/>
                  </a:lnTo>
                  <a:lnTo>
                    <a:pt x="149" y="153"/>
                  </a:lnTo>
                  <a:lnTo>
                    <a:pt x="157" y="143"/>
                  </a:lnTo>
                  <a:lnTo>
                    <a:pt x="167" y="135"/>
                  </a:lnTo>
                  <a:lnTo>
                    <a:pt x="167" y="135"/>
                  </a:lnTo>
                  <a:lnTo>
                    <a:pt x="181" y="128"/>
                  </a:lnTo>
                  <a:lnTo>
                    <a:pt x="197" y="122"/>
                  </a:lnTo>
                  <a:lnTo>
                    <a:pt x="216" y="120"/>
                  </a:lnTo>
                  <a:lnTo>
                    <a:pt x="239" y="118"/>
                  </a:lnTo>
                  <a:lnTo>
                    <a:pt x="261" y="116"/>
                  </a:lnTo>
                  <a:lnTo>
                    <a:pt x="281" y="116"/>
                  </a:lnTo>
                  <a:lnTo>
                    <a:pt x="300" y="116"/>
                  </a:lnTo>
                  <a:lnTo>
                    <a:pt x="314" y="116"/>
                  </a:lnTo>
                  <a:lnTo>
                    <a:pt x="323" y="116"/>
                  </a:lnTo>
                  <a:lnTo>
                    <a:pt x="328" y="118"/>
                  </a:lnTo>
                  <a:lnTo>
                    <a:pt x="167" y="0"/>
                  </a:lnTo>
                  <a:lnTo>
                    <a:pt x="0" y="151"/>
                  </a:lnTo>
                  <a:lnTo>
                    <a:pt x="109" y="228"/>
                  </a:lnTo>
                  <a:lnTo>
                    <a:pt x="109" y="228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2" name="Freeform 41">
              <a:extLst>
                <a:ext uri="{FF2B5EF4-FFF2-40B4-BE49-F238E27FC236}">
                  <a16:creationId xmlns:a16="http://schemas.microsoft.com/office/drawing/2014/main" id="{40A87E8A-D896-0BF0-A975-BD2A9F9A4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" y="2669"/>
              <a:ext cx="212" cy="231"/>
            </a:xfrm>
            <a:custGeom>
              <a:avLst/>
              <a:gdLst/>
              <a:ahLst/>
              <a:cxnLst>
                <a:cxn ang="0">
                  <a:pos x="135" y="229"/>
                </a:cxn>
                <a:cxn ang="0">
                  <a:pos x="133" y="227"/>
                </a:cxn>
                <a:cxn ang="0">
                  <a:pos x="133" y="221"/>
                </a:cxn>
                <a:cxn ang="0">
                  <a:pos x="133" y="212"/>
                </a:cxn>
                <a:cxn ang="0">
                  <a:pos x="133" y="200"/>
                </a:cxn>
                <a:cxn ang="0">
                  <a:pos x="133" y="187"/>
                </a:cxn>
                <a:cxn ang="0">
                  <a:pos x="133" y="172"/>
                </a:cxn>
                <a:cxn ang="0">
                  <a:pos x="133" y="157"/>
                </a:cxn>
                <a:cxn ang="0">
                  <a:pos x="135" y="143"/>
                </a:cxn>
                <a:cxn ang="0">
                  <a:pos x="138" y="129"/>
                </a:cxn>
                <a:cxn ang="0">
                  <a:pos x="143" y="120"/>
                </a:cxn>
                <a:cxn ang="0">
                  <a:pos x="212" y="69"/>
                </a:cxn>
                <a:cxn ang="0">
                  <a:pos x="110" y="0"/>
                </a:cxn>
                <a:cxn ang="0">
                  <a:pos x="0" y="136"/>
                </a:cxn>
                <a:cxn ang="0">
                  <a:pos x="135" y="229"/>
                </a:cxn>
                <a:cxn ang="0">
                  <a:pos x="135" y="229"/>
                </a:cxn>
              </a:cxnLst>
              <a:rect l="0" t="0" r="r" b="b"/>
              <a:pathLst>
                <a:path w="213" h="230">
                  <a:moveTo>
                    <a:pt x="135" y="229"/>
                  </a:moveTo>
                  <a:lnTo>
                    <a:pt x="133" y="227"/>
                  </a:lnTo>
                  <a:lnTo>
                    <a:pt x="133" y="221"/>
                  </a:lnTo>
                  <a:lnTo>
                    <a:pt x="133" y="212"/>
                  </a:lnTo>
                  <a:lnTo>
                    <a:pt x="133" y="200"/>
                  </a:lnTo>
                  <a:lnTo>
                    <a:pt x="133" y="187"/>
                  </a:lnTo>
                  <a:lnTo>
                    <a:pt x="133" y="172"/>
                  </a:lnTo>
                  <a:lnTo>
                    <a:pt x="133" y="157"/>
                  </a:lnTo>
                  <a:lnTo>
                    <a:pt x="135" y="143"/>
                  </a:lnTo>
                  <a:lnTo>
                    <a:pt x="138" y="129"/>
                  </a:lnTo>
                  <a:lnTo>
                    <a:pt x="143" y="120"/>
                  </a:lnTo>
                  <a:lnTo>
                    <a:pt x="212" y="69"/>
                  </a:lnTo>
                  <a:lnTo>
                    <a:pt x="110" y="0"/>
                  </a:lnTo>
                  <a:lnTo>
                    <a:pt x="0" y="136"/>
                  </a:lnTo>
                  <a:lnTo>
                    <a:pt x="135" y="229"/>
                  </a:lnTo>
                  <a:lnTo>
                    <a:pt x="135" y="229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3" name="Freeform 42">
              <a:extLst>
                <a:ext uri="{FF2B5EF4-FFF2-40B4-BE49-F238E27FC236}">
                  <a16:creationId xmlns:a16="http://schemas.microsoft.com/office/drawing/2014/main" id="{1852282B-E5B5-70C5-8FEF-466BF2F6B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" y="2237"/>
              <a:ext cx="230" cy="245"/>
            </a:xfrm>
            <a:custGeom>
              <a:avLst/>
              <a:gdLst/>
              <a:ahLst/>
              <a:cxnLst>
                <a:cxn ang="0">
                  <a:pos x="135" y="244"/>
                </a:cxn>
                <a:cxn ang="0">
                  <a:pos x="135" y="241"/>
                </a:cxn>
                <a:cxn ang="0">
                  <a:pos x="135" y="234"/>
                </a:cxn>
                <a:cxn ang="0">
                  <a:pos x="137" y="223"/>
                </a:cxn>
                <a:cxn ang="0">
                  <a:pos x="138" y="208"/>
                </a:cxn>
                <a:cxn ang="0">
                  <a:pos x="140" y="193"/>
                </a:cxn>
                <a:cxn ang="0">
                  <a:pos x="143" y="176"/>
                </a:cxn>
                <a:cxn ang="0">
                  <a:pos x="147" y="160"/>
                </a:cxn>
                <a:cxn ang="0">
                  <a:pos x="152" y="143"/>
                </a:cxn>
                <a:cxn ang="0">
                  <a:pos x="156" y="128"/>
                </a:cxn>
                <a:cxn ang="0">
                  <a:pos x="160" y="118"/>
                </a:cxn>
                <a:cxn ang="0">
                  <a:pos x="228" y="68"/>
                </a:cxn>
                <a:cxn ang="0">
                  <a:pos x="126" y="0"/>
                </a:cxn>
                <a:cxn ang="0">
                  <a:pos x="0" y="151"/>
                </a:cxn>
                <a:cxn ang="0">
                  <a:pos x="135" y="244"/>
                </a:cxn>
                <a:cxn ang="0">
                  <a:pos x="135" y="244"/>
                </a:cxn>
              </a:cxnLst>
              <a:rect l="0" t="0" r="r" b="b"/>
              <a:pathLst>
                <a:path w="229" h="245">
                  <a:moveTo>
                    <a:pt x="135" y="244"/>
                  </a:moveTo>
                  <a:lnTo>
                    <a:pt x="135" y="241"/>
                  </a:lnTo>
                  <a:lnTo>
                    <a:pt x="135" y="234"/>
                  </a:lnTo>
                  <a:lnTo>
                    <a:pt x="137" y="223"/>
                  </a:lnTo>
                  <a:lnTo>
                    <a:pt x="138" y="208"/>
                  </a:lnTo>
                  <a:lnTo>
                    <a:pt x="140" y="193"/>
                  </a:lnTo>
                  <a:lnTo>
                    <a:pt x="143" y="176"/>
                  </a:lnTo>
                  <a:lnTo>
                    <a:pt x="147" y="160"/>
                  </a:lnTo>
                  <a:lnTo>
                    <a:pt x="152" y="143"/>
                  </a:lnTo>
                  <a:lnTo>
                    <a:pt x="156" y="128"/>
                  </a:lnTo>
                  <a:lnTo>
                    <a:pt x="160" y="118"/>
                  </a:lnTo>
                  <a:lnTo>
                    <a:pt x="228" y="68"/>
                  </a:lnTo>
                  <a:lnTo>
                    <a:pt x="126" y="0"/>
                  </a:lnTo>
                  <a:lnTo>
                    <a:pt x="0" y="151"/>
                  </a:lnTo>
                  <a:lnTo>
                    <a:pt x="135" y="244"/>
                  </a:lnTo>
                  <a:lnTo>
                    <a:pt x="135" y="244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4" name="Freeform 43">
              <a:extLst>
                <a:ext uri="{FF2B5EF4-FFF2-40B4-BE49-F238E27FC236}">
                  <a16:creationId xmlns:a16="http://schemas.microsoft.com/office/drawing/2014/main" id="{C64391C1-41F0-6D90-2778-60BED1CB1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" y="1190"/>
              <a:ext cx="605" cy="691"/>
            </a:xfrm>
            <a:custGeom>
              <a:avLst/>
              <a:gdLst/>
              <a:ahLst/>
              <a:cxnLst>
                <a:cxn ang="0">
                  <a:pos x="34" y="690"/>
                </a:cxn>
                <a:cxn ang="0">
                  <a:pos x="8" y="683"/>
                </a:cxn>
                <a:cxn ang="0">
                  <a:pos x="0" y="666"/>
                </a:cxn>
                <a:cxn ang="0">
                  <a:pos x="8" y="639"/>
                </a:cxn>
                <a:cxn ang="0">
                  <a:pos x="15" y="631"/>
                </a:cxn>
                <a:cxn ang="0">
                  <a:pos x="42" y="601"/>
                </a:cxn>
                <a:cxn ang="0">
                  <a:pos x="73" y="563"/>
                </a:cxn>
                <a:cxn ang="0">
                  <a:pos x="93" y="544"/>
                </a:cxn>
                <a:cxn ang="0">
                  <a:pos x="122" y="521"/>
                </a:cxn>
                <a:cxn ang="0">
                  <a:pos x="160" y="496"/>
                </a:cxn>
                <a:cxn ang="0">
                  <a:pos x="194" y="470"/>
                </a:cxn>
                <a:cxn ang="0">
                  <a:pos x="215" y="451"/>
                </a:cxn>
                <a:cxn ang="0">
                  <a:pos x="259" y="410"/>
                </a:cxn>
                <a:cxn ang="0">
                  <a:pos x="305" y="352"/>
                </a:cxn>
                <a:cxn ang="0">
                  <a:pos x="340" y="283"/>
                </a:cxn>
                <a:cxn ang="0">
                  <a:pos x="352" y="234"/>
                </a:cxn>
                <a:cxn ang="0">
                  <a:pos x="365" y="165"/>
                </a:cxn>
                <a:cxn ang="0">
                  <a:pos x="379" y="105"/>
                </a:cxn>
                <a:cxn ang="0">
                  <a:pos x="395" y="73"/>
                </a:cxn>
                <a:cxn ang="0">
                  <a:pos x="423" y="36"/>
                </a:cxn>
                <a:cxn ang="0">
                  <a:pos x="462" y="8"/>
                </a:cxn>
                <a:cxn ang="0">
                  <a:pos x="506" y="0"/>
                </a:cxn>
                <a:cxn ang="0">
                  <a:pos x="533" y="6"/>
                </a:cxn>
                <a:cxn ang="0">
                  <a:pos x="569" y="27"/>
                </a:cxn>
                <a:cxn ang="0">
                  <a:pos x="593" y="57"/>
                </a:cxn>
                <a:cxn ang="0">
                  <a:pos x="603" y="94"/>
                </a:cxn>
                <a:cxn ang="0">
                  <a:pos x="598" y="126"/>
                </a:cxn>
                <a:cxn ang="0">
                  <a:pos x="584" y="184"/>
                </a:cxn>
                <a:cxn ang="0">
                  <a:pos x="556" y="249"/>
                </a:cxn>
                <a:cxn ang="0">
                  <a:pos x="531" y="289"/>
                </a:cxn>
                <a:cxn ang="0">
                  <a:pos x="483" y="348"/>
                </a:cxn>
                <a:cxn ang="0">
                  <a:pos x="423" y="399"/>
                </a:cxn>
                <a:cxn ang="0">
                  <a:pos x="367" y="440"/>
                </a:cxn>
                <a:cxn ang="0">
                  <a:pos x="333" y="460"/>
                </a:cxn>
                <a:cxn ang="0">
                  <a:pos x="282" y="483"/>
                </a:cxn>
                <a:cxn ang="0">
                  <a:pos x="236" y="507"/>
                </a:cxn>
                <a:cxn ang="0">
                  <a:pos x="198" y="532"/>
                </a:cxn>
                <a:cxn ang="0">
                  <a:pos x="177" y="551"/>
                </a:cxn>
                <a:cxn ang="0">
                  <a:pos x="147" y="574"/>
                </a:cxn>
                <a:cxn ang="0">
                  <a:pos x="122" y="595"/>
                </a:cxn>
                <a:cxn ang="0">
                  <a:pos x="107" y="608"/>
                </a:cxn>
                <a:cxn ang="0">
                  <a:pos x="86" y="633"/>
                </a:cxn>
                <a:cxn ang="0">
                  <a:pos x="66" y="660"/>
                </a:cxn>
                <a:cxn ang="0">
                  <a:pos x="50" y="680"/>
                </a:cxn>
              </a:cxnLst>
              <a:rect l="0" t="0" r="r" b="b"/>
              <a:pathLst>
                <a:path w="604" h="691">
                  <a:moveTo>
                    <a:pt x="50" y="680"/>
                  </a:moveTo>
                  <a:lnTo>
                    <a:pt x="42" y="685"/>
                  </a:lnTo>
                  <a:lnTo>
                    <a:pt x="34" y="690"/>
                  </a:lnTo>
                  <a:lnTo>
                    <a:pt x="25" y="690"/>
                  </a:lnTo>
                  <a:lnTo>
                    <a:pt x="17" y="687"/>
                  </a:lnTo>
                  <a:lnTo>
                    <a:pt x="8" y="683"/>
                  </a:lnTo>
                  <a:lnTo>
                    <a:pt x="8" y="683"/>
                  </a:lnTo>
                  <a:lnTo>
                    <a:pt x="2" y="675"/>
                  </a:lnTo>
                  <a:lnTo>
                    <a:pt x="0" y="666"/>
                  </a:lnTo>
                  <a:lnTo>
                    <a:pt x="0" y="656"/>
                  </a:lnTo>
                  <a:lnTo>
                    <a:pt x="4" y="648"/>
                  </a:lnTo>
                  <a:lnTo>
                    <a:pt x="8" y="639"/>
                  </a:lnTo>
                  <a:lnTo>
                    <a:pt x="8" y="639"/>
                  </a:lnTo>
                  <a:lnTo>
                    <a:pt x="11" y="637"/>
                  </a:lnTo>
                  <a:lnTo>
                    <a:pt x="15" y="631"/>
                  </a:lnTo>
                  <a:lnTo>
                    <a:pt x="23" y="622"/>
                  </a:lnTo>
                  <a:lnTo>
                    <a:pt x="31" y="613"/>
                  </a:lnTo>
                  <a:lnTo>
                    <a:pt x="42" y="601"/>
                  </a:lnTo>
                  <a:lnTo>
                    <a:pt x="52" y="588"/>
                  </a:lnTo>
                  <a:lnTo>
                    <a:pt x="63" y="576"/>
                  </a:lnTo>
                  <a:lnTo>
                    <a:pt x="73" y="563"/>
                  </a:lnTo>
                  <a:lnTo>
                    <a:pt x="84" y="553"/>
                  </a:lnTo>
                  <a:lnTo>
                    <a:pt x="93" y="544"/>
                  </a:lnTo>
                  <a:lnTo>
                    <a:pt x="93" y="544"/>
                  </a:lnTo>
                  <a:lnTo>
                    <a:pt x="101" y="535"/>
                  </a:lnTo>
                  <a:lnTo>
                    <a:pt x="112" y="527"/>
                  </a:lnTo>
                  <a:lnTo>
                    <a:pt x="122" y="521"/>
                  </a:lnTo>
                  <a:lnTo>
                    <a:pt x="135" y="512"/>
                  </a:lnTo>
                  <a:lnTo>
                    <a:pt x="146" y="504"/>
                  </a:lnTo>
                  <a:lnTo>
                    <a:pt x="160" y="496"/>
                  </a:lnTo>
                  <a:lnTo>
                    <a:pt x="171" y="487"/>
                  </a:lnTo>
                  <a:lnTo>
                    <a:pt x="183" y="479"/>
                  </a:lnTo>
                  <a:lnTo>
                    <a:pt x="194" y="470"/>
                  </a:lnTo>
                  <a:lnTo>
                    <a:pt x="204" y="461"/>
                  </a:lnTo>
                  <a:lnTo>
                    <a:pt x="204" y="461"/>
                  </a:lnTo>
                  <a:lnTo>
                    <a:pt x="215" y="451"/>
                  </a:lnTo>
                  <a:lnTo>
                    <a:pt x="229" y="438"/>
                  </a:lnTo>
                  <a:lnTo>
                    <a:pt x="245" y="424"/>
                  </a:lnTo>
                  <a:lnTo>
                    <a:pt x="259" y="410"/>
                  </a:lnTo>
                  <a:lnTo>
                    <a:pt x="273" y="392"/>
                  </a:lnTo>
                  <a:lnTo>
                    <a:pt x="291" y="373"/>
                  </a:lnTo>
                  <a:lnTo>
                    <a:pt x="305" y="352"/>
                  </a:lnTo>
                  <a:lnTo>
                    <a:pt x="319" y="329"/>
                  </a:lnTo>
                  <a:lnTo>
                    <a:pt x="329" y="306"/>
                  </a:lnTo>
                  <a:lnTo>
                    <a:pt x="340" y="283"/>
                  </a:lnTo>
                  <a:lnTo>
                    <a:pt x="340" y="283"/>
                  </a:lnTo>
                  <a:lnTo>
                    <a:pt x="346" y="257"/>
                  </a:lnTo>
                  <a:lnTo>
                    <a:pt x="352" y="234"/>
                  </a:lnTo>
                  <a:lnTo>
                    <a:pt x="356" y="209"/>
                  </a:lnTo>
                  <a:lnTo>
                    <a:pt x="360" y="186"/>
                  </a:lnTo>
                  <a:lnTo>
                    <a:pt x="365" y="165"/>
                  </a:lnTo>
                  <a:lnTo>
                    <a:pt x="371" y="143"/>
                  </a:lnTo>
                  <a:lnTo>
                    <a:pt x="375" y="122"/>
                  </a:lnTo>
                  <a:lnTo>
                    <a:pt x="379" y="105"/>
                  </a:lnTo>
                  <a:lnTo>
                    <a:pt x="386" y="89"/>
                  </a:lnTo>
                  <a:lnTo>
                    <a:pt x="395" y="73"/>
                  </a:lnTo>
                  <a:lnTo>
                    <a:pt x="395" y="73"/>
                  </a:lnTo>
                  <a:lnTo>
                    <a:pt x="402" y="59"/>
                  </a:lnTo>
                  <a:lnTo>
                    <a:pt x="411" y="48"/>
                  </a:lnTo>
                  <a:lnTo>
                    <a:pt x="423" y="36"/>
                  </a:lnTo>
                  <a:lnTo>
                    <a:pt x="434" y="25"/>
                  </a:lnTo>
                  <a:lnTo>
                    <a:pt x="448" y="17"/>
                  </a:lnTo>
                  <a:lnTo>
                    <a:pt x="462" y="8"/>
                  </a:lnTo>
                  <a:lnTo>
                    <a:pt x="476" y="4"/>
                  </a:lnTo>
                  <a:lnTo>
                    <a:pt x="491" y="0"/>
                  </a:lnTo>
                  <a:lnTo>
                    <a:pt x="506" y="0"/>
                  </a:lnTo>
                  <a:lnTo>
                    <a:pt x="519" y="2"/>
                  </a:lnTo>
                  <a:lnTo>
                    <a:pt x="519" y="2"/>
                  </a:lnTo>
                  <a:lnTo>
                    <a:pt x="533" y="6"/>
                  </a:lnTo>
                  <a:lnTo>
                    <a:pt x="547" y="11"/>
                  </a:lnTo>
                  <a:lnTo>
                    <a:pt x="558" y="19"/>
                  </a:lnTo>
                  <a:lnTo>
                    <a:pt x="569" y="27"/>
                  </a:lnTo>
                  <a:lnTo>
                    <a:pt x="579" y="36"/>
                  </a:lnTo>
                  <a:lnTo>
                    <a:pt x="588" y="46"/>
                  </a:lnTo>
                  <a:lnTo>
                    <a:pt x="593" y="57"/>
                  </a:lnTo>
                  <a:lnTo>
                    <a:pt x="598" y="70"/>
                  </a:lnTo>
                  <a:lnTo>
                    <a:pt x="600" y="82"/>
                  </a:lnTo>
                  <a:lnTo>
                    <a:pt x="603" y="94"/>
                  </a:lnTo>
                  <a:lnTo>
                    <a:pt x="603" y="94"/>
                  </a:lnTo>
                  <a:lnTo>
                    <a:pt x="600" y="110"/>
                  </a:lnTo>
                  <a:lnTo>
                    <a:pt x="598" y="126"/>
                  </a:lnTo>
                  <a:lnTo>
                    <a:pt x="597" y="145"/>
                  </a:lnTo>
                  <a:lnTo>
                    <a:pt x="590" y="165"/>
                  </a:lnTo>
                  <a:lnTo>
                    <a:pt x="584" y="184"/>
                  </a:lnTo>
                  <a:lnTo>
                    <a:pt x="577" y="205"/>
                  </a:lnTo>
                  <a:lnTo>
                    <a:pt x="567" y="228"/>
                  </a:lnTo>
                  <a:lnTo>
                    <a:pt x="556" y="249"/>
                  </a:lnTo>
                  <a:lnTo>
                    <a:pt x="544" y="270"/>
                  </a:lnTo>
                  <a:lnTo>
                    <a:pt x="531" y="289"/>
                  </a:lnTo>
                  <a:lnTo>
                    <a:pt x="531" y="289"/>
                  </a:lnTo>
                  <a:lnTo>
                    <a:pt x="517" y="308"/>
                  </a:lnTo>
                  <a:lnTo>
                    <a:pt x="499" y="329"/>
                  </a:lnTo>
                  <a:lnTo>
                    <a:pt x="483" y="348"/>
                  </a:lnTo>
                  <a:lnTo>
                    <a:pt x="464" y="367"/>
                  </a:lnTo>
                  <a:lnTo>
                    <a:pt x="445" y="384"/>
                  </a:lnTo>
                  <a:lnTo>
                    <a:pt x="423" y="399"/>
                  </a:lnTo>
                  <a:lnTo>
                    <a:pt x="404" y="415"/>
                  </a:lnTo>
                  <a:lnTo>
                    <a:pt x="386" y="428"/>
                  </a:lnTo>
                  <a:lnTo>
                    <a:pt x="367" y="440"/>
                  </a:lnTo>
                  <a:lnTo>
                    <a:pt x="349" y="449"/>
                  </a:lnTo>
                  <a:lnTo>
                    <a:pt x="349" y="449"/>
                  </a:lnTo>
                  <a:lnTo>
                    <a:pt x="333" y="460"/>
                  </a:lnTo>
                  <a:lnTo>
                    <a:pt x="316" y="468"/>
                  </a:lnTo>
                  <a:lnTo>
                    <a:pt x="299" y="475"/>
                  </a:lnTo>
                  <a:lnTo>
                    <a:pt x="282" y="483"/>
                  </a:lnTo>
                  <a:lnTo>
                    <a:pt x="266" y="489"/>
                  </a:lnTo>
                  <a:lnTo>
                    <a:pt x="250" y="498"/>
                  </a:lnTo>
                  <a:lnTo>
                    <a:pt x="236" y="507"/>
                  </a:lnTo>
                  <a:lnTo>
                    <a:pt x="223" y="514"/>
                  </a:lnTo>
                  <a:lnTo>
                    <a:pt x="211" y="523"/>
                  </a:lnTo>
                  <a:lnTo>
                    <a:pt x="198" y="532"/>
                  </a:lnTo>
                  <a:lnTo>
                    <a:pt x="198" y="532"/>
                  </a:lnTo>
                  <a:lnTo>
                    <a:pt x="188" y="542"/>
                  </a:lnTo>
                  <a:lnTo>
                    <a:pt x="177" y="551"/>
                  </a:lnTo>
                  <a:lnTo>
                    <a:pt x="167" y="559"/>
                  </a:lnTo>
                  <a:lnTo>
                    <a:pt x="156" y="567"/>
                  </a:lnTo>
                  <a:lnTo>
                    <a:pt x="147" y="574"/>
                  </a:lnTo>
                  <a:lnTo>
                    <a:pt x="139" y="580"/>
                  </a:lnTo>
                  <a:lnTo>
                    <a:pt x="130" y="588"/>
                  </a:lnTo>
                  <a:lnTo>
                    <a:pt x="122" y="595"/>
                  </a:lnTo>
                  <a:lnTo>
                    <a:pt x="116" y="601"/>
                  </a:lnTo>
                  <a:lnTo>
                    <a:pt x="107" y="608"/>
                  </a:lnTo>
                  <a:lnTo>
                    <a:pt x="107" y="608"/>
                  </a:lnTo>
                  <a:lnTo>
                    <a:pt x="101" y="613"/>
                  </a:lnTo>
                  <a:lnTo>
                    <a:pt x="95" y="624"/>
                  </a:lnTo>
                  <a:lnTo>
                    <a:pt x="86" y="633"/>
                  </a:lnTo>
                  <a:lnTo>
                    <a:pt x="78" y="643"/>
                  </a:lnTo>
                  <a:lnTo>
                    <a:pt x="71" y="652"/>
                  </a:lnTo>
                  <a:lnTo>
                    <a:pt x="66" y="660"/>
                  </a:lnTo>
                  <a:lnTo>
                    <a:pt x="59" y="669"/>
                  </a:lnTo>
                  <a:lnTo>
                    <a:pt x="55" y="675"/>
                  </a:lnTo>
                  <a:lnTo>
                    <a:pt x="50" y="680"/>
                  </a:lnTo>
                  <a:lnTo>
                    <a:pt x="50" y="680"/>
                  </a:lnTo>
                  <a:lnTo>
                    <a:pt x="50" y="68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5" name="Freeform 44">
              <a:extLst>
                <a:ext uri="{FF2B5EF4-FFF2-40B4-BE49-F238E27FC236}">
                  <a16:creationId xmlns:a16="http://schemas.microsoft.com/office/drawing/2014/main" id="{0521CB5D-5CB4-9F95-032A-99D103A1E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" y="1190"/>
              <a:ext cx="605" cy="691"/>
            </a:xfrm>
            <a:custGeom>
              <a:avLst/>
              <a:gdLst/>
              <a:ahLst/>
              <a:cxnLst>
                <a:cxn ang="0">
                  <a:pos x="34" y="690"/>
                </a:cxn>
                <a:cxn ang="0">
                  <a:pos x="8" y="683"/>
                </a:cxn>
                <a:cxn ang="0">
                  <a:pos x="0" y="666"/>
                </a:cxn>
                <a:cxn ang="0">
                  <a:pos x="8" y="639"/>
                </a:cxn>
                <a:cxn ang="0">
                  <a:pos x="15" y="631"/>
                </a:cxn>
                <a:cxn ang="0">
                  <a:pos x="42" y="601"/>
                </a:cxn>
                <a:cxn ang="0">
                  <a:pos x="73" y="563"/>
                </a:cxn>
                <a:cxn ang="0">
                  <a:pos x="93" y="544"/>
                </a:cxn>
                <a:cxn ang="0">
                  <a:pos x="122" y="521"/>
                </a:cxn>
                <a:cxn ang="0">
                  <a:pos x="160" y="496"/>
                </a:cxn>
                <a:cxn ang="0">
                  <a:pos x="194" y="470"/>
                </a:cxn>
                <a:cxn ang="0">
                  <a:pos x="215" y="451"/>
                </a:cxn>
                <a:cxn ang="0">
                  <a:pos x="259" y="410"/>
                </a:cxn>
                <a:cxn ang="0">
                  <a:pos x="305" y="352"/>
                </a:cxn>
                <a:cxn ang="0">
                  <a:pos x="340" y="283"/>
                </a:cxn>
                <a:cxn ang="0">
                  <a:pos x="352" y="234"/>
                </a:cxn>
                <a:cxn ang="0">
                  <a:pos x="365" y="165"/>
                </a:cxn>
                <a:cxn ang="0">
                  <a:pos x="379" y="105"/>
                </a:cxn>
                <a:cxn ang="0">
                  <a:pos x="395" y="73"/>
                </a:cxn>
                <a:cxn ang="0">
                  <a:pos x="423" y="36"/>
                </a:cxn>
                <a:cxn ang="0">
                  <a:pos x="462" y="8"/>
                </a:cxn>
                <a:cxn ang="0">
                  <a:pos x="506" y="0"/>
                </a:cxn>
                <a:cxn ang="0">
                  <a:pos x="533" y="6"/>
                </a:cxn>
                <a:cxn ang="0">
                  <a:pos x="569" y="27"/>
                </a:cxn>
                <a:cxn ang="0">
                  <a:pos x="593" y="57"/>
                </a:cxn>
                <a:cxn ang="0">
                  <a:pos x="603" y="94"/>
                </a:cxn>
                <a:cxn ang="0">
                  <a:pos x="598" y="126"/>
                </a:cxn>
                <a:cxn ang="0">
                  <a:pos x="584" y="184"/>
                </a:cxn>
                <a:cxn ang="0">
                  <a:pos x="556" y="249"/>
                </a:cxn>
                <a:cxn ang="0">
                  <a:pos x="531" y="289"/>
                </a:cxn>
                <a:cxn ang="0">
                  <a:pos x="483" y="348"/>
                </a:cxn>
                <a:cxn ang="0">
                  <a:pos x="423" y="399"/>
                </a:cxn>
                <a:cxn ang="0">
                  <a:pos x="367" y="440"/>
                </a:cxn>
                <a:cxn ang="0">
                  <a:pos x="333" y="460"/>
                </a:cxn>
                <a:cxn ang="0">
                  <a:pos x="282" y="483"/>
                </a:cxn>
                <a:cxn ang="0">
                  <a:pos x="236" y="507"/>
                </a:cxn>
                <a:cxn ang="0">
                  <a:pos x="198" y="532"/>
                </a:cxn>
                <a:cxn ang="0">
                  <a:pos x="177" y="551"/>
                </a:cxn>
                <a:cxn ang="0">
                  <a:pos x="147" y="574"/>
                </a:cxn>
                <a:cxn ang="0">
                  <a:pos x="122" y="595"/>
                </a:cxn>
                <a:cxn ang="0">
                  <a:pos x="107" y="608"/>
                </a:cxn>
                <a:cxn ang="0">
                  <a:pos x="86" y="633"/>
                </a:cxn>
                <a:cxn ang="0">
                  <a:pos x="66" y="660"/>
                </a:cxn>
                <a:cxn ang="0">
                  <a:pos x="50" y="680"/>
                </a:cxn>
              </a:cxnLst>
              <a:rect l="0" t="0" r="r" b="b"/>
              <a:pathLst>
                <a:path w="604" h="691">
                  <a:moveTo>
                    <a:pt x="50" y="680"/>
                  </a:moveTo>
                  <a:lnTo>
                    <a:pt x="42" y="685"/>
                  </a:lnTo>
                  <a:lnTo>
                    <a:pt x="34" y="690"/>
                  </a:lnTo>
                  <a:lnTo>
                    <a:pt x="25" y="690"/>
                  </a:lnTo>
                  <a:lnTo>
                    <a:pt x="17" y="687"/>
                  </a:lnTo>
                  <a:lnTo>
                    <a:pt x="8" y="683"/>
                  </a:lnTo>
                  <a:lnTo>
                    <a:pt x="8" y="683"/>
                  </a:lnTo>
                  <a:lnTo>
                    <a:pt x="2" y="675"/>
                  </a:lnTo>
                  <a:lnTo>
                    <a:pt x="0" y="666"/>
                  </a:lnTo>
                  <a:lnTo>
                    <a:pt x="0" y="656"/>
                  </a:lnTo>
                  <a:lnTo>
                    <a:pt x="4" y="648"/>
                  </a:lnTo>
                  <a:lnTo>
                    <a:pt x="8" y="639"/>
                  </a:lnTo>
                  <a:lnTo>
                    <a:pt x="8" y="639"/>
                  </a:lnTo>
                  <a:lnTo>
                    <a:pt x="11" y="637"/>
                  </a:lnTo>
                  <a:lnTo>
                    <a:pt x="15" y="631"/>
                  </a:lnTo>
                  <a:lnTo>
                    <a:pt x="23" y="622"/>
                  </a:lnTo>
                  <a:lnTo>
                    <a:pt x="31" y="613"/>
                  </a:lnTo>
                  <a:lnTo>
                    <a:pt x="42" y="601"/>
                  </a:lnTo>
                  <a:lnTo>
                    <a:pt x="52" y="588"/>
                  </a:lnTo>
                  <a:lnTo>
                    <a:pt x="63" y="576"/>
                  </a:lnTo>
                  <a:lnTo>
                    <a:pt x="73" y="563"/>
                  </a:lnTo>
                  <a:lnTo>
                    <a:pt x="84" y="553"/>
                  </a:lnTo>
                  <a:lnTo>
                    <a:pt x="93" y="544"/>
                  </a:lnTo>
                  <a:lnTo>
                    <a:pt x="93" y="544"/>
                  </a:lnTo>
                  <a:lnTo>
                    <a:pt x="101" y="535"/>
                  </a:lnTo>
                  <a:lnTo>
                    <a:pt x="112" y="527"/>
                  </a:lnTo>
                  <a:lnTo>
                    <a:pt x="122" y="521"/>
                  </a:lnTo>
                  <a:lnTo>
                    <a:pt x="135" y="512"/>
                  </a:lnTo>
                  <a:lnTo>
                    <a:pt x="146" y="504"/>
                  </a:lnTo>
                  <a:lnTo>
                    <a:pt x="160" y="496"/>
                  </a:lnTo>
                  <a:lnTo>
                    <a:pt x="171" y="487"/>
                  </a:lnTo>
                  <a:lnTo>
                    <a:pt x="183" y="479"/>
                  </a:lnTo>
                  <a:lnTo>
                    <a:pt x="194" y="470"/>
                  </a:lnTo>
                  <a:lnTo>
                    <a:pt x="204" y="461"/>
                  </a:lnTo>
                  <a:lnTo>
                    <a:pt x="204" y="461"/>
                  </a:lnTo>
                  <a:lnTo>
                    <a:pt x="215" y="451"/>
                  </a:lnTo>
                  <a:lnTo>
                    <a:pt x="229" y="438"/>
                  </a:lnTo>
                  <a:lnTo>
                    <a:pt x="245" y="424"/>
                  </a:lnTo>
                  <a:lnTo>
                    <a:pt x="259" y="410"/>
                  </a:lnTo>
                  <a:lnTo>
                    <a:pt x="273" y="392"/>
                  </a:lnTo>
                  <a:lnTo>
                    <a:pt x="291" y="373"/>
                  </a:lnTo>
                  <a:lnTo>
                    <a:pt x="305" y="352"/>
                  </a:lnTo>
                  <a:lnTo>
                    <a:pt x="319" y="329"/>
                  </a:lnTo>
                  <a:lnTo>
                    <a:pt x="329" y="306"/>
                  </a:lnTo>
                  <a:lnTo>
                    <a:pt x="340" y="283"/>
                  </a:lnTo>
                  <a:lnTo>
                    <a:pt x="340" y="283"/>
                  </a:lnTo>
                  <a:lnTo>
                    <a:pt x="346" y="257"/>
                  </a:lnTo>
                  <a:lnTo>
                    <a:pt x="352" y="234"/>
                  </a:lnTo>
                  <a:lnTo>
                    <a:pt x="356" y="209"/>
                  </a:lnTo>
                  <a:lnTo>
                    <a:pt x="360" y="186"/>
                  </a:lnTo>
                  <a:lnTo>
                    <a:pt x="365" y="165"/>
                  </a:lnTo>
                  <a:lnTo>
                    <a:pt x="371" y="143"/>
                  </a:lnTo>
                  <a:lnTo>
                    <a:pt x="375" y="122"/>
                  </a:lnTo>
                  <a:lnTo>
                    <a:pt x="379" y="105"/>
                  </a:lnTo>
                  <a:lnTo>
                    <a:pt x="386" y="89"/>
                  </a:lnTo>
                  <a:lnTo>
                    <a:pt x="395" y="73"/>
                  </a:lnTo>
                  <a:lnTo>
                    <a:pt x="395" y="73"/>
                  </a:lnTo>
                  <a:lnTo>
                    <a:pt x="402" y="59"/>
                  </a:lnTo>
                  <a:lnTo>
                    <a:pt x="411" y="48"/>
                  </a:lnTo>
                  <a:lnTo>
                    <a:pt x="423" y="36"/>
                  </a:lnTo>
                  <a:lnTo>
                    <a:pt x="434" y="25"/>
                  </a:lnTo>
                  <a:lnTo>
                    <a:pt x="448" y="17"/>
                  </a:lnTo>
                  <a:lnTo>
                    <a:pt x="462" y="8"/>
                  </a:lnTo>
                  <a:lnTo>
                    <a:pt x="476" y="4"/>
                  </a:lnTo>
                  <a:lnTo>
                    <a:pt x="491" y="0"/>
                  </a:lnTo>
                  <a:lnTo>
                    <a:pt x="506" y="0"/>
                  </a:lnTo>
                  <a:lnTo>
                    <a:pt x="519" y="2"/>
                  </a:lnTo>
                  <a:lnTo>
                    <a:pt x="519" y="2"/>
                  </a:lnTo>
                  <a:lnTo>
                    <a:pt x="533" y="6"/>
                  </a:lnTo>
                  <a:lnTo>
                    <a:pt x="547" y="11"/>
                  </a:lnTo>
                  <a:lnTo>
                    <a:pt x="558" y="19"/>
                  </a:lnTo>
                  <a:lnTo>
                    <a:pt x="569" y="27"/>
                  </a:lnTo>
                  <a:lnTo>
                    <a:pt x="579" y="36"/>
                  </a:lnTo>
                  <a:lnTo>
                    <a:pt x="588" y="46"/>
                  </a:lnTo>
                  <a:lnTo>
                    <a:pt x="593" y="57"/>
                  </a:lnTo>
                  <a:lnTo>
                    <a:pt x="598" y="70"/>
                  </a:lnTo>
                  <a:lnTo>
                    <a:pt x="600" y="82"/>
                  </a:lnTo>
                  <a:lnTo>
                    <a:pt x="603" y="94"/>
                  </a:lnTo>
                  <a:lnTo>
                    <a:pt x="603" y="94"/>
                  </a:lnTo>
                  <a:lnTo>
                    <a:pt x="600" y="110"/>
                  </a:lnTo>
                  <a:lnTo>
                    <a:pt x="598" y="126"/>
                  </a:lnTo>
                  <a:lnTo>
                    <a:pt x="597" y="145"/>
                  </a:lnTo>
                  <a:lnTo>
                    <a:pt x="590" y="165"/>
                  </a:lnTo>
                  <a:lnTo>
                    <a:pt x="584" y="184"/>
                  </a:lnTo>
                  <a:lnTo>
                    <a:pt x="577" y="205"/>
                  </a:lnTo>
                  <a:lnTo>
                    <a:pt x="567" y="228"/>
                  </a:lnTo>
                  <a:lnTo>
                    <a:pt x="556" y="249"/>
                  </a:lnTo>
                  <a:lnTo>
                    <a:pt x="544" y="270"/>
                  </a:lnTo>
                  <a:lnTo>
                    <a:pt x="531" y="289"/>
                  </a:lnTo>
                  <a:lnTo>
                    <a:pt x="531" y="289"/>
                  </a:lnTo>
                  <a:lnTo>
                    <a:pt x="517" y="308"/>
                  </a:lnTo>
                  <a:lnTo>
                    <a:pt x="499" y="329"/>
                  </a:lnTo>
                  <a:lnTo>
                    <a:pt x="483" y="348"/>
                  </a:lnTo>
                  <a:lnTo>
                    <a:pt x="464" y="367"/>
                  </a:lnTo>
                  <a:lnTo>
                    <a:pt x="445" y="384"/>
                  </a:lnTo>
                  <a:lnTo>
                    <a:pt x="423" y="399"/>
                  </a:lnTo>
                  <a:lnTo>
                    <a:pt x="404" y="415"/>
                  </a:lnTo>
                  <a:lnTo>
                    <a:pt x="386" y="428"/>
                  </a:lnTo>
                  <a:lnTo>
                    <a:pt x="367" y="440"/>
                  </a:lnTo>
                  <a:lnTo>
                    <a:pt x="349" y="449"/>
                  </a:lnTo>
                  <a:lnTo>
                    <a:pt x="349" y="449"/>
                  </a:lnTo>
                  <a:lnTo>
                    <a:pt x="333" y="460"/>
                  </a:lnTo>
                  <a:lnTo>
                    <a:pt x="316" y="468"/>
                  </a:lnTo>
                  <a:lnTo>
                    <a:pt x="299" y="475"/>
                  </a:lnTo>
                  <a:lnTo>
                    <a:pt x="282" y="483"/>
                  </a:lnTo>
                  <a:lnTo>
                    <a:pt x="266" y="489"/>
                  </a:lnTo>
                  <a:lnTo>
                    <a:pt x="250" y="498"/>
                  </a:lnTo>
                  <a:lnTo>
                    <a:pt x="236" y="507"/>
                  </a:lnTo>
                  <a:lnTo>
                    <a:pt x="223" y="514"/>
                  </a:lnTo>
                  <a:lnTo>
                    <a:pt x="211" y="523"/>
                  </a:lnTo>
                  <a:lnTo>
                    <a:pt x="198" y="532"/>
                  </a:lnTo>
                  <a:lnTo>
                    <a:pt x="198" y="532"/>
                  </a:lnTo>
                  <a:lnTo>
                    <a:pt x="188" y="542"/>
                  </a:lnTo>
                  <a:lnTo>
                    <a:pt x="177" y="551"/>
                  </a:lnTo>
                  <a:lnTo>
                    <a:pt x="167" y="559"/>
                  </a:lnTo>
                  <a:lnTo>
                    <a:pt x="156" y="567"/>
                  </a:lnTo>
                  <a:lnTo>
                    <a:pt x="147" y="574"/>
                  </a:lnTo>
                  <a:lnTo>
                    <a:pt x="139" y="580"/>
                  </a:lnTo>
                  <a:lnTo>
                    <a:pt x="130" y="588"/>
                  </a:lnTo>
                  <a:lnTo>
                    <a:pt x="122" y="595"/>
                  </a:lnTo>
                  <a:lnTo>
                    <a:pt x="116" y="601"/>
                  </a:lnTo>
                  <a:lnTo>
                    <a:pt x="107" y="608"/>
                  </a:lnTo>
                  <a:lnTo>
                    <a:pt x="107" y="608"/>
                  </a:lnTo>
                  <a:lnTo>
                    <a:pt x="101" y="613"/>
                  </a:lnTo>
                  <a:lnTo>
                    <a:pt x="95" y="624"/>
                  </a:lnTo>
                  <a:lnTo>
                    <a:pt x="86" y="633"/>
                  </a:lnTo>
                  <a:lnTo>
                    <a:pt x="78" y="643"/>
                  </a:lnTo>
                  <a:lnTo>
                    <a:pt x="71" y="652"/>
                  </a:lnTo>
                  <a:lnTo>
                    <a:pt x="66" y="660"/>
                  </a:lnTo>
                  <a:lnTo>
                    <a:pt x="59" y="669"/>
                  </a:lnTo>
                  <a:lnTo>
                    <a:pt x="55" y="675"/>
                  </a:lnTo>
                  <a:lnTo>
                    <a:pt x="50" y="680"/>
                  </a:lnTo>
                  <a:lnTo>
                    <a:pt x="50" y="680"/>
                  </a:lnTo>
                  <a:lnTo>
                    <a:pt x="50" y="68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6" name="Freeform 45">
              <a:extLst>
                <a:ext uri="{FF2B5EF4-FFF2-40B4-BE49-F238E27FC236}">
                  <a16:creationId xmlns:a16="http://schemas.microsoft.com/office/drawing/2014/main" id="{1C653FD2-7402-2CB9-FB19-702AD7C0B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1372"/>
              <a:ext cx="3066" cy="1950"/>
            </a:xfrm>
            <a:custGeom>
              <a:avLst/>
              <a:gdLst/>
              <a:ahLst/>
              <a:cxnLst>
                <a:cxn ang="0">
                  <a:pos x="2785" y="0"/>
                </a:cxn>
                <a:cxn ang="0">
                  <a:pos x="2711" y="48"/>
                </a:cxn>
                <a:cxn ang="0">
                  <a:pos x="2513" y="179"/>
                </a:cxn>
                <a:cxn ang="0">
                  <a:pos x="2216" y="370"/>
                </a:cxn>
                <a:cxn ang="0">
                  <a:pos x="1857" y="603"/>
                </a:cxn>
                <a:cxn ang="0">
                  <a:pos x="1462" y="860"/>
                </a:cxn>
                <a:cxn ang="0">
                  <a:pos x="1066" y="1116"/>
                </a:cxn>
                <a:cxn ang="0">
                  <a:pos x="699" y="1356"/>
                </a:cxn>
                <a:cxn ang="0">
                  <a:pos x="389" y="1556"/>
                </a:cxn>
                <a:cxn ang="0">
                  <a:pos x="170" y="1699"/>
                </a:cxn>
                <a:cxn ang="0">
                  <a:pos x="73" y="1765"/>
                </a:cxn>
                <a:cxn ang="0">
                  <a:pos x="73" y="1765"/>
                </a:cxn>
                <a:cxn ang="0">
                  <a:pos x="48" y="1784"/>
                </a:cxn>
                <a:cxn ang="0">
                  <a:pos x="28" y="1800"/>
                </a:cxn>
                <a:cxn ang="0">
                  <a:pos x="16" y="1819"/>
                </a:cxn>
                <a:cxn ang="0">
                  <a:pos x="7" y="1836"/>
                </a:cxn>
                <a:cxn ang="0">
                  <a:pos x="1" y="1853"/>
                </a:cxn>
                <a:cxn ang="0">
                  <a:pos x="0" y="1867"/>
                </a:cxn>
                <a:cxn ang="0">
                  <a:pos x="1" y="1883"/>
                </a:cxn>
                <a:cxn ang="0">
                  <a:pos x="3" y="1895"/>
                </a:cxn>
                <a:cxn ang="0">
                  <a:pos x="7" y="1904"/>
                </a:cxn>
                <a:cxn ang="0">
                  <a:pos x="12" y="1912"/>
                </a:cxn>
                <a:cxn ang="0">
                  <a:pos x="12" y="1912"/>
                </a:cxn>
                <a:cxn ang="0">
                  <a:pos x="18" y="1920"/>
                </a:cxn>
                <a:cxn ang="0">
                  <a:pos x="25" y="1929"/>
                </a:cxn>
                <a:cxn ang="0">
                  <a:pos x="35" y="1935"/>
                </a:cxn>
                <a:cxn ang="0">
                  <a:pos x="48" y="1941"/>
                </a:cxn>
                <a:cxn ang="0">
                  <a:pos x="62" y="1945"/>
                </a:cxn>
                <a:cxn ang="0">
                  <a:pos x="79" y="1948"/>
                </a:cxn>
                <a:cxn ang="0">
                  <a:pos x="99" y="1948"/>
                </a:cxn>
                <a:cxn ang="0">
                  <a:pos x="122" y="1943"/>
                </a:cxn>
                <a:cxn ang="0">
                  <a:pos x="145" y="1933"/>
                </a:cxn>
                <a:cxn ang="0">
                  <a:pos x="172" y="1918"/>
                </a:cxn>
                <a:cxn ang="0">
                  <a:pos x="172" y="1918"/>
                </a:cxn>
                <a:cxn ang="0">
                  <a:pos x="276" y="1853"/>
                </a:cxn>
                <a:cxn ang="0">
                  <a:pos x="509" y="1703"/>
                </a:cxn>
                <a:cxn ang="0">
                  <a:pos x="838" y="1491"/>
                </a:cxn>
                <a:cxn ang="0">
                  <a:pos x="1231" y="1241"/>
                </a:cxn>
                <a:cxn ang="0">
                  <a:pos x="1654" y="967"/>
                </a:cxn>
                <a:cxn ang="0">
                  <a:pos x="2073" y="698"/>
                </a:cxn>
                <a:cxn ang="0">
                  <a:pos x="2457" y="451"/>
                </a:cxn>
                <a:cxn ang="0">
                  <a:pos x="2771" y="250"/>
                </a:cxn>
                <a:cxn ang="0">
                  <a:pos x="2986" y="113"/>
                </a:cxn>
                <a:cxn ang="0">
                  <a:pos x="3064" y="60"/>
                </a:cxn>
                <a:cxn ang="0">
                  <a:pos x="2785" y="0"/>
                </a:cxn>
                <a:cxn ang="0">
                  <a:pos x="2785" y="0"/>
                </a:cxn>
              </a:cxnLst>
              <a:rect l="0" t="0" r="r" b="b"/>
              <a:pathLst>
                <a:path w="3065" h="1949">
                  <a:moveTo>
                    <a:pt x="2785" y="0"/>
                  </a:moveTo>
                  <a:lnTo>
                    <a:pt x="2711" y="48"/>
                  </a:lnTo>
                  <a:lnTo>
                    <a:pt x="2513" y="179"/>
                  </a:lnTo>
                  <a:lnTo>
                    <a:pt x="2216" y="370"/>
                  </a:lnTo>
                  <a:lnTo>
                    <a:pt x="1857" y="603"/>
                  </a:lnTo>
                  <a:lnTo>
                    <a:pt x="1462" y="860"/>
                  </a:lnTo>
                  <a:lnTo>
                    <a:pt x="1066" y="1116"/>
                  </a:lnTo>
                  <a:lnTo>
                    <a:pt x="699" y="1356"/>
                  </a:lnTo>
                  <a:lnTo>
                    <a:pt x="389" y="1556"/>
                  </a:lnTo>
                  <a:lnTo>
                    <a:pt x="170" y="1699"/>
                  </a:lnTo>
                  <a:lnTo>
                    <a:pt x="73" y="1765"/>
                  </a:lnTo>
                  <a:lnTo>
                    <a:pt x="73" y="1765"/>
                  </a:lnTo>
                  <a:lnTo>
                    <a:pt x="48" y="1784"/>
                  </a:lnTo>
                  <a:lnTo>
                    <a:pt x="28" y="1800"/>
                  </a:lnTo>
                  <a:lnTo>
                    <a:pt x="16" y="1819"/>
                  </a:lnTo>
                  <a:lnTo>
                    <a:pt x="7" y="1836"/>
                  </a:lnTo>
                  <a:lnTo>
                    <a:pt x="1" y="1853"/>
                  </a:lnTo>
                  <a:lnTo>
                    <a:pt x="0" y="1867"/>
                  </a:lnTo>
                  <a:lnTo>
                    <a:pt x="1" y="1883"/>
                  </a:lnTo>
                  <a:lnTo>
                    <a:pt x="3" y="1895"/>
                  </a:lnTo>
                  <a:lnTo>
                    <a:pt x="7" y="1904"/>
                  </a:lnTo>
                  <a:lnTo>
                    <a:pt x="12" y="1912"/>
                  </a:lnTo>
                  <a:lnTo>
                    <a:pt x="12" y="1912"/>
                  </a:lnTo>
                  <a:lnTo>
                    <a:pt x="18" y="1920"/>
                  </a:lnTo>
                  <a:lnTo>
                    <a:pt x="25" y="1929"/>
                  </a:lnTo>
                  <a:lnTo>
                    <a:pt x="35" y="1935"/>
                  </a:lnTo>
                  <a:lnTo>
                    <a:pt x="48" y="1941"/>
                  </a:lnTo>
                  <a:lnTo>
                    <a:pt x="62" y="1945"/>
                  </a:lnTo>
                  <a:lnTo>
                    <a:pt x="79" y="1948"/>
                  </a:lnTo>
                  <a:lnTo>
                    <a:pt x="99" y="1948"/>
                  </a:lnTo>
                  <a:lnTo>
                    <a:pt x="122" y="1943"/>
                  </a:lnTo>
                  <a:lnTo>
                    <a:pt x="145" y="1933"/>
                  </a:lnTo>
                  <a:lnTo>
                    <a:pt x="172" y="1918"/>
                  </a:lnTo>
                  <a:lnTo>
                    <a:pt x="172" y="1918"/>
                  </a:lnTo>
                  <a:lnTo>
                    <a:pt x="276" y="1853"/>
                  </a:lnTo>
                  <a:lnTo>
                    <a:pt x="509" y="1703"/>
                  </a:lnTo>
                  <a:lnTo>
                    <a:pt x="838" y="1491"/>
                  </a:lnTo>
                  <a:lnTo>
                    <a:pt x="1231" y="1241"/>
                  </a:lnTo>
                  <a:lnTo>
                    <a:pt x="1654" y="967"/>
                  </a:lnTo>
                  <a:lnTo>
                    <a:pt x="2073" y="698"/>
                  </a:lnTo>
                  <a:lnTo>
                    <a:pt x="2457" y="451"/>
                  </a:lnTo>
                  <a:lnTo>
                    <a:pt x="2771" y="250"/>
                  </a:lnTo>
                  <a:lnTo>
                    <a:pt x="2986" y="113"/>
                  </a:lnTo>
                  <a:lnTo>
                    <a:pt x="3064" y="60"/>
                  </a:lnTo>
                  <a:lnTo>
                    <a:pt x="2785" y="0"/>
                  </a:lnTo>
                  <a:lnTo>
                    <a:pt x="2785" y="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7" name="Freeform 46">
              <a:extLst>
                <a:ext uri="{FF2B5EF4-FFF2-40B4-BE49-F238E27FC236}">
                  <a16:creationId xmlns:a16="http://schemas.microsoft.com/office/drawing/2014/main" id="{665EE9B2-F82C-684E-E5B1-B8FD0BCFD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1372"/>
              <a:ext cx="3066" cy="1950"/>
            </a:xfrm>
            <a:custGeom>
              <a:avLst/>
              <a:gdLst/>
              <a:ahLst/>
              <a:cxnLst>
                <a:cxn ang="0">
                  <a:pos x="2785" y="0"/>
                </a:cxn>
                <a:cxn ang="0">
                  <a:pos x="2711" y="48"/>
                </a:cxn>
                <a:cxn ang="0">
                  <a:pos x="2513" y="179"/>
                </a:cxn>
                <a:cxn ang="0">
                  <a:pos x="2216" y="370"/>
                </a:cxn>
                <a:cxn ang="0">
                  <a:pos x="1857" y="603"/>
                </a:cxn>
                <a:cxn ang="0">
                  <a:pos x="1462" y="860"/>
                </a:cxn>
                <a:cxn ang="0">
                  <a:pos x="1066" y="1116"/>
                </a:cxn>
                <a:cxn ang="0">
                  <a:pos x="699" y="1356"/>
                </a:cxn>
                <a:cxn ang="0">
                  <a:pos x="389" y="1556"/>
                </a:cxn>
                <a:cxn ang="0">
                  <a:pos x="170" y="1699"/>
                </a:cxn>
                <a:cxn ang="0">
                  <a:pos x="73" y="1765"/>
                </a:cxn>
                <a:cxn ang="0">
                  <a:pos x="73" y="1765"/>
                </a:cxn>
                <a:cxn ang="0">
                  <a:pos x="48" y="1784"/>
                </a:cxn>
                <a:cxn ang="0">
                  <a:pos x="28" y="1800"/>
                </a:cxn>
                <a:cxn ang="0">
                  <a:pos x="16" y="1819"/>
                </a:cxn>
                <a:cxn ang="0">
                  <a:pos x="7" y="1836"/>
                </a:cxn>
                <a:cxn ang="0">
                  <a:pos x="1" y="1853"/>
                </a:cxn>
                <a:cxn ang="0">
                  <a:pos x="0" y="1867"/>
                </a:cxn>
                <a:cxn ang="0">
                  <a:pos x="1" y="1883"/>
                </a:cxn>
                <a:cxn ang="0">
                  <a:pos x="3" y="1895"/>
                </a:cxn>
                <a:cxn ang="0">
                  <a:pos x="7" y="1904"/>
                </a:cxn>
                <a:cxn ang="0">
                  <a:pos x="12" y="1912"/>
                </a:cxn>
                <a:cxn ang="0">
                  <a:pos x="12" y="1912"/>
                </a:cxn>
                <a:cxn ang="0">
                  <a:pos x="18" y="1920"/>
                </a:cxn>
                <a:cxn ang="0">
                  <a:pos x="25" y="1929"/>
                </a:cxn>
                <a:cxn ang="0">
                  <a:pos x="35" y="1935"/>
                </a:cxn>
                <a:cxn ang="0">
                  <a:pos x="48" y="1941"/>
                </a:cxn>
                <a:cxn ang="0">
                  <a:pos x="62" y="1945"/>
                </a:cxn>
                <a:cxn ang="0">
                  <a:pos x="79" y="1948"/>
                </a:cxn>
                <a:cxn ang="0">
                  <a:pos x="99" y="1948"/>
                </a:cxn>
                <a:cxn ang="0">
                  <a:pos x="122" y="1943"/>
                </a:cxn>
                <a:cxn ang="0">
                  <a:pos x="145" y="1933"/>
                </a:cxn>
                <a:cxn ang="0">
                  <a:pos x="172" y="1918"/>
                </a:cxn>
                <a:cxn ang="0">
                  <a:pos x="172" y="1918"/>
                </a:cxn>
                <a:cxn ang="0">
                  <a:pos x="276" y="1853"/>
                </a:cxn>
                <a:cxn ang="0">
                  <a:pos x="509" y="1703"/>
                </a:cxn>
                <a:cxn ang="0">
                  <a:pos x="838" y="1491"/>
                </a:cxn>
                <a:cxn ang="0">
                  <a:pos x="1231" y="1241"/>
                </a:cxn>
                <a:cxn ang="0">
                  <a:pos x="1654" y="967"/>
                </a:cxn>
                <a:cxn ang="0">
                  <a:pos x="2073" y="698"/>
                </a:cxn>
                <a:cxn ang="0">
                  <a:pos x="2457" y="451"/>
                </a:cxn>
                <a:cxn ang="0">
                  <a:pos x="2771" y="250"/>
                </a:cxn>
                <a:cxn ang="0">
                  <a:pos x="2986" y="113"/>
                </a:cxn>
                <a:cxn ang="0">
                  <a:pos x="3064" y="60"/>
                </a:cxn>
                <a:cxn ang="0">
                  <a:pos x="2785" y="0"/>
                </a:cxn>
                <a:cxn ang="0">
                  <a:pos x="2785" y="0"/>
                </a:cxn>
              </a:cxnLst>
              <a:rect l="0" t="0" r="r" b="b"/>
              <a:pathLst>
                <a:path w="3065" h="1949">
                  <a:moveTo>
                    <a:pt x="2785" y="0"/>
                  </a:moveTo>
                  <a:lnTo>
                    <a:pt x="2711" y="48"/>
                  </a:lnTo>
                  <a:lnTo>
                    <a:pt x="2513" y="179"/>
                  </a:lnTo>
                  <a:lnTo>
                    <a:pt x="2216" y="370"/>
                  </a:lnTo>
                  <a:lnTo>
                    <a:pt x="1857" y="603"/>
                  </a:lnTo>
                  <a:lnTo>
                    <a:pt x="1462" y="860"/>
                  </a:lnTo>
                  <a:lnTo>
                    <a:pt x="1066" y="1116"/>
                  </a:lnTo>
                  <a:lnTo>
                    <a:pt x="699" y="1356"/>
                  </a:lnTo>
                  <a:lnTo>
                    <a:pt x="389" y="1556"/>
                  </a:lnTo>
                  <a:lnTo>
                    <a:pt x="170" y="1699"/>
                  </a:lnTo>
                  <a:lnTo>
                    <a:pt x="73" y="1765"/>
                  </a:lnTo>
                  <a:lnTo>
                    <a:pt x="73" y="1765"/>
                  </a:lnTo>
                  <a:lnTo>
                    <a:pt x="48" y="1784"/>
                  </a:lnTo>
                  <a:lnTo>
                    <a:pt x="28" y="1800"/>
                  </a:lnTo>
                  <a:lnTo>
                    <a:pt x="16" y="1819"/>
                  </a:lnTo>
                  <a:lnTo>
                    <a:pt x="7" y="1836"/>
                  </a:lnTo>
                  <a:lnTo>
                    <a:pt x="1" y="1853"/>
                  </a:lnTo>
                  <a:lnTo>
                    <a:pt x="0" y="1867"/>
                  </a:lnTo>
                  <a:lnTo>
                    <a:pt x="1" y="1883"/>
                  </a:lnTo>
                  <a:lnTo>
                    <a:pt x="3" y="1895"/>
                  </a:lnTo>
                  <a:lnTo>
                    <a:pt x="7" y="1904"/>
                  </a:lnTo>
                  <a:lnTo>
                    <a:pt x="12" y="1912"/>
                  </a:lnTo>
                  <a:lnTo>
                    <a:pt x="12" y="1912"/>
                  </a:lnTo>
                  <a:lnTo>
                    <a:pt x="18" y="1920"/>
                  </a:lnTo>
                  <a:lnTo>
                    <a:pt x="25" y="1929"/>
                  </a:lnTo>
                  <a:lnTo>
                    <a:pt x="35" y="1935"/>
                  </a:lnTo>
                  <a:lnTo>
                    <a:pt x="48" y="1941"/>
                  </a:lnTo>
                  <a:lnTo>
                    <a:pt x="62" y="1945"/>
                  </a:lnTo>
                  <a:lnTo>
                    <a:pt x="79" y="1948"/>
                  </a:lnTo>
                  <a:lnTo>
                    <a:pt x="99" y="1948"/>
                  </a:lnTo>
                  <a:lnTo>
                    <a:pt x="122" y="1943"/>
                  </a:lnTo>
                  <a:lnTo>
                    <a:pt x="145" y="1933"/>
                  </a:lnTo>
                  <a:lnTo>
                    <a:pt x="172" y="1918"/>
                  </a:lnTo>
                  <a:lnTo>
                    <a:pt x="172" y="1918"/>
                  </a:lnTo>
                  <a:lnTo>
                    <a:pt x="276" y="1853"/>
                  </a:lnTo>
                  <a:lnTo>
                    <a:pt x="509" y="1703"/>
                  </a:lnTo>
                  <a:lnTo>
                    <a:pt x="838" y="1491"/>
                  </a:lnTo>
                  <a:lnTo>
                    <a:pt x="1231" y="1241"/>
                  </a:lnTo>
                  <a:lnTo>
                    <a:pt x="1654" y="967"/>
                  </a:lnTo>
                  <a:lnTo>
                    <a:pt x="2073" y="698"/>
                  </a:lnTo>
                  <a:lnTo>
                    <a:pt x="2457" y="451"/>
                  </a:lnTo>
                  <a:lnTo>
                    <a:pt x="2771" y="250"/>
                  </a:lnTo>
                  <a:lnTo>
                    <a:pt x="2986" y="113"/>
                  </a:lnTo>
                  <a:lnTo>
                    <a:pt x="3064" y="60"/>
                  </a:lnTo>
                  <a:lnTo>
                    <a:pt x="2785" y="0"/>
                  </a:lnTo>
                  <a:lnTo>
                    <a:pt x="2785" y="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8" name="Freeform 47">
              <a:extLst>
                <a:ext uri="{FF2B5EF4-FFF2-40B4-BE49-F238E27FC236}">
                  <a16:creationId xmlns:a16="http://schemas.microsoft.com/office/drawing/2014/main" id="{5114B6CB-2B34-A2CB-8BCA-6E0860CCF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" y="2808"/>
              <a:ext cx="212" cy="220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0" y="86"/>
                </a:cxn>
                <a:cxn ang="0">
                  <a:pos x="4" y="91"/>
                </a:cxn>
                <a:cxn ang="0">
                  <a:pos x="11" y="101"/>
                </a:cxn>
                <a:cxn ang="0">
                  <a:pos x="14" y="112"/>
                </a:cxn>
                <a:cxn ang="0">
                  <a:pos x="20" y="126"/>
                </a:cxn>
                <a:cxn ang="0">
                  <a:pos x="27" y="143"/>
                </a:cxn>
                <a:cxn ang="0">
                  <a:pos x="29" y="160"/>
                </a:cxn>
                <a:cxn ang="0">
                  <a:pos x="32" y="179"/>
                </a:cxn>
                <a:cxn ang="0">
                  <a:pos x="29" y="200"/>
                </a:cxn>
                <a:cxn ang="0">
                  <a:pos x="25" y="219"/>
                </a:cxn>
                <a:cxn ang="0">
                  <a:pos x="212" y="135"/>
                </a:cxn>
                <a:cxn ang="0">
                  <a:pos x="168" y="0"/>
                </a:cxn>
                <a:cxn ang="0">
                  <a:pos x="0" y="84"/>
                </a:cxn>
                <a:cxn ang="0">
                  <a:pos x="0" y="84"/>
                </a:cxn>
              </a:cxnLst>
              <a:rect l="0" t="0" r="r" b="b"/>
              <a:pathLst>
                <a:path w="213" h="220">
                  <a:moveTo>
                    <a:pt x="0" y="84"/>
                  </a:moveTo>
                  <a:lnTo>
                    <a:pt x="0" y="86"/>
                  </a:lnTo>
                  <a:lnTo>
                    <a:pt x="4" y="91"/>
                  </a:lnTo>
                  <a:lnTo>
                    <a:pt x="11" y="101"/>
                  </a:lnTo>
                  <a:lnTo>
                    <a:pt x="14" y="112"/>
                  </a:lnTo>
                  <a:lnTo>
                    <a:pt x="20" y="126"/>
                  </a:lnTo>
                  <a:lnTo>
                    <a:pt x="27" y="143"/>
                  </a:lnTo>
                  <a:lnTo>
                    <a:pt x="29" y="160"/>
                  </a:lnTo>
                  <a:lnTo>
                    <a:pt x="32" y="179"/>
                  </a:lnTo>
                  <a:lnTo>
                    <a:pt x="29" y="200"/>
                  </a:lnTo>
                  <a:lnTo>
                    <a:pt x="25" y="219"/>
                  </a:lnTo>
                  <a:lnTo>
                    <a:pt x="212" y="135"/>
                  </a:lnTo>
                  <a:lnTo>
                    <a:pt x="168" y="0"/>
                  </a:lnTo>
                  <a:lnTo>
                    <a:pt x="0" y="84"/>
                  </a:lnTo>
                  <a:lnTo>
                    <a:pt x="0" y="84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9" name="Freeform 48">
              <a:extLst>
                <a:ext uri="{FF2B5EF4-FFF2-40B4-BE49-F238E27FC236}">
                  <a16:creationId xmlns:a16="http://schemas.microsoft.com/office/drawing/2014/main" id="{51860FAE-5A76-E957-7D7E-BAF2CBADF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" y="979"/>
              <a:ext cx="278" cy="374"/>
            </a:xfrm>
            <a:custGeom>
              <a:avLst/>
              <a:gdLst/>
              <a:ahLst/>
              <a:cxnLst>
                <a:cxn ang="0">
                  <a:pos x="152" y="371"/>
                </a:cxn>
                <a:cxn ang="0">
                  <a:pos x="145" y="363"/>
                </a:cxn>
                <a:cxn ang="0">
                  <a:pos x="138" y="352"/>
                </a:cxn>
                <a:cxn ang="0">
                  <a:pos x="129" y="341"/>
                </a:cxn>
                <a:cxn ang="0">
                  <a:pos x="122" y="331"/>
                </a:cxn>
                <a:cxn ang="0">
                  <a:pos x="111" y="322"/>
                </a:cxn>
                <a:cxn ang="0">
                  <a:pos x="103" y="312"/>
                </a:cxn>
                <a:cxn ang="0">
                  <a:pos x="92" y="303"/>
                </a:cxn>
                <a:cxn ang="0">
                  <a:pos x="79" y="295"/>
                </a:cxn>
                <a:cxn ang="0">
                  <a:pos x="67" y="289"/>
                </a:cxn>
                <a:cxn ang="0">
                  <a:pos x="53" y="282"/>
                </a:cxn>
                <a:cxn ang="0">
                  <a:pos x="53" y="282"/>
                </a:cxn>
                <a:cxn ang="0">
                  <a:pos x="53" y="276"/>
                </a:cxn>
                <a:cxn ang="0">
                  <a:pos x="53" y="262"/>
                </a:cxn>
                <a:cxn ang="0">
                  <a:pos x="52" y="238"/>
                </a:cxn>
                <a:cxn ang="0">
                  <a:pos x="50" y="206"/>
                </a:cxn>
                <a:cxn ang="0">
                  <a:pos x="46" y="172"/>
                </a:cxn>
                <a:cxn ang="0">
                  <a:pos x="41" y="135"/>
                </a:cxn>
                <a:cxn ang="0">
                  <a:pos x="35" y="99"/>
                </a:cxn>
                <a:cxn ang="0">
                  <a:pos x="25" y="61"/>
                </a:cxn>
                <a:cxn ang="0">
                  <a:pos x="14" y="2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" y="25"/>
                </a:cxn>
                <a:cxn ang="0">
                  <a:pos x="46" y="48"/>
                </a:cxn>
                <a:cxn ang="0">
                  <a:pos x="75" y="71"/>
                </a:cxn>
                <a:cxn ang="0">
                  <a:pos x="106" y="93"/>
                </a:cxn>
                <a:cxn ang="0">
                  <a:pos x="138" y="114"/>
                </a:cxn>
                <a:cxn ang="0">
                  <a:pos x="168" y="131"/>
                </a:cxn>
                <a:cxn ang="0">
                  <a:pos x="195" y="145"/>
                </a:cxn>
                <a:cxn ang="0">
                  <a:pos x="216" y="156"/>
                </a:cxn>
                <a:cxn ang="0">
                  <a:pos x="228" y="165"/>
                </a:cxn>
                <a:cxn ang="0">
                  <a:pos x="235" y="167"/>
                </a:cxn>
                <a:cxn ang="0">
                  <a:pos x="235" y="167"/>
                </a:cxn>
                <a:cxn ang="0">
                  <a:pos x="235" y="181"/>
                </a:cxn>
                <a:cxn ang="0">
                  <a:pos x="237" y="193"/>
                </a:cxn>
                <a:cxn ang="0">
                  <a:pos x="239" y="209"/>
                </a:cxn>
                <a:cxn ang="0">
                  <a:pos x="241" y="221"/>
                </a:cxn>
                <a:cxn ang="0">
                  <a:pos x="246" y="234"/>
                </a:cxn>
                <a:cxn ang="0">
                  <a:pos x="252" y="246"/>
                </a:cxn>
                <a:cxn ang="0">
                  <a:pos x="258" y="259"/>
                </a:cxn>
                <a:cxn ang="0">
                  <a:pos x="265" y="269"/>
                </a:cxn>
                <a:cxn ang="0">
                  <a:pos x="269" y="280"/>
                </a:cxn>
                <a:cxn ang="0">
                  <a:pos x="276" y="292"/>
                </a:cxn>
                <a:cxn ang="0">
                  <a:pos x="152" y="371"/>
                </a:cxn>
                <a:cxn ang="0">
                  <a:pos x="152" y="371"/>
                </a:cxn>
              </a:cxnLst>
              <a:rect l="0" t="0" r="r" b="b"/>
              <a:pathLst>
                <a:path w="277" h="372">
                  <a:moveTo>
                    <a:pt x="152" y="371"/>
                  </a:moveTo>
                  <a:lnTo>
                    <a:pt x="145" y="363"/>
                  </a:lnTo>
                  <a:lnTo>
                    <a:pt x="138" y="352"/>
                  </a:lnTo>
                  <a:lnTo>
                    <a:pt x="129" y="341"/>
                  </a:lnTo>
                  <a:lnTo>
                    <a:pt x="122" y="331"/>
                  </a:lnTo>
                  <a:lnTo>
                    <a:pt x="111" y="322"/>
                  </a:lnTo>
                  <a:lnTo>
                    <a:pt x="103" y="312"/>
                  </a:lnTo>
                  <a:lnTo>
                    <a:pt x="92" y="303"/>
                  </a:lnTo>
                  <a:lnTo>
                    <a:pt x="79" y="295"/>
                  </a:lnTo>
                  <a:lnTo>
                    <a:pt x="67" y="289"/>
                  </a:lnTo>
                  <a:lnTo>
                    <a:pt x="53" y="282"/>
                  </a:lnTo>
                  <a:lnTo>
                    <a:pt x="53" y="282"/>
                  </a:lnTo>
                  <a:lnTo>
                    <a:pt x="53" y="276"/>
                  </a:lnTo>
                  <a:lnTo>
                    <a:pt x="53" y="262"/>
                  </a:lnTo>
                  <a:lnTo>
                    <a:pt x="52" y="238"/>
                  </a:lnTo>
                  <a:lnTo>
                    <a:pt x="50" y="206"/>
                  </a:lnTo>
                  <a:lnTo>
                    <a:pt x="46" y="172"/>
                  </a:lnTo>
                  <a:lnTo>
                    <a:pt x="41" y="135"/>
                  </a:lnTo>
                  <a:lnTo>
                    <a:pt x="35" y="99"/>
                  </a:lnTo>
                  <a:lnTo>
                    <a:pt x="25" y="61"/>
                  </a:lnTo>
                  <a:lnTo>
                    <a:pt x="14" y="2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25"/>
                  </a:lnTo>
                  <a:lnTo>
                    <a:pt x="46" y="48"/>
                  </a:lnTo>
                  <a:lnTo>
                    <a:pt x="75" y="71"/>
                  </a:lnTo>
                  <a:lnTo>
                    <a:pt x="106" y="93"/>
                  </a:lnTo>
                  <a:lnTo>
                    <a:pt x="138" y="114"/>
                  </a:lnTo>
                  <a:lnTo>
                    <a:pt x="168" y="131"/>
                  </a:lnTo>
                  <a:lnTo>
                    <a:pt x="195" y="145"/>
                  </a:lnTo>
                  <a:lnTo>
                    <a:pt x="216" y="156"/>
                  </a:lnTo>
                  <a:lnTo>
                    <a:pt x="228" y="165"/>
                  </a:lnTo>
                  <a:lnTo>
                    <a:pt x="235" y="167"/>
                  </a:lnTo>
                  <a:lnTo>
                    <a:pt x="235" y="167"/>
                  </a:lnTo>
                  <a:lnTo>
                    <a:pt x="235" y="181"/>
                  </a:lnTo>
                  <a:lnTo>
                    <a:pt x="237" y="193"/>
                  </a:lnTo>
                  <a:lnTo>
                    <a:pt x="239" y="209"/>
                  </a:lnTo>
                  <a:lnTo>
                    <a:pt x="241" y="221"/>
                  </a:lnTo>
                  <a:lnTo>
                    <a:pt x="246" y="234"/>
                  </a:lnTo>
                  <a:lnTo>
                    <a:pt x="252" y="246"/>
                  </a:lnTo>
                  <a:lnTo>
                    <a:pt x="258" y="259"/>
                  </a:lnTo>
                  <a:lnTo>
                    <a:pt x="265" y="269"/>
                  </a:lnTo>
                  <a:lnTo>
                    <a:pt x="269" y="280"/>
                  </a:lnTo>
                  <a:lnTo>
                    <a:pt x="276" y="292"/>
                  </a:lnTo>
                  <a:lnTo>
                    <a:pt x="152" y="371"/>
                  </a:lnTo>
                  <a:lnTo>
                    <a:pt x="152" y="37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0" name="Freeform 49">
              <a:extLst>
                <a:ext uri="{FF2B5EF4-FFF2-40B4-BE49-F238E27FC236}">
                  <a16:creationId xmlns:a16="http://schemas.microsoft.com/office/drawing/2014/main" id="{F94407C5-A0DE-3688-07C5-AD6E3C1D3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" y="979"/>
              <a:ext cx="278" cy="374"/>
            </a:xfrm>
            <a:custGeom>
              <a:avLst/>
              <a:gdLst/>
              <a:ahLst/>
              <a:cxnLst>
                <a:cxn ang="0">
                  <a:pos x="152" y="371"/>
                </a:cxn>
                <a:cxn ang="0">
                  <a:pos x="145" y="363"/>
                </a:cxn>
                <a:cxn ang="0">
                  <a:pos x="138" y="352"/>
                </a:cxn>
                <a:cxn ang="0">
                  <a:pos x="129" y="341"/>
                </a:cxn>
                <a:cxn ang="0">
                  <a:pos x="122" y="331"/>
                </a:cxn>
                <a:cxn ang="0">
                  <a:pos x="111" y="322"/>
                </a:cxn>
                <a:cxn ang="0">
                  <a:pos x="103" y="312"/>
                </a:cxn>
                <a:cxn ang="0">
                  <a:pos x="92" y="303"/>
                </a:cxn>
                <a:cxn ang="0">
                  <a:pos x="79" y="295"/>
                </a:cxn>
                <a:cxn ang="0">
                  <a:pos x="67" y="289"/>
                </a:cxn>
                <a:cxn ang="0">
                  <a:pos x="53" y="282"/>
                </a:cxn>
                <a:cxn ang="0">
                  <a:pos x="53" y="282"/>
                </a:cxn>
                <a:cxn ang="0">
                  <a:pos x="53" y="276"/>
                </a:cxn>
                <a:cxn ang="0">
                  <a:pos x="53" y="262"/>
                </a:cxn>
                <a:cxn ang="0">
                  <a:pos x="52" y="238"/>
                </a:cxn>
                <a:cxn ang="0">
                  <a:pos x="50" y="206"/>
                </a:cxn>
                <a:cxn ang="0">
                  <a:pos x="46" y="172"/>
                </a:cxn>
                <a:cxn ang="0">
                  <a:pos x="41" y="135"/>
                </a:cxn>
                <a:cxn ang="0">
                  <a:pos x="35" y="99"/>
                </a:cxn>
                <a:cxn ang="0">
                  <a:pos x="25" y="61"/>
                </a:cxn>
                <a:cxn ang="0">
                  <a:pos x="14" y="2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" y="25"/>
                </a:cxn>
                <a:cxn ang="0">
                  <a:pos x="46" y="48"/>
                </a:cxn>
                <a:cxn ang="0">
                  <a:pos x="75" y="71"/>
                </a:cxn>
                <a:cxn ang="0">
                  <a:pos x="106" y="93"/>
                </a:cxn>
                <a:cxn ang="0">
                  <a:pos x="138" y="114"/>
                </a:cxn>
                <a:cxn ang="0">
                  <a:pos x="168" y="131"/>
                </a:cxn>
                <a:cxn ang="0">
                  <a:pos x="195" y="145"/>
                </a:cxn>
                <a:cxn ang="0">
                  <a:pos x="216" y="156"/>
                </a:cxn>
                <a:cxn ang="0">
                  <a:pos x="228" y="165"/>
                </a:cxn>
                <a:cxn ang="0">
                  <a:pos x="235" y="167"/>
                </a:cxn>
                <a:cxn ang="0">
                  <a:pos x="235" y="167"/>
                </a:cxn>
                <a:cxn ang="0">
                  <a:pos x="235" y="181"/>
                </a:cxn>
                <a:cxn ang="0">
                  <a:pos x="237" y="193"/>
                </a:cxn>
                <a:cxn ang="0">
                  <a:pos x="239" y="209"/>
                </a:cxn>
                <a:cxn ang="0">
                  <a:pos x="241" y="221"/>
                </a:cxn>
                <a:cxn ang="0">
                  <a:pos x="246" y="234"/>
                </a:cxn>
                <a:cxn ang="0">
                  <a:pos x="252" y="246"/>
                </a:cxn>
                <a:cxn ang="0">
                  <a:pos x="258" y="259"/>
                </a:cxn>
                <a:cxn ang="0">
                  <a:pos x="265" y="269"/>
                </a:cxn>
                <a:cxn ang="0">
                  <a:pos x="269" y="280"/>
                </a:cxn>
                <a:cxn ang="0">
                  <a:pos x="276" y="292"/>
                </a:cxn>
                <a:cxn ang="0">
                  <a:pos x="152" y="371"/>
                </a:cxn>
                <a:cxn ang="0">
                  <a:pos x="152" y="371"/>
                </a:cxn>
              </a:cxnLst>
              <a:rect l="0" t="0" r="r" b="b"/>
              <a:pathLst>
                <a:path w="277" h="372">
                  <a:moveTo>
                    <a:pt x="152" y="371"/>
                  </a:moveTo>
                  <a:lnTo>
                    <a:pt x="145" y="363"/>
                  </a:lnTo>
                  <a:lnTo>
                    <a:pt x="138" y="352"/>
                  </a:lnTo>
                  <a:lnTo>
                    <a:pt x="129" y="341"/>
                  </a:lnTo>
                  <a:lnTo>
                    <a:pt x="122" y="331"/>
                  </a:lnTo>
                  <a:lnTo>
                    <a:pt x="111" y="322"/>
                  </a:lnTo>
                  <a:lnTo>
                    <a:pt x="103" y="312"/>
                  </a:lnTo>
                  <a:lnTo>
                    <a:pt x="92" y="303"/>
                  </a:lnTo>
                  <a:lnTo>
                    <a:pt x="79" y="295"/>
                  </a:lnTo>
                  <a:lnTo>
                    <a:pt x="67" y="289"/>
                  </a:lnTo>
                  <a:lnTo>
                    <a:pt x="53" y="282"/>
                  </a:lnTo>
                  <a:lnTo>
                    <a:pt x="53" y="282"/>
                  </a:lnTo>
                  <a:lnTo>
                    <a:pt x="53" y="276"/>
                  </a:lnTo>
                  <a:lnTo>
                    <a:pt x="53" y="262"/>
                  </a:lnTo>
                  <a:lnTo>
                    <a:pt x="52" y="238"/>
                  </a:lnTo>
                  <a:lnTo>
                    <a:pt x="50" y="206"/>
                  </a:lnTo>
                  <a:lnTo>
                    <a:pt x="46" y="172"/>
                  </a:lnTo>
                  <a:lnTo>
                    <a:pt x="41" y="135"/>
                  </a:lnTo>
                  <a:lnTo>
                    <a:pt x="35" y="99"/>
                  </a:lnTo>
                  <a:lnTo>
                    <a:pt x="25" y="61"/>
                  </a:lnTo>
                  <a:lnTo>
                    <a:pt x="14" y="2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25"/>
                  </a:lnTo>
                  <a:lnTo>
                    <a:pt x="46" y="48"/>
                  </a:lnTo>
                  <a:lnTo>
                    <a:pt x="75" y="71"/>
                  </a:lnTo>
                  <a:lnTo>
                    <a:pt x="106" y="93"/>
                  </a:lnTo>
                  <a:lnTo>
                    <a:pt x="138" y="114"/>
                  </a:lnTo>
                  <a:lnTo>
                    <a:pt x="168" y="131"/>
                  </a:lnTo>
                  <a:lnTo>
                    <a:pt x="195" y="145"/>
                  </a:lnTo>
                  <a:lnTo>
                    <a:pt x="216" y="156"/>
                  </a:lnTo>
                  <a:lnTo>
                    <a:pt x="228" y="165"/>
                  </a:lnTo>
                  <a:lnTo>
                    <a:pt x="235" y="167"/>
                  </a:lnTo>
                  <a:lnTo>
                    <a:pt x="235" y="167"/>
                  </a:lnTo>
                  <a:lnTo>
                    <a:pt x="235" y="181"/>
                  </a:lnTo>
                  <a:lnTo>
                    <a:pt x="237" y="193"/>
                  </a:lnTo>
                  <a:lnTo>
                    <a:pt x="239" y="209"/>
                  </a:lnTo>
                  <a:lnTo>
                    <a:pt x="241" y="221"/>
                  </a:lnTo>
                  <a:lnTo>
                    <a:pt x="246" y="234"/>
                  </a:lnTo>
                  <a:lnTo>
                    <a:pt x="252" y="246"/>
                  </a:lnTo>
                  <a:lnTo>
                    <a:pt x="258" y="259"/>
                  </a:lnTo>
                  <a:lnTo>
                    <a:pt x="265" y="269"/>
                  </a:lnTo>
                  <a:lnTo>
                    <a:pt x="269" y="280"/>
                  </a:lnTo>
                  <a:lnTo>
                    <a:pt x="276" y="292"/>
                  </a:lnTo>
                  <a:lnTo>
                    <a:pt x="152" y="371"/>
                  </a:lnTo>
                  <a:lnTo>
                    <a:pt x="152" y="37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1" name="Line 50">
              <a:extLst>
                <a:ext uri="{FF2B5EF4-FFF2-40B4-BE49-F238E27FC236}">
                  <a16:creationId xmlns:a16="http://schemas.microsoft.com/office/drawing/2014/main" id="{73FCB3C3-0206-D4EA-9506-143230B4F3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9" y="1161"/>
              <a:ext cx="177" cy="115"/>
            </a:xfrm>
            <a:prstGeom prst="line">
              <a:avLst/>
            </a:prstGeom>
            <a:noFill/>
            <a:ln w="12700">
              <a:solidFill>
                <a:srgbClr val="7C6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2" name="Freeform 51">
              <a:extLst>
                <a:ext uri="{FF2B5EF4-FFF2-40B4-BE49-F238E27FC236}">
                  <a16:creationId xmlns:a16="http://schemas.microsoft.com/office/drawing/2014/main" id="{F249A9B3-D7CD-F931-89C4-25B543587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" y="1440"/>
              <a:ext cx="788" cy="566"/>
            </a:xfrm>
            <a:custGeom>
              <a:avLst/>
              <a:gdLst/>
              <a:ahLst/>
              <a:cxnLst>
                <a:cxn ang="0">
                  <a:pos x="164" y="90"/>
                </a:cxn>
                <a:cxn ang="0">
                  <a:pos x="181" y="124"/>
                </a:cxn>
                <a:cxn ang="0">
                  <a:pos x="198" y="162"/>
                </a:cxn>
                <a:cxn ang="0">
                  <a:pos x="210" y="204"/>
                </a:cxn>
                <a:cxn ang="0">
                  <a:pos x="216" y="244"/>
                </a:cxn>
                <a:cxn ang="0">
                  <a:pos x="216" y="262"/>
                </a:cxn>
                <a:cxn ang="0">
                  <a:pos x="204" y="322"/>
                </a:cxn>
                <a:cxn ang="0">
                  <a:pos x="177" y="386"/>
                </a:cxn>
                <a:cxn ang="0">
                  <a:pos x="134" y="455"/>
                </a:cxn>
                <a:cxn ang="0">
                  <a:pos x="75" y="515"/>
                </a:cxn>
                <a:cxn ang="0">
                  <a:pos x="0" y="561"/>
                </a:cxn>
                <a:cxn ang="0">
                  <a:pos x="8" y="561"/>
                </a:cxn>
                <a:cxn ang="0">
                  <a:pos x="75" y="564"/>
                </a:cxn>
                <a:cxn ang="0">
                  <a:pos x="183" y="559"/>
                </a:cxn>
                <a:cxn ang="0">
                  <a:pos x="313" y="540"/>
                </a:cxn>
                <a:cxn ang="0">
                  <a:pos x="442" y="501"/>
                </a:cxn>
                <a:cxn ang="0">
                  <a:pos x="497" y="471"/>
                </a:cxn>
                <a:cxn ang="0">
                  <a:pos x="594" y="384"/>
                </a:cxn>
                <a:cxn ang="0">
                  <a:pos x="674" y="275"/>
                </a:cxn>
                <a:cxn ang="0">
                  <a:pos x="734" y="168"/>
                </a:cxn>
                <a:cxn ang="0">
                  <a:pos x="773" y="89"/>
                </a:cxn>
                <a:cxn ang="0">
                  <a:pos x="787" y="54"/>
                </a:cxn>
                <a:cxn ang="0">
                  <a:pos x="750" y="82"/>
                </a:cxn>
                <a:cxn ang="0">
                  <a:pos x="672" y="122"/>
                </a:cxn>
                <a:cxn ang="0">
                  <a:pos x="592" y="140"/>
                </a:cxn>
                <a:cxn ang="0">
                  <a:pos x="516" y="142"/>
                </a:cxn>
                <a:cxn ang="0">
                  <a:pos x="451" y="137"/>
                </a:cxn>
                <a:cxn ang="0">
                  <a:pos x="423" y="128"/>
                </a:cxn>
                <a:cxn ang="0">
                  <a:pos x="387" y="112"/>
                </a:cxn>
                <a:cxn ang="0">
                  <a:pos x="354" y="86"/>
                </a:cxn>
                <a:cxn ang="0">
                  <a:pos x="324" y="54"/>
                </a:cxn>
                <a:cxn ang="0">
                  <a:pos x="297" y="25"/>
                </a:cxn>
                <a:cxn ang="0">
                  <a:pos x="278" y="0"/>
                </a:cxn>
              </a:cxnLst>
              <a:rect l="0" t="0" r="r" b="b"/>
              <a:pathLst>
                <a:path w="788" h="565">
                  <a:moveTo>
                    <a:pt x="156" y="78"/>
                  </a:moveTo>
                  <a:lnTo>
                    <a:pt x="164" y="90"/>
                  </a:lnTo>
                  <a:lnTo>
                    <a:pt x="172" y="107"/>
                  </a:lnTo>
                  <a:lnTo>
                    <a:pt x="181" y="124"/>
                  </a:lnTo>
                  <a:lnTo>
                    <a:pt x="189" y="142"/>
                  </a:lnTo>
                  <a:lnTo>
                    <a:pt x="198" y="162"/>
                  </a:lnTo>
                  <a:lnTo>
                    <a:pt x="204" y="183"/>
                  </a:lnTo>
                  <a:lnTo>
                    <a:pt x="210" y="204"/>
                  </a:lnTo>
                  <a:lnTo>
                    <a:pt x="214" y="225"/>
                  </a:lnTo>
                  <a:lnTo>
                    <a:pt x="216" y="244"/>
                  </a:lnTo>
                  <a:lnTo>
                    <a:pt x="216" y="262"/>
                  </a:lnTo>
                  <a:lnTo>
                    <a:pt x="216" y="262"/>
                  </a:lnTo>
                  <a:lnTo>
                    <a:pt x="210" y="290"/>
                  </a:lnTo>
                  <a:lnTo>
                    <a:pt x="204" y="322"/>
                  </a:lnTo>
                  <a:lnTo>
                    <a:pt x="191" y="354"/>
                  </a:lnTo>
                  <a:lnTo>
                    <a:pt x="177" y="386"/>
                  </a:lnTo>
                  <a:lnTo>
                    <a:pt x="156" y="421"/>
                  </a:lnTo>
                  <a:lnTo>
                    <a:pt x="134" y="455"/>
                  </a:lnTo>
                  <a:lnTo>
                    <a:pt x="107" y="488"/>
                  </a:lnTo>
                  <a:lnTo>
                    <a:pt x="75" y="515"/>
                  </a:lnTo>
                  <a:lnTo>
                    <a:pt x="39" y="540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8" y="561"/>
                  </a:lnTo>
                  <a:lnTo>
                    <a:pt x="35" y="564"/>
                  </a:lnTo>
                  <a:lnTo>
                    <a:pt x="75" y="564"/>
                  </a:lnTo>
                  <a:lnTo>
                    <a:pt x="124" y="561"/>
                  </a:lnTo>
                  <a:lnTo>
                    <a:pt x="183" y="559"/>
                  </a:lnTo>
                  <a:lnTo>
                    <a:pt x="246" y="554"/>
                  </a:lnTo>
                  <a:lnTo>
                    <a:pt x="313" y="540"/>
                  </a:lnTo>
                  <a:lnTo>
                    <a:pt x="379" y="524"/>
                  </a:lnTo>
                  <a:lnTo>
                    <a:pt x="442" y="501"/>
                  </a:lnTo>
                  <a:lnTo>
                    <a:pt x="497" y="471"/>
                  </a:lnTo>
                  <a:lnTo>
                    <a:pt x="497" y="471"/>
                  </a:lnTo>
                  <a:lnTo>
                    <a:pt x="548" y="433"/>
                  </a:lnTo>
                  <a:lnTo>
                    <a:pt x="594" y="384"/>
                  </a:lnTo>
                  <a:lnTo>
                    <a:pt x="636" y="333"/>
                  </a:lnTo>
                  <a:lnTo>
                    <a:pt x="674" y="275"/>
                  </a:lnTo>
                  <a:lnTo>
                    <a:pt x="708" y="220"/>
                  </a:lnTo>
                  <a:lnTo>
                    <a:pt x="734" y="168"/>
                  </a:lnTo>
                  <a:lnTo>
                    <a:pt x="757" y="124"/>
                  </a:lnTo>
                  <a:lnTo>
                    <a:pt x="773" y="89"/>
                  </a:lnTo>
                  <a:lnTo>
                    <a:pt x="782" y="63"/>
                  </a:lnTo>
                  <a:lnTo>
                    <a:pt x="787" y="54"/>
                  </a:lnTo>
                  <a:lnTo>
                    <a:pt x="787" y="54"/>
                  </a:lnTo>
                  <a:lnTo>
                    <a:pt x="750" y="82"/>
                  </a:lnTo>
                  <a:lnTo>
                    <a:pt x="712" y="105"/>
                  </a:lnTo>
                  <a:lnTo>
                    <a:pt x="672" y="122"/>
                  </a:lnTo>
                  <a:lnTo>
                    <a:pt x="632" y="133"/>
                  </a:lnTo>
                  <a:lnTo>
                    <a:pt x="592" y="140"/>
                  </a:lnTo>
                  <a:lnTo>
                    <a:pt x="554" y="142"/>
                  </a:lnTo>
                  <a:lnTo>
                    <a:pt x="516" y="142"/>
                  </a:lnTo>
                  <a:lnTo>
                    <a:pt x="483" y="140"/>
                  </a:lnTo>
                  <a:lnTo>
                    <a:pt x="451" y="137"/>
                  </a:lnTo>
                  <a:lnTo>
                    <a:pt x="423" y="128"/>
                  </a:lnTo>
                  <a:lnTo>
                    <a:pt x="423" y="128"/>
                  </a:lnTo>
                  <a:lnTo>
                    <a:pt x="407" y="122"/>
                  </a:lnTo>
                  <a:lnTo>
                    <a:pt x="387" y="112"/>
                  </a:lnTo>
                  <a:lnTo>
                    <a:pt x="370" y="101"/>
                  </a:lnTo>
                  <a:lnTo>
                    <a:pt x="354" y="86"/>
                  </a:lnTo>
                  <a:lnTo>
                    <a:pt x="339" y="71"/>
                  </a:lnTo>
                  <a:lnTo>
                    <a:pt x="324" y="54"/>
                  </a:lnTo>
                  <a:lnTo>
                    <a:pt x="311" y="40"/>
                  </a:lnTo>
                  <a:lnTo>
                    <a:pt x="297" y="25"/>
                  </a:lnTo>
                  <a:lnTo>
                    <a:pt x="288" y="10"/>
                  </a:lnTo>
                  <a:lnTo>
                    <a:pt x="278" y="0"/>
                  </a:lnTo>
                  <a:lnTo>
                    <a:pt x="156" y="78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3" name="Freeform 52">
              <a:extLst>
                <a:ext uri="{FF2B5EF4-FFF2-40B4-BE49-F238E27FC236}">
                  <a16:creationId xmlns:a16="http://schemas.microsoft.com/office/drawing/2014/main" id="{843ADDA6-9B99-5AE9-4019-63EE8D929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" y="1440"/>
              <a:ext cx="788" cy="566"/>
            </a:xfrm>
            <a:custGeom>
              <a:avLst/>
              <a:gdLst/>
              <a:ahLst/>
              <a:cxnLst>
                <a:cxn ang="0">
                  <a:pos x="164" y="90"/>
                </a:cxn>
                <a:cxn ang="0">
                  <a:pos x="181" y="124"/>
                </a:cxn>
                <a:cxn ang="0">
                  <a:pos x="198" y="162"/>
                </a:cxn>
                <a:cxn ang="0">
                  <a:pos x="210" y="204"/>
                </a:cxn>
                <a:cxn ang="0">
                  <a:pos x="216" y="244"/>
                </a:cxn>
                <a:cxn ang="0">
                  <a:pos x="216" y="262"/>
                </a:cxn>
                <a:cxn ang="0">
                  <a:pos x="204" y="322"/>
                </a:cxn>
                <a:cxn ang="0">
                  <a:pos x="177" y="386"/>
                </a:cxn>
                <a:cxn ang="0">
                  <a:pos x="134" y="455"/>
                </a:cxn>
                <a:cxn ang="0">
                  <a:pos x="75" y="515"/>
                </a:cxn>
                <a:cxn ang="0">
                  <a:pos x="0" y="561"/>
                </a:cxn>
                <a:cxn ang="0">
                  <a:pos x="8" y="561"/>
                </a:cxn>
                <a:cxn ang="0">
                  <a:pos x="75" y="564"/>
                </a:cxn>
                <a:cxn ang="0">
                  <a:pos x="183" y="559"/>
                </a:cxn>
                <a:cxn ang="0">
                  <a:pos x="313" y="540"/>
                </a:cxn>
                <a:cxn ang="0">
                  <a:pos x="442" y="501"/>
                </a:cxn>
                <a:cxn ang="0">
                  <a:pos x="497" y="471"/>
                </a:cxn>
                <a:cxn ang="0">
                  <a:pos x="594" y="384"/>
                </a:cxn>
                <a:cxn ang="0">
                  <a:pos x="674" y="275"/>
                </a:cxn>
                <a:cxn ang="0">
                  <a:pos x="734" y="168"/>
                </a:cxn>
                <a:cxn ang="0">
                  <a:pos x="773" y="89"/>
                </a:cxn>
                <a:cxn ang="0">
                  <a:pos x="787" y="54"/>
                </a:cxn>
                <a:cxn ang="0">
                  <a:pos x="750" y="82"/>
                </a:cxn>
                <a:cxn ang="0">
                  <a:pos x="672" y="122"/>
                </a:cxn>
                <a:cxn ang="0">
                  <a:pos x="592" y="140"/>
                </a:cxn>
                <a:cxn ang="0">
                  <a:pos x="516" y="142"/>
                </a:cxn>
                <a:cxn ang="0">
                  <a:pos x="451" y="137"/>
                </a:cxn>
                <a:cxn ang="0">
                  <a:pos x="423" y="128"/>
                </a:cxn>
                <a:cxn ang="0">
                  <a:pos x="387" y="112"/>
                </a:cxn>
                <a:cxn ang="0">
                  <a:pos x="354" y="86"/>
                </a:cxn>
                <a:cxn ang="0">
                  <a:pos x="324" y="54"/>
                </a:cxn>
                <a:cxn ang="0">
                  <a:pos x="297" y="25"/>
                </a:cxn>
                <a:cxn ang="0">
                  <a:pos x="278" y="0"/>
                </a:cxn>
              </a:cxnLst>
              <a:rect l="0" t="0" r="r" b="b"/>
              <a:pathLst>
                <a:path w="788" h="565">
                  <a:moveTo>
                    <a:pt x="156" y="78"/>
                  </a:moveTo>
                  <a:lnTo>
                    <a:pt x="164" y="90"/>
                  </a:lnTo>
                  <a:lnTo>
                    <a:pt x="172" y="107"/>
                  </a:lnTo>
                  <a:lnTo>
                    <a:pt x="181" y="124"/>
                  </a:lnTo>
                  <a:lnTo>
                    <a:pt x="189" y="142"/>
                  </a:lnTo>
                  <a:lnTo>
                    <a:pt x="198" y="162"/>
                  </a:lnTo>
                  <a:lnTo>
                    <a:pt x="204" y="183"/>
                  </a:lnTo>
                  <a:lnTo>
                    <a:pt x="210" y="204"/>
                  </a:lnTo>
                  <a:lnTo>
                    <a:pt x="214" y="225"/>
                  </a:lnTo>
                  <a:lnTo>
                    <a:pt x="216" y="244"/>
                  </a:lnTo>
                  <a:lnTo>
                    <a:pt x="216" y="262"/>
                  </a:lnTo>
                  <a:lnTo>
                    <a:pt x="216" y="262"/>
                  </a:lnTo>
                  <a:lnTo>
                    <a:pt x="210" y="290"/>
                  </a:lnTo>
                  <a:lnTo>
                    <a:pt x="204" y="322"/>
                  </a:lnTo>
                  <a:lnTo>
                    <a:pt x="191" y="354"/>
                  </a:lnTo>
                  <a:lnTo>
                    <a:pt x="177" y="386"/>
                  </a:lnTo>
                  <a:lnTo>
                    <a:pt x="156" y="421"/>
                  </a:lnTo>
                  <a:lnTo>
                    <a:pt x="134" y="455"/>
                  </a:lnTo>
                  <a:lnTo>
                    <a:pt x="107" y="488"/>
                  </a:lnTo>
                  <a:lnTo>
                    <a:pt x="75" y="515"/>
                  </a:lnTo>
                  <a:lnTo>
                    <a:pt x="39" y="540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8" y="561"/>
                  </a:lnTo>
                  <a:lnTo>
                    <a:pt x="35" y="564"/>
                  </a:lnTo>
                  <a:lnTo>
                    <a:pt x="75" y="564"/>
                  </a:lnTo>
                  <a:lnTo>
                    <a:pt x="124" y="561"/>
                  </a:lnTo>
                  <a:lnTo>
                    <a:pt x="183" y="559"/>
                  </a:lnTo>
                  <a:lnTo>
                    <a:pt x="246" y="554"/>
                  </a:lnTo>
                  <a:lnTo>
                    <a:pt x="313" y="540"/>
                  </a:lnTo>
                  <a:lnTo>
                    <a:pt x="379" y="524"/>
                  </a:lnTo>
                  <a:lnTo>
                    <a:pt x="442" y="501"/>
                  </a:lnTo>
                  <a:lnTo>
                    <a:pt x="497" y="471"/>
                  </a:lnTo>
                  <a:lnTo>
                    <a:pt x="497" y="471"/>
                  </a:lnTo>
                  <a:lnTo>
                    <a:pt x="548" y="433"/>
                  </a:lnTo>
                  <a:lnTo>
                    <a:pt x="594" y="384"/>
                  </a:lnTo>
                  <a:lnTo>
                    <a:pt x="636" y="333"/>
                  </a:lnTo>
                  <a:lnTo>
                    <a:pt x="674" y="275"/>
                  </a:lnTo>
                  <a:lnTo>
                    <a:pt x="708" y="220"/>
                  </a:lnTo>
                  <a:lnTo>
                    <a:pt x="734" y="168"/>
                  </a:lnTo>
                  <a:lnTo>
                    <a:pt x="757" y="124"/>
                  </a:lnTo>
                  <a:lnTo>
                    <a:pt x="773" y="89"/>
                  </a:lnTo>
                  <a:lnTo>
                    <a:pt x="782" y="63"/>
                  </a:lnTo>
                  <a:lnTo>
                    <a:pt x="787" y="54"/>
                  </a:lnTo>
                  <a:lnTo>
                    <a:pt x="787" y="54"/>
                  </a:lnTo>
                  <a:lnTo>
                    <a:pt x="750" y="82"/>
                  </a:lnTo>
                  <a:lnTo>
                    <a:pt x="712" y="105"/>
                  </a:lnTo>
                  <a:lnTo>
                    <a:pt x="672" y="122"/>
                  </a:lnTo>
                  <a:lnTo>
                    <a:pt x="632" y="133"/>
                  </a:lnTo>
                  <a:lnTo>
                    <a:pt x="592" y="140"/>
                  </a:lnTo>
                  <a:lnTo>
                    <a:pt x="554" y="142"/>
                  </a:lnTo>
                  <a:lnTo>
                    <a:pt x="516" y="142"/>
                  </a:lnTo>
                  <a:lnTo>
                    <a:pt x="483" y="140"/>
                  </a:lnTo>
                  <a:lnTo>
                    <a:pt x="451" y="137"/>
                  </a:lnTo>
                  <a:lnTo>
                    <a:pt x="423" y="128"/>
                  </a:lnTo>
                  <a:lnTo>
                    <a:pt x="423" y="128"/>
                  </a:lnTo>
                  <a:lnTo>
                    <a:pt x="407" y="122"/>
                  </a:lnTo>
                  <a:lnTo>
                    <a:pt x="387" y="112"/>
                  </a:lnTo>
                  <a:lnTo>
                    <a:pt x="370" y="101"/>
                  </a:lnTo>
                  <a:lnTo>
                    <a:pt x="354" y="86"/>
                  </a:lnTo>
                  <a:lnTo>
                    <a:pt x="339" y="71"/>
                  </a:lnTo>
                  <a:lnTo>
                    <a:pt x="324" y="54"/>
                  </a:lnTo>
                  <a:lnTo>
                    <a:pt x="311" y="40"/>
                  </a:lnTo>
                  <a:lnTo>
                    <a:pt x="297" y="25"/>
                  </a:lnTo>
                  <a:lnTo>
                    <a:pt x="288" y="10"/>
                  </a:lnTo>
                  <a:lnTo>
                    <a:pt x="278" y="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4" name="Freeform 53">
              <a:extLst>
                <a:ext uri="{FF2B5EF4-FFF2-40B4-BE49-F238E27FC236}">
                  <a16:creationId xmlns:a16="http://schemas.microsoft.com/office/drawing/2014/main" id="{4FEBD65C-8054-646C-7B9B-440D236CD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" y="1547"/>
              <a:ext cx="610" cy="393"/>
            </a:xfrm>
            <a:custGeom>
              <a:avLst/>
              <a:gdLst/>
              <a:ahLst/>
              <a:cxnLst>
                <a:cxn ang="0">
                  <a:pos x="0" y="392"/>
                </a:cxn>
                <a:cxn ang="0">
                  <a:pos x="34" y="389"/>
                </a:cxn>
                <a:cxn ang="0">
                  <a:pos x="69" y="387"/>
                </a:cxn>
                <a:cxn ang="0">
                  <a:pos x="109" y="383"/>
                </a:cxn>
                <a:cxn ang="0">
                  <a:pos x="149" y="376"/>
                </a:cxn>
                <a:cxn ang="0">
                  <a:pos x="187" y="371"/>
                </a:cxn>
                <a:cxn ang="0">
                  <a:pos x="229" y="360"/>
                </a:cxn>
                <a:cxn ang="0">
                  <a:pos x="269" y="350"/>
                </a:cxn>
                <a:cxn ang="0">
                  <a:pos x="305" y="334"/>
                </a:cxn>
                <a:cxn ang="0">
                  <a:pos x="341" y="318"/>
                </a:cxn>
                <a:cxn ang="0">
                  <a:pos x="374" y="299"/>
                </a:cxn>
                <a:cxn ang="0">
                  <a:pos x="374" y="299"/>
                </a:cxn>
                <a:cxn ang="0">
                  <a:pos x="406" y="277"/>
                </a:cxn>
                <a:cxn ang="0">
                  <a:pos x="436" y="252"/>
                </a:cxn>
                <a:cxn ang="0">
                  <a:pos x="461" y="225"/>
                </a:cxn>
                <a:cxn ang="0">
                  <a:pos x="489" y="193"/>
                </a:cxn>
                <a:cxn ang="0">
                  <a:pos x="514" y="161"/>
                </a:cxn>
                <a:cxn ang="0">
                  <a:pos x="535" y="128"/>
                </a:cxn>
                <a:cxn ang="0">
                  <a:pos x="556" y="96"/>
                </a:cxn>
                <a:cxn ang="0">
                  <a:pos x="576" y="62"/>
                </a:cxn>
                <a:cxn ang="0">
                  <a:pos x="593" y="31"/>
                </a:cxn>
                <a:cxn ang="0">
                  <a:pos x="611" y="0"/>
                </a:cxn>
              </a:cxnLst>
              <a:rect l="0" t="0" r="r" b="b"/>
              <a:pathLst>
                <a:path w="612" h="393">
                  <a:moveTo>
                    <a:pt x="0" y="392"/>
                  </a:moveTo>
                  <a:lnTo>
                    <a:pt x="34" y="389"/>
                  </a:lnTo>
                  <a:lnTo>
                    <a:pt x="69" y="387"/>
                  </a:lnTo>
                  <a:lnTo>
                    <a:pt x="109" y="383"/>
                  </a:lnTo>
                  <a:lnTo>
                    <a:pt x="149" y="376"/>
                  </a:lnTo>
                  <a:lnTo>
                    <a:pt x="187" y="371"/>
                  </a:lnTo>
                  <a:lnTo>
                    <a:pt x="229" y="360"/>
                  </a:lnTo>
                  <a:lnTo>
                    <a:pt x="269" y="350"/>
                  </a:lnTo>
                  <a:lnTo>
                    <a:pt x="305" y="334"/>
                  </a:lnTo>
                  <a:lnTo>
                    <a:pt x="341" y="318"/>
                  </a:lnTo>
                  <a:lnTo>
                    <a:pt x="374" y="299"/>
                  </a:lnTo>
                  <a:lnTo>
                    <a:pt x="374" y="299"/>
                  </a:lnTo>
                  <a:lnTo>
                    <a:pt x="406" y="277"/>
                  </a:lnTo>
                  <a:lnTo>
                    <a:pt x="436" y="252"/>
                  </a:lnTo>
                  <a:lnTo>
                    <a:pt x="461" y="225"/>
                  </a:lnTo>
                  <a:lnTo>
                    <a:pt x="489" y="193"/>
                  </a:lnTo>
                  <a:lnTo>
                    <a:pt x="514" y="161"/>
                  </a:lnTo>
                  <a:lnTo>
                    <a:pt x="535" y="128"/>
                  </a:lnTo>
                  <a:lnTo>
                    <a:pt x="556" y="96"/>
                  </a:lnTo>
                  <a:lnTo>
                    <a:pt x="576" y="62"/>
                  </a:lnTo>
                  <a:lnTo>
                    <a:pt x="593" y="31"/>
                  </a:lnTo>
                  <a:lnTo>
                    <a:pt x="611" y="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5" name="Freeform 54">
              <a:extLst>
                <a:ext uri="{FF2B5EF4-FFF2-40B4-BE49-F238E27FC236}">
                  <a16:creationId xmlns:a16="http://schemas.microsoft.com/office/drawing/2014/main" id="{ACC9F1AE-A862-F5B2-D78C-B2B7AF502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1002"/>
              <a:ext cx="582" cy="418"/>
            </a:xfrm>
            <a:custGeom>
              <a:avLst/>
              <a:gdLst/>
              <a:ahLst/>
              <a:cxnLst>
                <a:cxn ang="0">
                  <a:pos x="2" y="269"/>
                </a:cxn>
                <a:cxn ang="0">
                  <a:pos x="19" y="257"/>
                </a:cxn>
                <a:cxn ang="0">
                  <a:pos x="48" y="237"/>
                </a:cxn>
                <a:cxn ang="0">
                  <a:pos x="84" y="214"/>
                </a:cxn>
                <a:cxn ang="0">
                  <a:pos x="122" y="189"/>
                </a:cxn>
                <a:cxn ang="0">
                  <a:pos x="139" y="179"/>
                </a:cxn>
                <a:cxn ang="0">
                  <a:pos x="160" y="160"/>
                </a:cxn>
                <a:cxn ang="0">
                  <a:pos x="181" y="137"/>
                </a:cxn>
                <a:cxn ang="0">
                  <a:pos x="198" y="105"/>
                </a:cxn>
                <a:cxn ang="0">
                  <a:pos x="211" y="75"/>
                </a:cxn>
                <a:cxn ang="0">
                  <a:pos x="215" y="43"/>
                </a:cxn>
                <a:cxn ang="0">
                  <a:pos x="217" y="46"/>
                </a:cxn>
                <a:cxn ang="0">
                  <a:pos x="227" y="46"/>
                </a:cxn>
                <a:cxn ang="0">
                  <a:pos x="247" y="50"/>
                </a:cxn>
                <a:cxn ang="0">
                  <a:pos x="272" y="57"/>
                </a:cxn>
                <a:cxn ang="0">
                  <a:pos x="303" y="61"/>
                </a:cxn>
                <a:cxn ang="0">
                  <a:pos x="321" y="63"/>
                </a:cxn>
                <a:cxn ang="0">
                  <a:pos x="356" y="63"/>
                </a:cxn>
                <a:cxn ang="0">
                  <a:pos x="404" y="59"/>
                </a:cxn>
                <a:cxn ang="0">
                  <a:pos x="459" y="46"/>
                </a:cxn>
                <a:cxn ang="0">
                  <a:pos x="521" y="27"/>
                </a:cxn>
                <a:cxn ang="0">
                  <a:pos x="582" y="0"/>
                </a:cxn>
                <a:cxn ang="0">
                  <a:pos x="554" y="20"/>
                </a:cxn>
                <a:cxn ang="0">
                  <a:pos x="508" y="67"/>
                </a:cxn>
                <a:cxn ang="0">
                  <a:pos x="470" y="113"/>
                </a:cxn>
                <a:cxn ang="0">
                  <a:pos x="441" y="158"/>
                </a:cxn>
                <a:cxn ang="0">
                  <a:pos x="422" y="195"/>
                </a:cxn>
                <a:cxn ang="0">
                  <a:pos x="415" y="210"/>
                </a:cxn>
                <a:cxn ang="0">
                  <a:pos x="407" y="244"/>
                </a:cxn>
                <a:cxn ang="0">
                  <a:pos x="398" y="271"/>
                </a:cxn>
                <a:cxn ang="0">
                  <a:pos x="394" y="294"/>
                </a:cxn>
                <a:cxn ang="0">
                  <a:pos x="392" y="307"/>
                </a:cxn>
                <a:cxn ang="0">
                  <a:pos x="390" y="313"/>
                </a:cxn>
                <a:cxn ang="0">
                  <a:pos x="375" y="309"/>
                </a:cxn>
                <a:cxn ang="0">
                  <a:pos x="344" y="305"/>
                </a:cxn>
                <a:cxn ang="0">
                  <a:pos x="310" y="305"/>
                </a:cxn>
                <a:cxn ang="0">
                  <a:pos x="278" y="311"/>
                </a:cxn>
                <a:cxn ang="0">
                  <a:pos x="248" y="322"/>
                </a:cxn>
                <a:cxn ang="0">
                  <a:pos x="236" y="328"/>
                </a:cxn>
                <a:cxn ang="0">
                  <a:pos x="200" y="351"/>
                </a:cxn>
                <a:cxn ang="0">
                  <a:pos x="162" y="377"/>
                </a:cxn>
                <a:cxn ang="0">
                  <a:pos x="128" y="398"/>
                </a:cxn>
                <a:cxn ang="0">
                  <a:pos x="105" y="412"/>
                </a:cxn>
                <a:cxn ang="0">
                  <a:pos x="95" y="419"/>
                </a:cxn>
                <a:cxn ang="0">
                  <a:pos x="0" y="271"/>
                </a:cxn>
              </a:cxnLst>
              <a:rect l="0" t="0" r="r" b="b"/>
              <a:pathLst>
                <a:path w="583" h="420">
                  <a:moveTo>
                    <a:pt x="0" y="271"/>
                  </a:moveTo>
                  <a:lnTo>
                    <a:pt x="2" y="269"/>
                  </a:lnTo>
                  <a:lnTo>
                    <a:pt x="8" y="265"/>
                  </a:lnTo>
                  <a:lnTo>
                    <a:pt x="19" y="257"/>
                  </a:lnTo>
                  <a:lnTo>
                    <a:pt x="34" y="248"/>
                  </a:lnTo>
                  <a:lnTo>
                    <a:pt x="48" y="237"/>
                  </a:lnTo>
                  <a:lnTo>
                    <a:pt x="66" y="227"/>
                  </a:lnTo>
                  <a:lnTo>
                    <a:pt x="84" y="214"/>
                  </a:lnTo>
                  <a:lnTo>
                    <a:pt x="103" y="202"/>
                  </a:lnTo>
                  <a:lnTo>
                    <a:pt x="122" y="189"/>
                  </a:lnTo>
                  <a:lnTo>
                    <a:pt x="139" y="179"/>
                  </a:lnTo>
                  <a:lnTo>
                    <a:pt x="139" y="179"/>
                  </a:lnTo>
                  <a:lnTo>
                    <a:pt x="149" y="170"/>
                  </a:lnTo>
                  <a:lnTo>
                    <a:pt x="160" y="160"/>
                  </a:lnTo>
                  <a:lnTo>
                    <a:pt x="171" y="149"/>
                  </a:lnTo>
                  <a:lnTo>
                    <a:pt x="181" y="137"/>
                  </a:lnTo>
                  <a:lnTo>
                    <a:pt x="190" y="122"/>
                  </a:lnTo>
                  <a:lnTo>
                    <a:pt x="198" y="105"/>
                  </a:lnTo>
                  <a:lnTo>
                    <a:pt x="204" y="90"/>
                  </a:lnTo>
                  <a:lnTo>
                    <a:pt x="211" y="75"/>
                  </a:lnTo>
                  <a:lnTo>
                    <a:pt x="215" y="59"/>
                  </a:lnTo>
                  <a:lnTo>
                    <a:pt x="215" y="43"/>
                  </a:lnTo>
                  <a:lnTo>
                    <a:pt x="215" y="43"/>
                  </a:lnTo>
                  <a:lnTo>
                    <a:pt x="217" y="46"/>
                  </a:lnTo>
                  <a:lnTo>
                    <a:pt x="222" y="46"/>
                  </a:lnTo>
                  <a:lnTo>
                    <a:pt x="227" y="46"/>
                  </a:lnTo>
                  <a:lnTo>
                    <a:pt x="236" y="50"/>
                  </a:lnTo>
                  <a:lnTo>
                    <a:pt x="247" y="50"/>
                  </a:lnTo>
                  <a:lnTo>
                    <a:pt x="259" y="54"/>
                  </a:lnTo>
                  <a:lnTo>
                    <a:pt x="272" y="57"/>
                  </a:lnTo>
                  <a:lnTo>
                    <a:pt x="287" y="59"/>
                  </a:lnTo>
                  <a:lnTo>
                    <a:pt x="303" y="61"/>
                  </a:lnTo>
                  <a:lnTo>
                    <a:pt x="321" y="63"/>
                  </a:lnTo>
                  <a:lnTo>
                    <a:pt x="321" y="63"/>
                  </a:lnTo>
                  <a:lnTo>
                    <a:pt x="337" y="63"/>
                  </a:lnTo>
                  <a:lnTo>
                    <a:pt x="356" y="63"/>
                  </a:lnTo>
                  <a:lnTo>
                    <a:pt x="379" y="63"/>
                  </a:lnTo>
                  <a:lnTo>
                    <a:pt x="404" y="59"/>
                  </a:lnTo>
                  <a:lnTo>
                    <a:pt x="432" y="54"/>
                  </a:lnTo>
                  <a:lnTo>
                    <a:pt x="459" y="46"/>
                  </a:lnTo>
                  <a:lnTo>
                    <a:pt x="489" y="38"/>
                  </a:lnTo>
                  <a:lnTo>
                    <a:pt x="521" y="27"/>
                  </a:lnTo>
                  <a:lnTo>
                    <a:pt x="550" y="15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54" y="20"/>
                  </a:lnTo>
                  <a:lnTo>
                    <a:pt x="531" y="43"/>
                  </a:lnTo>
                  <a:lnTo>
                    <a:pt x="508" y="67"/>
                  </a:lnTo>
                  <a:lnTo>
                    <a:pt x="487" y="90"/>
                  </a:lnTo>
                  <a:lnTo>
                    <a:pt x="470" y="113"/>
                  </a:lnTo>
                  <a:lnTo>
                    <a:pt x="453" y="137"/>
                  </a:lnTo>
                  <a:lnTo>
                    <a:pt x="441" y="158"/>
                  </a:lnTo>
                  <a:lnTo>
                    <a:pt x="430" y="179"/>
                  </a:lnTo>
                  <a:lnTo>
                    <a:pt x="422" y="195"/>
                  </a:lnTo>
                  <a:lnTo>
                    <a:pt x="415" y="210"/>
                  </a:lnTo>
                  <a:lnTo>
                    <a:pt x="415" y="210"/>
                  </a:lnTo>
                  <a:lnTo>
                    <a:pt x="411" y="227"/>
                  </a:lnTo>
                  <a:lnTo>
                    <a:pt x="407" y="244"/>
                  </a:lnTo>
                  <a:lnTo>
                    <a:pt x="402" y="259"/>
                  </a:lnTo>
                  <a:lnTo>
                    <a:pt x="398" y="271"/>
                  </a:lnTo>
                  <a:lnTo>
                    <a:pt x="397" y="283"/>
                  </a:lnTo>
                  <a:lnTo>
                    <a:pt x="394" y="294"/>
                  </a:lnTo>
                  <a:lnTo>
                    <a:pt x="392" y="303"/>
                  </a:lnTo>
                  <a:lnTo>
                    <a:pt x="392" y="307"/>
                  </a:lnTo>
                  <a:lnTo>
                    <a:pt x="390" y="311"/>
                  </a:lnTo>
                  <a:lnTo>
                    <a:pt x="390" y="313"/>
                  </a:lnTo>
                  <a:lnTo>
                    <a:pt x="390" y="313"/>
                  </a:lnTo>
                  <a:lnTo>
                    <a:pt x="375" y="309"/>
                  </a:lnTo>
                  <a:lnTo>
                    <a:pt x="360" y="305"/>
                  </a:lnTo>
                  <a:lnTo>
                    <a:pt x="344" y="305"/>
                  </a:lnTo>
                  <a:lnTo>
                    <a:pt x="326" y="305"/>
                  </a:lnTo>
                  <a:lnTo>
                    <a:pt x="310" y="305"/>
                  </a:lnTo>
                  <a:lnTo>
                    <a:pt x="293" y="307"/>
                  </a:lnTo>
                  <a:lnTo>
                    <a:pt x="278" y="311"/>
                  </a:lnTo>
                  <a:lnTo>
                    <a:pt x="261" y="315"/>
                  </a:lnTo>
                  <a:lnTo>
                    <a:pt x="248" y="322"/>
                  </a:lnTo>
                  <a:lnTo>
                    <a:pt x="236" y="328"/>
                  </a:lnTo>
                  <a:lnTo>
                    <a:pt x="236" y="328"/>
                  </a:lnTo>
                  <a:lnTo>
                    <a:pt x="220" y="340"/>
                  </a:lnTo>
                  <a:lnTo>
                    <a:pt x="200" y="351"/>
                  </a:lnTo>
                  <a:lnTo>
                    <a:pt x="181" y="364"/>
                  </a:lnTo>
                  <a:lnTo>
                    <a:pt x="162" y="377"/>
                  </a:lnTo>
                  <a:lnTo>
                    <a:pt x="146" y="387"/>
                  </a:lnTo>
                  <a:lnTo>
                    <a:pt x="128" y="398"/>
                  </a:lnTo>
                  <a:lnTo>
                    <a:pt x="116" y="405"/>
                  </a:lnTo>
                  <a:lnTo>
                    <a:pt x="105" y="412"/>
                  </a:lnTo>
                  <a:lnTo>
                    <a:pt x="96" y="416"/>
                  </a:lnTo>
                  <a:lnTo>
                    <a:pt x="95" y="419"/>
                  </a:lnTo>
                  <a:lnTo>
                    <a:pt x="0" y="271"/>
                  </a:lnTo>
                  <a:lnTo>
                    <a:pt x="0" y="27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" name="Freeform 55">
              <a:extLst>
                <a:ext uri="{FF2B5EF4-FFF2-40B4-BE49-F238E27FC236}">
                  <a16:creationId xmlns:a16="http://schemas.microsoft.com/office/drawing/2014/main" id="{BF4E670F-2D6C-E6BF-940F-8B20E1C85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1002"/>
              <a:ext cx="582" cy="418"/>
            </a:xfrm>
            <a:custGeom>
              <a:avLst/>
              <a:gdLst/>
              <a:ahLst/>
              <a:cxnLst>
                <a:cxn ang="0">
                  <a:pos x="2" y="269"/>
                </a:cxn>
                <a:cxn ang="0">
                  <a:pos x="19" y="257"/>
                </a:cxn>
                <a:cxn ang="0">
                  <a:pos x="48" y="237"/>
                </a:cxn>
                <a:cxn ang="0">
                  <a:pos x="84" y="214"/>
                </a:cxn>
                <a:cxn ang="0">
                  <a:pos x="122" y="189"/>
                </a:cxn>
                <a:cxn ang="0">
                  <a:pos x="139" y="179"/>
                </a:cxn>
                <a:cxn ang="0">
                  <a:pos x="160" y="160"/>
                </a:cxn>
                <a:cxn ang="0">
                  <a:pos x="181" y="137"/>
                </a:cxn>
                <a:cxn ang="0">
                  <a:pos x="198" y="105"/>
                </a:cxn>
                <a:cxn ang="0">
                  <a:pos x="211" y="75"/>
                </a:cxn>
                <a:cxn ang="0">
                  <a:pos x="215" y="43"/>
                </a:cxn>
                <a:cxn ang="0">
                  <a:pos x="217" y="46"/>
                </a:cxn>
                <a:cxn ang="0">
                  <a:pos x="227" y="46"/>
                </a:cxn>
                <a:cxn ang="0">
                  <a:pos x="247" y="50"/>
                </a:cxn>
                <a:cxn ang="0">
                  <a:pos x="272" y="57"/>
                </a:cxn>
                <a:cxn ang="0">
                  <a:pos x="303" y="61"/>
                </a:cxn>
                <a:cxn ang="0">
                  <a:pos x="321" y="63"/>
                </a:cxn>
                <a:cxn ang="0">
                  <a:pos x="356" y="63"/>
                </a:cxn>
                <a:cxn ang="0">
                  <a:pos x="404" y="59"/>
                </a:cxn>
                <a:cxn ang="0">
                  <a:pos x="459" y="46"/>
                </a:cxn>
                <a:cxn ang="0">
                  <a:pos x="521" y="27"/>
                </a:cxn>
                <a:cxn ang="0">
                  <a:pos x="582" y="0"/>
                </a:cxn>
                <a:cxn ang="0">
                  <a:pos x="554" y="20"/>
                </a:cxn>
                <a:cxn ang="0">
                  <a:pos x="508" y="67"/>
                </a:cxn>
                <a:cxn ang="0">
                  <a:pos x="470" y="113"/>
                </a:cxn>
                <a:cxn ang="0">
                  <a:pos x="441" y="158"/>
                </a:cxn>
                <a:cxn ang="0">
                  <a:pos x="422" y="195"/>
                </a:cxn>
                <a:cxn ang="0">
                  <a:pos x="415" y="210"/>
                </a:cxn>
                <a:cxn ang="0">
                  <a:pos x="407" y="244"/>
                </a:cxn>
                <a:cxn ang="0">
                  <a:pos x="398" y="271"/>
                </a:cxn>
                <a:cxn ang="0">
                  <a:pos x="394" y="294"/>
                </a:cxn>
                <a:cxn ang="0">
                  <a:pos x="392" y="307"/>
                </a:cxn>
                <a:cxn ang="0">
                  <a:pos x="390" y="313"/>
                </a:cxn>
                <a:cxn ang="0">
                  <a:pos x="375" y="309"/>
                </a:cxn>
                <a:cxn ang="0">
                  <a:pos x="344" y="305"/>
                </a:cxn>
                <a:cxn ang="0">
                  <a:pos x="310" y="305"/>
                </a:cxn>
                <a:cxn ang="0">
                  <a:pos x="278" y="311"/>
                </a:cxn>
                <a:cxn ang="0">
                  <a:pos x="248" y="322"/>
                </a:cxn>
                <a:cxn ang="0">
                  <a:pos x="236" y="328"/>
                </a:cxn>
                <a:cxn ang="0">
                  <a:pos x="200" y="351"/>
                </a:cxn>
                <a:cxn ang="0">
                  <a:pos x="162" y="377"/>
                </a:cxn>
                <a:cxn ang="0">
                  <a:pos x="128" y="398"/>
                </a:cxn>
                <a:cxn ang="0">
                  <a:pos x="105" y="412"/>
                </a:cxn>
                <a:cxn ang="0">
                  <a:pos x="95" y="419"/>
                </a:cxn>
                <a:cxn ang="0">
                  <a:pos x="0" y="271"/>
                </a:cxn>
              </a:cxnLst>
              <a:rect l="0" t="0" r="r" b="b"/>
              <a:pathLst>
                <a:path w="583" h="420">
                  <a:moveTo>
                    <a:pt x="0" y="271"/>
                  </a:moveTo>
                  <a:lnTo>
                    <a:pt x="2" y="269"/>
                  </a:lnTo>
                  <a:lnTo>
                    <a:pt x="8" y="265"/>
                  </a:lnTo>
                  <a:lnTo>
                    <a:pt x="19" y="257"/>
                  </a:lnTo>
                  <a:lnTo>
                    <a:pt x="34" y="248"/>
                  </a:lnTo>
                  <a:lnTo>
                    <a:pt x="48" y="237"/>
                  </a:lnTo>
                  <a:lnTo>
                    <a:pt x="66" y="227"/>
                  </a:lnTo>
                  <a:lnTo>
                    <a:pt x="84" y="214"/>
                  </a:lnTo>
                  <a:lnTo>
                    <a:pt x="103" y="202"/>
                  </a:lnTo>
                  <a:lnTo>
                    <a:pt x="122" y="189"/>
                  </a:lnTo>
                  <a:lnTo>
                    <a:pt x="139" y="179"/>
                  </a:lnTo>
                  <a:lnTo>
                    <a:pt x="139" y="179"/>
                  </a:lnTo>
                  <a:lnTo>
                    <a:pt x="149" y="170"/>
                  </a:lnTo>
                  <a:lnTo>
                    <a:pt x="160" y="160"/>
                  </a:lnTo>
                  <a:lnTo>
                    <a:pt x="171" y="149"/>
                  </a:lnTo>
                  <a:lnTo>
                    <a:pt x="181" y="137"/>
                  </a:lnTo>
                  <a:lnTo>
                    <a:pt x="190" y="122"/>
                  </a:lnTo>
                  <a:lnTo>
                    <a:pt x="198" y="105"/>
                  </a:lnTo>
                  <a:lnTo>
                    <a:pt x="204" y="90"/>
                  </a:lnTo>
                  <a:lnTo>
                    <a:pt x="211" y="75"/>
                  </a:lnTo>
                  <a:lnTo>
                    <a:pt x="215" y="59"/>
                  </a:lnTo>
                  <a:lnTo>
                    <a:pt x="215" y="43"/>
                  </a:lnTo>
                  <a:lnTo>
                    <a:pt x="215" y="43"/>
                  </a:lnTo>
                  <a:lnTo>
                    <a:pt x="217" y="46"/>
                  </a:lnTo>
                  <a:lnTo>
                    <a:pt x="222" y="46"/>
                  </a:lnTo>
                  <a:lnTo>
                    <a:pt x="227" y="46"/>
                  </a:lnTo>
                  <a:lnTo>
                    <a:pt x="236" y="50"/>
                  </a:lnTo>
                  <a:lnTo>
                    <a:pt x="247" y="50"/>
                  </a:lnTo>
                  <a:lnTo>
                    <a:pt x="259" y="54"/>
                  </a:lnTo>
                  <a:lnTo>
                    <a:pt x="272" y="57"/>
                  </a:lnTo>
                  <a:lnTo>
                    <a:pt x="287" y="59"/>
                  </a:lnTo>
                  <a:lnTo>
                    <a:pt x="303" y="61"/>
                  </a:lnTo>
                  <a:lnTo>
                    <a:pt x="321" y="63"/>
                  </a:lnTo>
                  <a:lnTo>
                    <a:pt x="321" y="63"/>
                  </a:lnTo>
                  <a:lnTo>
                    <a:pt x="337" y="63"/>
                  </a:lnTo>
                  <a:lnTo>
                    <a:pt x="356" y="63"/>
                  </a:lnTo>
                  <a:lnTo>
                    <a:pt x="379" y="63"/>
                  </a:lnTo>
                  <a:lnTo>
                    <a:pt x="404" y="59"/>
                  </a:lnTo>
                  <a:lnTo>
                    <a:pt x="432" y="54"/>
                  </a:lnTo>
                  <a:lnTo>
                    <a:pt x="459" y="46"/>
                  </a:lnTo>
                  <a:lnTo>
                    <a:pt x="489" y="38"/>
                  </a:lnTo>
                  <a:lnTo>
                    <a:pt x="521" y="27"/>
                  </a:lnTo>
                  <a:lnTo>
                    <a:pt x="550" y="15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54" y="20"/>
                  </a:lnTo>
                  <a:lnTo>
                    <a:pt x="531" y="43"/>
                  </a:lnTo>
                  <a:lnTo>
                    <a:pt x="508" y="67"/>
                  </a:lnTo>
                  <a:lnTo>
                    <a:pt x="487" y="90"/>
                  </a:lnTo>
                  <a:lnTo>
                    <a:pt x="470" y="113"/>
                  </a:lnTo>
                  <a:lnTo>
                    <a:pt x="453" y="137"/>
                  </a:lnTo>
                  <a:lnTo>
                    <a:pt x="441" y="158"/>
                  </a:lnTo>
                  <a:lnTo>
                    <a:pt x="430" y="179"/>
                  </a:lnTo>
                  <a:lnTo>
                    <a:pt x="422" y="195"/>
                  </a:lnTo>
                  <a:lnTo>
                    <a:pt x="415" y="210"/>
                  </a:lnTo>
                  <a:lnTo>
                    <a:pt x="415" y="210"/>
                  </a:lnTo>
                  <a:lnTo>
                    <a:pt x="411" y="227"/>
                  </a:lnTo>
                  <a:lnTo>
                    <a:pt x="407" y="244"/>
                  </a:lnTo>
                  <a:lnTo>
                    <a:pt x="402" y="259"/>
                  </a:lnTo>
                  <a:lnTo>
                    <a:pt x="398" y="271"/>
                  </a:lnTo>
                  <a:lnTo>
                    <a:pt x="397" y="283"/>
                  </a:lnTo>
                  <a:lnTo>
                    <a:pt x="394" y="294"/>
                  </a:lnTo>
                  <a:lnTo>
                    <a:pt x="392" y="303"/>
                  </a:lnTo>
                  <a:lnTo>
                    <a:pt x="392" y="307"/>
                  </a:lnTo>
                  <a:lnTo>
                    <a:pt x="390" y="311"/>
                  </a:lnTo>
                  <a:lnTo>
                    <a:pt x="390" y="313"/>
                  </a:lnTo>
                  <a:lnTo>
                    <a:pt x="390" y="313"/>
                  </a:lnTo>
                  <a:lnTo>
                    <a:pt x="375" y="309"/>
                  </a:lnTo>
                  <a:lnTo>
                    <a:pt x="360" y="305"/>
                  </a:lnTo>
                  <a:lnTo>
                    <a:pt x="344" y="305"/>
                  </a:lnTo>
                  <a:lnTo>
                    <a:pt x="326" y="305"/>
                  </a:lnTo>
                  <a:lnTo>
                    <a:pt x="310" y="305"/>
                  </a:lnTo>
                  <a:lnTo>
                    <a:pt x="293" y="307"/>
                  </a:lnTo>
                  <a:lnTo>
                    <a:pt x="278" y="311"/>
                  </a:lnTo>
                  <a:lnTo>
                    <a:pt x="261" y="315"/>
                  </a:lnTo>
                  <a:lnTo>
                    <a:pt x="248" y="322"/>
                  </a:lnTo>
                  <a:lnTo>
                    <a:pt x="236" y="328"/>
                  </a:lnTo>
                  <a:lnTo>
                    <a:pt x="236" y="328"/>
                  </a:lnTo>
                  <a:lnTo>
                    <a:pt x="220" y="340"/>
                  </a:lnTo>
                  <a:lnTo>
                    <a:pt x="200" y="351"/>
                  </a:lnTo>
                  <a:lnTo>
                    <a:pt x="181" y="364"/>
                  </a:lnTo>
                  <a:lnTo>
                    <a:pt x="162" y="377"/>
                  </a:lnTo>
                  <a:lnTo>
                    <a:pt x="146" y="387"/>
                  </a:lnTo>
                  <a:lnTo>
                    <a:pt x="128" y="398"/>
                  </a:lnTo>
                  <a:lnTo>
                    <a:pt x="116" y="405"/>
                  </a:lnTo>
                  <a:lnTo>
                    <a:pt x="105" y="412"/>
                  </a:lnTo>
                  <a:lnTo>
                    <a:pt x="96" y="416"/>
                  </a:lnTo>
                  <a:lnTo>
                    <a:pt x="95" y="419"/>
                  </a:lnTo>
                  <a:lnTo>
                    <a:pt x="0" y="271"/>
                  </a:lnTo>
                  <a:lnTo>
                    <a:pt x="0" y="27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7" name="Line 56">
              <a:extLst>
                <a:ext uri="{FF2B5EF4-FFF2-40B4-BE49-F238E27FC236}">
                  <a16:creationId xmlns:a16="http://schemas.microsoft.com/office/drawing/2014/main" id="{95E25B24-F673-1EFF-E074-D7618FFAC9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5" y="1045"/>
              <a:ext cx="164" cy="255"/>
            </a:xfrm>
            <a:prstGeom prst="line">
              <a:avLst/>
            </a:prstGeom>
            <a:noFill/>
            <a:ln w="12700">
              <a:solidFill>
                <a:srgbClr val="7C6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8" name="Freeform 57">
              <a:extLst>
                <a:ext uri="{FF2B5EF4-FFF2-40B4-BE49-F238E27FC236}">
                  <a16:creationId xmlns:a16="http://schemas.microsoft.com/office/drawing/2014/main" id="{AB2B86FF-BEA3-7FD7-B41D-39D1CC44D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" y="1232"/>
              <a:ext cx="365" cy="341"/>
            </a:xfrm>
            <a:custGeom>
              <a:avLst/>
              <a:gdLst/>
              <a:ahLst/>
              <a:cxnLst>
                <a:cxn ang="0">
                  <a:pos x="61" y="247"/>
                </a:cxn>
                <a:cxn ang="0">
                  <a:pos x="0" y="161"/>
                </a:cxn>
                <a:cxn ang="0">
                  <a:pos x="249" y="0"/>
                </a:cxn>
                <a:cxn ang="0">
                  <a:pos x="308" y="88"/>
                </a:cxn>
                <a:cxn ang="0">
                  <a:pos x="366" y="178"/>
                </a:cxn>
                <a:cxn ang="0">
                  <a:pos x="114" y="339"/>
                </a:cxn>
                <a:cxn ang="0">
                  <a:pos x="61" y="247"/>
                </a:cxn>
                <a:cxn ang="0">
                  <a:pos x="61" y="247"/>
                </a:cxn>
              </a:cxnLst>
              <a:rect l="0" t="0" r="r" b="b"/>
              <a:pathLst>
                <a:path w="367" h="340">
                  <a:moveTo>
                    <a:pt x="61" y="247"/>
                  </a:moveTo>
                  <a:lnTo>
                    <a:pt x="0" y="161"/>
                  </a:lnTo>
                  <a:lnTo>
                    <a:pt x="249" y="0"/>
                  </a:lnTo>
                  <a:lnTo>
                    <a:pt x="308" y="88"/>
                  </a:lnTo>
                  <a:lnTo>
                    <a:pt x="366" y="178"/>
                  </a:lnTo>
                  <a:lnTo>
                    <a:pt x="114" y="339"/>
                  </a:lnTo>
                  <a:lnTo>
                    <a:pt x="61" y="247"/>
                  </a:lnTo>
                  <a:lnTo>
                    <a:pt x="61" y="247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9" name="Freeform 58">
              <a:extLst>
                <a:ext uri="{FF2B5EF4-FFF2-40B4-BE49-F238E27FC236}">
                  <a16:creationId xmlns:a16="http://schemas.microsoft.com/office/drawing/2014/main" id="{AB73548C-590C-1765-AF8B-D5203A6D6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" y="1232"/>
              <a:ext cx="365" cy="341"/>
            </a:xfrm>
            <a:custGeom>
              <a:avLst/>
              <a:gdLst/>
              <a:ahLst/>
              <a:cxnLst>
                <a:cxn ang="0">
                  <a:pos x="61" y="247"/>
                </a:cxn>
                <a:cxn ang="0">
                  <a:pos x="0" y="161"/>
                </a:cxn>
                <a:cxn ang="0">
                  <a:pos x="249" y="0"/>
                </a:cxn>
                <a:cxn ang="0">
                  <a:pos x="308" y="88"/>
                </a:cxn>
                <a:cxn ang="0">
                  <a:pos x="366" y="178"/>
                </a:cxn>
                <a:cxn ang="0">
                  <a:pos x="114" y="339"/>
                </a:cxn>
                <a:cxn ang="0">
                  <a:pos x="61" y="247"/>
                </a:cxn>
                <a:cxn ang="0">
                  <a:pos x="61" y="247"/>
                </a:cxn>
              </a:cxnLst>
              <a:rect l="0" t="0" r="r" b="b"/>
              <a:pathLst>
                <a:path w="367" h="340">
                  <a:moveTo>
                    <a:pt x="61" y="247"/>
                  </a:moveTo>
                  <a:lnTo>
                    <a:pt x="0" y="161"/>
                  </a:lnTo>
                  <a:lnTo>
                    <a:pt x="249" y="0"/>
                  </a:lnTo>
                  <a:lnTo>
                    <a:pt x="308" y="88"/>
                  </a:lnTo>
                  <a:lnTo>
                    <a:pt x="366" y="178"/>
                  </a:lnTo>
                  <a:lnTo>
                    <a:pt x="114" y="339"/>
                  </a:lnTo>
                  <a:lnTo>
                    <a:pt x="61" y="247"/>
                  </a:lnTo>
                  <a:lnTo>
                    <a:pt x="61" y="24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50" name="Freeform 59">
              <a:extLst>
                <a:ext uri="{FF2B5EF4-FFF2-40B4-BE49-F238E27FC236}">
                  <a16:creationId xmlns:a16="http://schemas.microsoft.com/office/drawing/2014/main" id="{8B4044D8-5A5B-DDB3-EF5D-0100F2DAC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2" y="1291"/>
              <a:ext cx="2447" cy="1892"/>
            </a:xfrm>
            <a:custGeom>
              <a:avLst/>
              <a:gdLst/>
              <a:ahLst/>
              <a:cxnLst>
                <a:cxn ang="0">
                  <a:pos x="2418" y="488"/>
                </a:cxn>
                <a:cxn ang="0">
                  <a:pos x="2403" y="484"/>
                </a:cxn>
                <a:cxn ang="0">
                  <a:pos x="2401" y="448"/>
                </a:cxn>
                <a:cxn ang="0">
                  <a:pos x="2376" y="433"/>
                </a:cxn>
                <a:cxn ang="0">
                  <a:pos x="2361" y="430"/>
                </a:cxn>
                <a:cxn ang="0">
                  <a:pos x="2361" y="387"/>
                </a:cxn>
                <a:cxn ang="0">
                  <a:pos x="2333" y="368"/>
                </a:cxn>
                <a:cxn ang="0">
                  <a:pos x="2314" y="358"/>
                </a:cxn>
                <a:cxn ang="0">
                  <a:pos x="2310" y="308"/>
                </a:cxn>
                <a:cxn ang="0">
                  <a:pos x="2277" y="284"/>
                </a:cxn>
                <a:cxn ang="0">
                  <a:pos x="2254" y="278"/>
                </a:cxn>
                <a:cxn ang="0">
                  <a:pos x="2259" y="250"/>
                </a:cxn>
                <a:cxn ang="0">
                  <a:pos x="2255" y="223"/>
                </a:cxn>
                <a:cxn ang="0">
                  <a:pos x="2232" y="198"/>
                </a:cxn>
                <a:cxn ang="0">
                  <a:pos x="2194" y="189"/>
                </a:cxn>
                <a:cxn ang="0">
                  <a:pos x="2203" y="147"/>
                </a:cxn>
                <a:cxn ang="0">
                  <a:pos x="2181" y="122"/>
                </a:cxn>
                <a:cxn ang="0">
                  <a:pos x="2150" y="119"/>
                </a:cxn>
                <a:cxn ang="0">
                  <a:pos x="2163" y="84"/>
                </a:cxn>
                <a:cxn ang="0">
                  <a:pos x="2146" y="61"/>
                </a:cxn>
                <a:cxn ang="0">
                  <a:pos x="2119" y="61"/>
                </a:cxn>
                <a:cxn ang="0">
                  <a:pos x="2131" y="25"/>
                </a:cxn>
                <a:cxn ang="0">
                  <a:pos x="2110" y="2"/>
                </a:cxn>
                <a:cxn ang="0">
                  <a:pos x="15" y="1338"/>
                </a:cxn>
                <a:cxn ang="0">
                  <a:pos x="0" y="1366"/>
                </a:cxn>
                <a:cxn ang="0">
                  <a:pos x="11" y="1393"/>
                </a:cxn>
                <a:cxn ang="0">
                  <a:pos x="47" y="1400"/>
                </a:cxn>
                <a:cxn ang="0">
                  <a:pos x="36" y="1425"/>
                </a:cxn>
                <a:cxn ang="0">
                  <a:pos x="48" y="1450"/>
                </a:cxn>
                <a:cxn ang="0">
                  <a:pos x="86" y="1455"/>
                </a:cxn>
                <a:cxn ang="0">
                  <a:pos x="75" y="1485"/>
                </a:cxn>
                <a:cxn ang="0">
                  <a:pos x="91" y="1513"/>
                </a:cxn>
                <a:cxn ang="0">
                  <a:pos x="133" y="1522"/>
                </a:cxn>
                <a:cxn ang="0">
                  <a:pos x="124" y="1562"/>
                </a:cxn>
                <a:cxn ang="0">
                  <a:pos x="144" y="1596"/>
                </a:cxn>
                <a:cxn ang="0">
                  <a:pos x="196" y="1612"/>
                </a:cxn>
                <a:cxn ang="0">
                  <a:pos x="183" y="1651"/>
                </a:cxn>
                <a:cxn ang="0">
                  <a:pos x="200" y="1686"/>
                </a:cxn>
                <a:cxn ang="0">
                  <a:pos x="248" y="1703"/>
                </a:cxn>
                <a:cxn ang="0">
                  <a:pos x="238" y="1734"/>
                </a:cxn>
                <a:cxn ang="0">
                  <a:pos x="253" y="1764"/>
                </a:cxn>
                <a:cxn ang="0">
                  <a:pos x="293" y="1773"/>
                </a:cxn>
                <a:cxn ang="0">
                  <a:pos x="278" y="1798"/>
                </a:cxn>
                <a:cxn ang="0">
                  <a:pos x="291" y="1826"/>
                </a:cxn>
                <a:cxn ang="0">
                  <a:pos x="324" y="1831"/>
                </a:cxn>
                <a:cxn ang="0">
                  <a:pos x="314" y="1856"/>
                </a:cxn>
                <a:cxn ang="0">
                  <a:pos x="326" y="1882"/>
                </a:cxn>
                <a:cxn ang="0">
                  <a:pos x="369" y="1884"/>
                </a:cxn>
                <a:cxn ang="0">
                  <a:pos x="2443" y="534"/>
                </a:cxn>
                <a:cxn ang="0">
                  <a:pos x="2441" y="503"/>
                </a:cxn>
              </a:cxnLst>
              <a:rect l="0" t="0" r="r" b="b"/>
              <a:pathLst>
                <a:path w="2449" h="1892">
                  <a:moveTo>
                    <a:pt x="2441" y="503"/>
                  </a:moveTo>
                  <a:lnTo>
                    <a:pt x="2434" y="495"/>
                  </a:lnTo>
                  <a:lnTo>
                    <a:pt x="2427" y="490"/>
                  </a:lnTo>
                  <a:lnTo>
                    <a:pt x="2418" y="488"/>
                  </a:lnTo>
                  <a:lnTo>
                    <a:pt x="2407" y="488"/>
                  </a:lnTo>
                  <a:lnTo>
                    <a:pt x="2397" y="490"/>
                  </a:lnTo>
                  <a:lnTo>
                    <a:pt x="2397" y="490"/>
                  </a:lnTo>
                  <a:lnTo>
                    <a:pt x="2403" y="484"/>
                  </a:lnTo>
                  <a:lnTo>
                    <a:pt x="2405" y="476"/>
                  </a:lnTo>
                  <a:lnTo>
                    <a:pt x="2407" y="467"/>
                  </a:lnTo>
                  <a:lnTo>
                    <a:pt x="2405" y="457"/>
                  </a:lnTo>
                  <a:lnTo>
                    <a:pt x="2401" y="448"/>
                  </a:lnTo>
                  <a:lnTo>
                    <a:pt x="2401" y="448"/>
                  </a:lnTo>
                  <a:lnTo>
                    <a:pt x="2395" y="442"/>
                  </a:lnTo>
                  <a:lnTo>
                    <a:pt x="2386" y="435"/>
                  </a:lnTo>
                  <a:lnTo>
                    <a:pt x="2376" y="433"/>
                  </a:lnTo>
                  <a:lnTo>
                    <a:pt x="2365" y="433"/>
                  </a:lnTo>
                  <a:lnTo>
                    <a:pt x="2356" y="437"/>
                  </a:lnTo>
                  <a:lnTo>
                    <a:pt x="2356" y="437"/>
                  </a:lnTo>
                  <a:lnTo>
                    <a:pt x="2361" y="430"/>
                  </a:lnTo>
                  <a:lnTo>
                    <a:pt x="2365" y="419"/>
                  </a:lnTo>
                  <a:lnTo>
                    <a:pt x="2367" y="409"/>
                  </a:lnTo>
                  <a:lnTo>
                    <a:pt x="2365" y="398"/>
                  </a:lnTo>
                  <a:lnTo>
                    <a:pt x="2361" y="387"/>
                  </a:lnTo>
                  <a:lnTo>
                    <a:pt x="2361" y="387"/>
                  </a:lnTo>
                  <a:lnTo>
                    <a:pt x="2353" y="379"/>
                  </a:lnTo>
                  <a:lnTo>
                    <a:pt x="2344" y="372"/>
                  </a:lnTo>
                  <a:lnTo>
                    <a:pt x="2333" y="368"/>
                  </a:lnTo>
                  <a:lnTo>
                    <a:pt x="2323" y="368"/>
                  </a:lnTo>
                  <a:lnTo>
                    <a:pt x="2310" y="370"/>
                  </a:lnTo>
                  <a:lnTo>
                    <a:pt x="2310" y="370"/>
                  </a:lnTo>
                  <a:lnTo>
                    <a:pt x="2314" y="358"/>
                  </a:lnTo>
                  <a:lnTo>
                    <a:pt x="2319" y="343"/>
                  </a:lnTo>
                  <a:lnTo>
                    <a:pt x="2319" y="331"/>
                  </a:lnTo>
                  <a:lnTo>
                    <a:pt x="2314" y="317"/>
                  </a:lnTo>
                  <a:lnTo>
                    <a:pt x="2310" y="308"/>
                  </a:lnTo>
                  <a:lnTo>
                    <a:pt x="2310" y="308"/>
                  </a:lnTo>
                  <a:lnTo>
                    <a:pt x="2300" y="297"/>
                  </a:lnTo>
                  <a:lnTo>
                    <a:pt x="2289" y="288"/>
                  </a:lnTo>
                  <a:lnTo>
                    <a:pt x="2277" y="284"/>
                  </a:lnTo>
                  <a:lnTo>
                    <a:pt x="2264" y="284"/>
                  </a:lnTo>
                  <a:lnTo>
                    <a:pt x="2249" y="284"/>
                  </a:lnTo>
                  <a:lnTo>
                    <a:pt x="2249" y="284"/>
                  </a:lnTo>
                  <a:lnTo>
                    <a:pt x="2254" y="278"/>
                  </a:lnTo>
                  <a:lnTo>
                    <a:pt x="2255" y="271"/>
                  </a:lnTo>
                  <a:lnTo>
                    <a:pt x="2257" y="262"/>
                  </a:lnTo>
                  <a:lnTo>
                    <a:pt x="2259" y="257"/>
                  </a:lnTo>
                  <a:lnTo>
                    <a:pt x="2259" y="250"/>
                  </a:lnTo>
                  <a:lnTo>
                    <a:pt x="2259" y="242"/>
                  </a:lnTo>
                  <a:lnTo>
                    <a:pt x="2259" y="236"/>
                  </a:lnTo>
                  <a:lnTo>
                    <a:pt x="2257" y="229"/>
                  </a:lnTo>
                  <a:lnTo>
                    <a:pt x="2255" y="223"/>
                  </a:lnTo>
                  <a:lnTo>
                    <a:pt x="2252" y="216"/>
                  </a:lnTo>
                  <a:lnTo>
                    <a:pt x="2252" y="216"/>
                  </a:lnTo>
                  <a:lnTo>
                    <a:pt x="2243" y="206"/>
                  </a:lnTo>
                  <a:lnTo>
                    <a:pt x="2232" y="198"/>
                  </a:lnTo>
                  <a:lnTo>
                    <a:pt x="2220" y="193"/>
                  </a:lnTo>
                  <a:lnTo>
                    <a:pt x="2207" y="189"/>
                  </a:lnTo>
                  <a:lnTo>
                    <a:pt x="2194" y="189"/>
                  </a:lnTo>
                  <a:lnTo>
                    <a:pt x="2194" y="189"/>
                  </a:lnTo>
                  <a:lnTo>
                    <a:pt x="2201" y="179"/>
                  </a:lnTo>
                  <a:lnTo>
                    <a:pt x="2203" y="168"/>
                  </a:lnTo>
                  <a:lnTo>
                    <a:pt x="2204" y="158"/>
                  </a:lnTo>
                  <a:lnTo>
                    <a:pt x="2203" y="147"/>
                  </a:lnTo>
                  <a:lnTo>
                    <a:pt x="2199" y="137"/>
                  </a:lnTo>
                  <a:lnTo>
                    <a:pt x="2199" y="137"/>
                  </a:lnTo>
                  <a:lnTo>
                    <a:pt x="2190" y="128"/>
                  </a:lnTo>
                  <a:lnTo>
                    <a:pt x="2181" y="122"/>
                  </a:lnTo>
                  <a:lnTo>
                    <a:pt x="2171" y="119"/>
                  </a:lnTo>
                  <a:lnTo>
                    <a:pt x="2160" y="117"/>
                  </a:lnTo>
                  <a:lnTo>
                    <a:pt x="2150" y="119"/>
                  </a:lnTo>
                  <a:lnTo>
                    <a:pt x="2150" y="119"/>
                  </a:lnTo>
                  <a:lnTo>
                    <a:pt x="2158" y="112"/>
                  </a:lnTo>
                  <a:lnTo>
                    <a:pt x="2163" y="103"/>
                  </a:lnTo>
                  <a:lnTo>
                    <a:pt x="2165" y="94"/>
                  </a:lnTo>
                  <a:lnTo>
                    <a:pt x="2163" y="84"/>
                  </a:lnTo>
                  <a:lnTo>
                    <a:pt x="2158" y="73"/>
                  </a:lnTo>
                  <a:lnTo>
                    <a:pt x="2158" y="73"/>
                  </a:lnTo>
                  <a:lnTo>
                    <a:pt x="2153" y="67"/>
                  </a:lnTo>
                  <a:lnTo>
                    <a:pt x="2146" y="61"/>
                  </a:lnTo>
                  <a:lnTo>
                    <a:pt x="2137" y="59"/>
                  </a:lnTo>
                  <a:lnTo>
                    <a:pt x="2127" y="59"/>
                  </a:lnTo>
                  <a:lnTo>
                    <a:pt x="2119" y="61"/>
                  </a:lnTo>
                  <a:lnTo>
                    <a:pt x="2119" y="61"/>
                  </a:lnTo>
                  <a:lnTo>
                    <a:pt x="2125" y="52"/>
                  </a:lnTo>
                  <a:lnTo>
                    <a:pt x="2128" y="44"/>
                  </a:lnTo>
                  <a:lnTo>
                    <a:pt x="2131" y="34"/>
                  </a:lnTo>
                  <a:lnTo>
                    <a:pt x="2131" y="25"/>
                  </a:lnTo>
                  <a:lnTo>
                    <a:pt x="2127" y="17"/>
                  </a:lnTo>
                  <a:lnTo>
                    <a:pt x="2127" y="17"/>
                  </a:lnTo>
                  <a:lnTo>
                    <a:pt x="2119" y="8"/>
                  </a:lnTo>
                  <a:lnTo>
                    <a:pt x="2110" y="2"/>
                  </a:lnTo>
                  <a:lnTo>
                    <a:pt x="2100" y="0"/>
                  </a:lnTo>
                  <a:lnTo>
                    <a:pt x="2089" y="0"/>
                  </a:lnTo>
                  <a:lnTo>
                    <a:pt x="2079" y="6"/>
                  </a:lnTo>
                  <a:lnTo>
                    <a:pt x="15" y="1338"/>
                  </a:lnTo>
                  <a:lnTo>
                    <a:pt x="15" y="1338"/>
                  </a:lnTo>
                  <a:lnTo>
                    <a:pt x="6" y="1347"/>
                  </a:lnTo>
                  <a:lnTo>
                    <a:pt x="2" y="1356"/>
                  </a:lnTo>
                  <a:lnTo>
                    <a:pt x="0" y="1366"/>
                  </a:lnTo>
                  <a:lnTo>
                    <a:pt x="0" y="1377"/>
                  </a:lnTo>
                  <a:lnTo>
                    <a:pt x="4" y="1387"/>
                  </a:lnTo>
                  <a:lnTo>
                    <a:pt x="4" y="1387"/>
                  </a:lnTo>
                  <a:lnTo>
                    <a:pt x="11" y="1393"/>
                  </a:lnTo>
                  <a:lnTo>
                    <a:pt x="19" y="1400"/>
                  </a:lnTo>
                  <a:lnTo>
                    <a:pt x="27" y="1402"/>
                  </a:lnTo>
                  <a:lnTo>
                    <a:pt x="38" y="1402"/>
                  </a:lnTo>
                  <a:lnTo>
                    <a:pt x="47" y="1400"/>
                  </a:lnTo>
                  <a:lnTo>
                    <a:pt x="47" y="1400"/>
                  </a:lnTo>
                  <a:lnTo>
                    <a:pt x="40" y="1409"/>
                  </a:lnTo>
                  <a:lnTo>
                    <a:pt x="38" y="1416"/>
                  </a:lnTo>
                  <a:lnTo>
                    <a:pt x="36" y="1425"/>
                  </a:lnTo>
                  <a:lnTo>
                    <a:pt x="38" y="1435"/>
                  </a:lnTo>
                  <a:lnTo>
                    <a:pt x="42" y="1444"/>
                  </a:lnTo>
                  <a:lnTo>
                    <a:pt x="42" y="1444"/>
                  </a:lnTo>
                  <a:lnTo>
                    <a:pt x="48" y="1450"/>
                  </a:lnTo>
                  <a:lnTo>
                    <a:pt x="57" y="1457"/>
                  </a:lnTo>
                  <a:lnTo>
                    <a:pt x="68" y="1459"/>
                  </a:lnTo>
                  <a:lnTo>
                    <a:pt x="75" y="1457"/>
                  </a:lnTo>
                  <a:lnTo>
                    <a:pt x="86" y="1455"/>
                  </a:lnTo>
                  <a:lnTo>
                    <a:pt x="86" y="1455"/>
                  </a:lnTo>
                  <a:lnTo>
                    <a:pt x="80" y="1463"/>
                  </a:lnTo>
                  <a:lnTo>
                    <a:pt x="75" y="1474"/>
                  </a:lnTo>
                  <a:lnTo>
                    <a:pt x="75" y="1485"/>
                  </a:lnTo>
                  <a:lnTo>
                    <a:pt x="78" y="1494"/>
                  </a:lnTo>
                  <a:lnTo>
                    <a:pt x="82" y="1505"/>
                  </a:lnTo>
                  <a:lnTo>
                    <a:pt x="82" y="1505"/>
                  </a:lnTo>
                  <a:lnTo>
                    <a:pt x="91" y="1513"/>
                  </a:lnTo>
                  <a:lnTo>
                    <a:pt x="99" y="1520"/>
                  </a:lnTo>
                  <a:lnTo>
                    <a:pt x="110" y="1524"/>
                  </a:lnTo>
                  <a:lnTo>
                    <a:pt x="121" y="1524"/>
                  </a:lnTo>
                  <a:lnTo>
                    <a:pt x="133" y="1522"/>
                  </a:lnTo>
                  <a:lnTo>
                    <a:pt x="133" y="1522"/>
                  </a:lnTo>
                  <a:lnTo>
                    <a:pt x="128" y="1534"/>
                  </a:lnTo>
                  <a:lnTo>
                    <a:pt x="124" y="1547"/>
                  </a:lnTo>
                  <a:lnTo>
                    <a:pt x="124" y="1562"/>
                  </a:lnTo>
                  <a:lnTo>
                    <a:pt x="128" y="1573"/>
                  </a:lnTo>
                  <a:lnTo>
                    <a:pt x="133" y="1585"/>
                  </a:lnTo>
                  <a:lnTo>
                    <a:pt x="133" y="1585"/>
                  </a:lnTo>
                  <a:lnTo>
                    <a:pt x="144" y="1596"/>
                  </a:lnTo>
                  <a:lnTo>
                    <a:pt x="154" y="1604"/>
                  </a:lnTo>
                  <a:lnTo>
                    <a:pt x="167" y="1608"/>
                  </a:lnTo>
                  <a:lnTo>
                    <a:pt x="181" y="1612"/>
                  </a:lnTo>
                  <a:lnTo>
                    <a:pt x="196" y="1612"/>
                  </a:lnTo>
                  <a:lnTo>
                    <a:pt x="196" y="1612"/>
                  </a:lnTo>
                  <a:lnTo>
                    <a:pt x="188" y="1625"/>
                  </a:lnTo>
                  <a:lnTo>
                    <a:pt x="183" y="1637"/>
                  </a:lnTo>
                  <a:lnTo>
                    <a:pt x="183" y="1651"/>
                  </a:lnTo>
                  <a:lnTo>
                    <a:pt x="185" y="1663"/>
                  </a:lnTo>
                  <a:lnTo>
                    <a:pt x="192" y="1676"/>
                  </a:lnTo>
                  <a:lnTo>
                    <a:pt x="192" y="1676"/>
                  </a:lnTo>
                  <a:lnTo>
                    <a:pt x="200" y="1686"/>
                  </a:lnTo>
                  <a:lnTo>
                    <a:pt x="211" y="1695"/>
                  </a:lnTo>
                  <a:lnTo>
                    <a:pt x="222" y="1699"/>
                  </a:lnTo>
                  <a:lnTo>
                    <a:pt x="236" y="1703"/>
                  </a:lnTo>
                  <a:lnTo>
                    <a:pt x="248" y="1703"/>
                  </a:lnTo>
                  <a:lnTo>
                    <a:pt x="248" y="1703"/>
                  </a:lnTo>
                  <a:lnTo>
                    <a:pt x="243" y="1713"/>
                  </a:lnTo>
                  <a:lnTo>
                    <a:pt x="240" y="1724"/>
                  </a:lnTo>
                  <a:lnTo>
                    <a:pt x="238" y="1734"/>
                  </a:lnTo>
                  <a:lnTo>
                    <a:pt x="240" y="1745"/>
                  </a:lnTo>
                  <a:lnTo>
                    <a:pt x="245" y="1755"/>
                  </a:lnTo>
                  <a:lnTo>
                    <a:pt x="245" y="1755"/>
                  </a:lnTo>
                  <a:lnTo>
                    <a:pt x="253" y="1764"/>
                  </a:lnTo>
                  <a:lnTo>
                    <a:pt x="261" y="1771"/>
                  </a:lnTo>
                  <a:lnTo>
                    <a:pt x="272" y="1773"/>
                  </a:lnTo>
                  <a:lnTo>
                    <a:pt x="282" y="1775"/>
                  </a:lnTo>
                  <a:lnTo>
                    <a:pt x="293" y="1773"/>
                  </a:lnTo>
                  <a:lnTo>
                    <a:pt x="293" y="1773"/>
                  </a:lnTo>
                  <a:lnTo>
                    <a:pt x="284" y="1778"/>
                  </a:lnTo>
                  <a:lnTo>
                    <a:pt x="280" y="1787"/>
                  </a:lnTo>
                  <a:lnTo>
                    <a:pt x="278" y="1798"/>
                  </a:lnTo>
                  <a:lnTo>
                    <a:pt x="280" y="1808"/>
                  </a:lnTo>
                  <a:lnTo>
                    <a:pt x="284" y="1819"/>
                  </a:lnTo>
                  <a:lnTo>
                    <a:pt x="284" y="1819"/>
                  </a:lnTo>
                  <a:lnTo>
                    <a:pt x="291" y="1826"/>
                  </a:lnTo>
                  <a:lnTo>
                    <a:pt x="298" y="1831"/>
                  </a:lnTo>
                  <a:lnTo>
                    <a:pt x="308" y="1833"/>
                  </a:lnTo>
                  <a:lnTo>
                    <a:pt x="316" y="1833"/>
                  </a:lnTo>
                  <a:lnTo>
                    <a:pt x="324" y="1831"/>
                  </a:lnTo>
                  <a:lnTo>
                    <a:pt x="324" y="1831"/>
                  </a:lnTo>
                  <a:lnTo>
                    <a:pt x="321" y="1840"/>
                  </a:lnTo>
                  <a:lnTo>
                    <a:pt x="316" y="1849"/>
                  </a:lnTo>
                  <a:lnTo>
                    <a:pt x="314" y="1856"/>
                  </a:lnTo>
                  <a:lnTo>
                    <a:pt x="316" y="1865"/>
                  </a:lnTo>
                  <a:lnTo>
                    <a:pt x="321" y="1874"/>
                  </a:lnTo>
                  <a:lnTo>
                    <a:pt x="321" y="1874"/>
                  </a:lnTo>
                  <a:lnTo>
                    <a:pt x="326" y="1882"/>
                  </a:lnTo>
                  <a:lnTo>
                    <a:pt x="337" y="1888"/>
                  </a:lnTo>
                  <a:lnTo>
                    <a:pt x="346" y="1891"/>
                  </a:lnTo>
                  <a:lnTo>
                    <a:pt x="358" y="1888"/>
                  </a:lnTo>
                  <a:lnTo>
                    <a:pt x="369" y="1884"/>
                  </a:lnTo>
                  <a:lnTo>
                    <a:pt x="2430" y="550"/>
                  </a:lnTo>
                  <a:lnTo>
                    <a:pt x="2430" y="550"/>
                  </a:lnTo>
                  <a:lnTo>
                    <a:pt x="2439" y="543"/>
                  </a:lnTo>
                  <a:lnTo>
                    <a:pt x="2443" y="534"/>
                  </a:lnTo>
                  <a:lnTo>
                    <a:pt x="2448" y="524"/>
                  </a:lnTo>
                  <a:lnTo>
                    <a:pt x="2445" y="513"/>
                  </a:lnTo>
                  <a:lnTo>
                    <a:pt x="2441" y="503"/>
                  </a:lnTo>
                  <a:lnTo>
                    <a:pt x="2441" y="50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51" name="Freeform 60">
              <a:extLst>
                <a:ext uri="{FF2B5EF4-FFF2-40B4-BE49-F238E27FC236}">
                  <a16:creationId xmlns:a16="http://schemas.microsoft.com/office/drawing/2014/main" id="{95D6CD1D-FAEF-92C7-ED31-4C0F19F17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2" y="1291"/>
              <a:ext cx="2447" cy="1892"/>
            </a:xfrm>
            <a:custGeom>
              <a:avLst/>
              <a:gdLst/>
              <a:ahLst/>
              <a:cxnLst>
                <a:cxn ang="0">
                  <a:pos x="2418" y="488"/>
                </a:cxn>
                <a:cxn ang="0">
                  <a:pos x="2403" y="484"/>
                </a:cxn>
                <a:cxn ang="0">
                  <a:pos x="2401" y="448"/>
                </a:cxn>
                <a:cxn ang="0">
                  <a:pos x="2376" y="433"/>
                </a:cxn>
                <a:cxn ang="0">
                  <a:pos x="2361" y="430"/>
                </a:cxn>
                <a:cxn ang="0">
                  <a:pos x="2361" y="387"/>
                </a:cxn>
                <a:cxn ang="0">
                  <a:pos x="2333" y="368"/>
                </a:cxn>
                <a:cxn ang="0">
                  <a:pos x="2314" y="358"/>
                </a:cxn>
                <a:cxn ang="0">
                  <a:pos x="2310" y="308"/>
                </a:cxn>
                <a:cxn ang="0">
                  <a:pos x="2277" y="284"/>
                </a:cxn>
                <a:cxn ang="0">
                  <a:pos x="2254" y="278"/>
                </a:cxn>
                <a:cxn ang="0">
                  <a:pos x="2259" y="250"/>
                </a:cxn>
                <a:cxn ang="0">
                  <a:pos x="2255" y="223"/>
                </a:cxn>
                <a:cxn ang="0">
                  <a:pos x="2232" y="198"/>
                </a:cxn>
                <a:cxn ang="0">
                  <a:pos x="2194" y="189"/>
                </a:cxn>
                <a:cxn ang="0">
                  <a:pos x="2203" y="147"/>
                </a:cxn>
                <a:cxn ang="0">
                  <a:pos x="2181" y="122"/>
                </a:cxn>
                <a:cxn ang="0">
                  <a:pos x="2150" y="119"/>
                </a:cxn>
                <a:cxn ang="0">
                  <a:pos x="2163" y="84"/>
                </a:cxn>
                <a:cxn ang="0">
                  <a:pos x="2146" y="61"/>
                </a:cxn>
                <a:cxn ang="0">
                  <a:pos x="2119" y="61"/>
                </a:cxn>
                <a:cxn ang="0">
                  <a:pos x="2131" y="25"/>
                </a:cxn>
                <a:cxn ang="0">
                  <a:pos x="2110" y="2"/>
                </a:cxn>
                <a:cxn ang="0">
                  <a:pos x="15" y="1338"/>
                </a:cxn>
                <a:cxn ang="0">
                  <a:pos x="0" y="1366"/>
                </a:cxn>
                <a:cxn ang="0">
                  <a:pos x="11" y="1393"/>
                </a:cxn>
                <a:cxn ang="0">
                  <a:pos x="47" y="1400"/>
                </a:cxn>
                <a:cxn ang="0">
                  <a:pos x="36" y="1425"/>
                </a:cxn>
                <a:cxn ang="0">
                  <a:pos x="48" y="1450"/>
                </a:cxn>
                <a:cxn ang="0">
                  <a:pos x="86" y="1455"/>
                </a:cxn>
                <a:cxn ang="0">
                  <a:pos x="75" y="1485"/>
                </a:cxn>
                <a:cxn ang="0">
                  <a:pos x="91" y="1513"/>
                </a:cxn>
                <a:cxn ang="0">
                  <a:pos x="133" y="1522"/>
                </a:cxn>
                <a:cxn ang="0">
                  <a:pos x="124" y="1562"/>
                </a:cxn>
                <a:cxn ang="0">
                  <a:pos x="144" y="1596"/>
                </a:cxn>
                <a:cxn ang="0">
                  <a:pos x="196" y="1612"/>
                </a:cxn>
                <a:cxn ang="0">
                  <a:pos x="183" y="1651"/>
                </a:cxn>
                <a:cxn ang="0">
                  <a:pos x="200" y="1686"/>
                </a:cxn>
                <a:cxn ang="0">
                  <a:pos x="248" y="1703"/>
                </a:cxn>
                <a:cxn ang="0">
                  <a:pos x="238" y="1734"/>
                </a:cxn>
                <a:cxn ang="0">
                  <a:pos x="253" y="1764"/>
                </a:cxn>
                <a:cxn ang="0">
                  <a:pos x="293" y="1773"/>
                </a:cxn>
                <a:cxn ang="0">
                  <a:pos x="278" y="1798"/>
                </a:cxn>
                <a:cxn ang="0">
                  <a:pos x="291" y="1826"/>
                </a:cxn>
                <a:cxn ang="0">
                  <a:pos x="324" y="1831"/>
                </a:cxn>
                <a:cxn ang="0">
                  <a:pos x="314" y="1856"/>
                </a:cxn>
                <a:cxn ang="0">
                  <a:pos x="326" y="1882"/>
                </a:cxn>
                <a:cxn ang="0">
                  <a:pos x="369" y="1884"/>
                </a:cxn>
                <a:cxn ang="0">
                  <a:pos x="2443" y="534"/>
                </a:cxn>
                <a:cxn ang="0">
                  <a:pos x="2441" y="503"/>
                </a:cxn>
              </a:cxnLst>
              <a:rect l="0" t="0" r="r" b="b"/>
              <a:pathLst>
                <a:path w="2449" h="1892">
                  <a:moveTo>
                    <a:pt x="2441" y="503"/>
                  </a:moveTo>
                  <a:lnTo>
                    <a:pt x="2434" y="495"/>
                  </a:lnTo>
                  <a:lnTo>
                    <a:pt x="2427" y="490"/>
                  </a:lnTo>
                  <a:lnTo>
                    <a:pt x="2418" y="488"/>
                  </a:lnTo>
                  <a:lnTo>
                    <a:pt x="2407" y="488"/>
                  </a:lnTo>
                  <a:lnTo>
                    <a:pt x="2397" y="490"/>
                  </a:lnTo>
                  <a:lnTo>
                    <a:pt x="2397" y="490"/>
                  </a:lnTo>
                  <a:lnTo>
                    <a:pt x="2403" y="484"/>
                  </a:lnTo>
                  <a:lnTo>
                    <a:pt x="2405" y="476"/>
                  </a:lnTo>
                  <a:lnTo>
                    <a:pt x="2407" y="467"/>
                  </a:lnTo>
                  <a:lnTo>
                    <a:pt x="2405" y="457"/>
                  </a:lnTo>
                  <a:lnTo>
                    <a:pt x="2401" y="448"/>
                  </a:lnTo>
                  <a:lnTo>
                    <a:pt x="2401" y="448"/>
                  </a:lnTo>
                  <a:lnTo>
                    <a:pt x="2395" y="442"/>
                  </a:lnTo>
                  <a:lnTo>
                    <a:pt x="2386" y="435"/>
                  </a:lnTo>
                  <a:lnTo>
                    <a:pt x="2376" y="433"/>
                  </a:lnTo>
                  <a:lnTo>
                    <a:pt x="2365" y="433"/>
                  </a:lnTo>
                  <a:lnTo>
                    <a:pt x="2356" y="437"/>
                  </a:lnTo>
                  <a:lnTo>
                    <a:pt x="2356" y="437"/>
                  </a:lnTo>
                  <a:lnTo>
                    <a:pt x="2361" y="430"/>
                  </a:lnTo>
                  <a:lnTo>
                    <a:pt x="2365" y="419"/>
                  </a:lnTo>
                  <a:lnTo>
                    <a:pt x="2367" y="409"/>
                  </a:lnTo>
                  <a:lnTo>
                    <a:pt x="2365" y="398"/>
                  </a:lnTo>
                  <a:lnTo>
                    <a:pt x="2361" y="387"/>
                  </a:lnTo>
                  <a:lnTo>
                    <a:pt x="2361" y="387"/>
                  </a:lnTo>
                  <a:lnTo>
                    <a:pt x="2353" y="379"/>
                  </a:lnTo>
                  <a:lnTo>
                    <a:pt x="2344" y="372"/>
                  </a:lnTo>
                  <a:lnTo>
                    <a:pt x="2333" y="368"/>
                  </a:lnTo>
                  <a:lnTo>
                    <a:pt x="2323" y="368"/>
                  </a:lnTo>
                  <a:lnTo>
                    <a:pt x="2310" y="370"/>
                  </a:lnTo>
                  <a:lnTo>
                    <a:pt x="2310" y="370"/>
                  </a:lnTo>
                  <a:lnTo>
                    <a:pt x="2314" y="358"/>
                  </a:lnTo>
                  <a:lnTo>
                    <a:pt x="2319" y="343"/>
                  </a:lnTo>
                  <a:lnTo>
                    <a:pt x="2319" y="331"/>
                  </a:lnTo>
                  <a:lnTo>
                    <a:pt x="2314" y="317"/>
                  </a:lnTo>
                  <a:lnTo>
                    <a:pt x="2310" y="308"/>
                  </a:lnTo>
                  <a:lnTo>
                    <a:pt x="2310" y="308"/>
                  </a:lnTo>
                  <a:lnTo>
                    <a:pt x="2300" y="297"/>
                  </a:lnTo>
                  <a:lnTo>
                    <a:pt x="2289" y="288"/>
                  </a:lnTo>
                  <a:lnTo>
                    <a:pt x="2277" y="284"/>
                  </a:lnTo>
                  <a:lnTo>
                    <a:pt x="2264" y="284"/>
                  </a:lnTo>
                  <a:lnTo>
                    <a:pt x="2249" y="284"/>
                  </a:lnTo>
                  <a:lnTo>
                    <a:pt x="2249" y="284"/>
                  </a:lnTo>
                  <a:lnTo>
                    <a:pt x="2254" y="278"/>
                  </a:lnTo>
                  <a:lnTo>
                    <a:pt x="2255" y="271"/>
                  </a:lnTo>
                  <a:lnTo>
                    <a:pt x="2257" y="262"/>
                  </a:lnTo>
                  <a:lnTo>
                    <a:pt x="2259" y="257"/>
                  </a:lnTo>
                  <a:lnTo>
                    <a:pt x="2259" y="250"/>
                  </a:lnTo>
                  <a:lnTo>
                    <a:pt x="2259" y="242"/>
                  </a:lnTo>
                  <a:lnTo>
                    <a:pt x="2259" y="236"/>
                  </a:lnTo>
                  <a:lnTo>
                    <a:pt x="2257" y="229"/>
                  </a:lnTo>
                  <a:lnTo>
                    <a:pt x="2255" y="223"/>
                  </a:lnTo>
                  <a:lnTo>
                    <a:pt x="2252" y="216"/>
                  </a:lnTo>
                  <a:lnTo>
                    <a:pt x="2252" y="216"/>
                  </a:lnTo>
                  <a:lnTo>
                    <a:pt x="2243" y="206"/>
                  </a:lnTo>
                  <a:lnTo>
                    <a:pt x="2232" y="198"/>
                  </a:lnTo>
                  <a:lnTo>
                    <a:pt x="2220" y="193"/>
                  </a:lnTo>
                  <a:lnTo>
                    <a:pt x="2207" y="189"/>
                  </a:lnTo>
                  <a:lnTo>
                    <a:pt x="2194" y="189"/>
                  </a:lnTo>
                  <a:lnTo>
                    <a:pt x="2194" y="189"/>
                  </a:lnTo>
                  <a:lnTo>
                    <a:pt x="2201" y="179"/>
                  </a:lnTo>
                  <a:lnTo>
                    <a:pt x="2203" y="168"/>
                  </a:lnTo>
                  <a:lnTo>
                    <a:pt x="2204" y="158"/>
                  </a:lnTo>
                  <a:lnTo>
                    <a:pt x="2203" y="147"/>
                  </a:lnTo>
                  <a:lnTo>
                    <a:pt x="2199" y="137"/>
                  </a:lnTo>
                  <a:lnTo>
                    <a:pt x="2199" y="137"/>
                  </a:lnTo>
                  <a:lnTo>
                    <a:pt x="2190" y="128"/>
                  </a:lnTo>
                  <a:lnTo>
                    <a:pt x="2181" y="122"/>
                  </a:lnTo>
                  <a:lnTo>
                    <a:pt x="2171" y="119"/>
                  </a:lnTo>
                  <a:lnTo>
                    <a:pt x="2160" y="117"/>
                  </a:lnTo>
                  <a:lnTo>
                    <a:pt x="2150" y="119"/>
                  </a:lnTo>
                  <a:lnTo>
                    <a:pt x="2150" y="119"/>
                  </a:lnTo>
                  <a:lnTo>
                    <a:pt x="2158" y="112"/>
                  </a:lnTo>
                  <a:lnTo>
                    <a:pt x="2163" y="103"/>
                  </a:lnTo>
                  <a:lnTo>
                    <a:pt x="2165" y="94"/>
                  </a:lnTo>
                  <a:lnTo>
                    <a:pt x="2163" y="84"/>
                  </a:lnTo>
                  <a:lnTo>
                    <a:pt x="2158" y="73"/>
                  </a:lnTo>
                  <a:lnTo>
                    <a:pt x="2158" y="73"/>
                  </a:lnTo>
                  <a:lnTo>
                    <a:pt x="2153" y="67"/>
                  </a:lnTo>
                  <a:lnTo>
                    <a:pt x="2146" y="61"/>
                  </a:lnTo>
                  <a:lnTo>
                    <a:pt x="2137" y="59"/>
                  </a:lnTo>
                  <a:lnTo>
                    <a:pt x="2127" y="59"/>
                  </a:lnTo>
                  <a:lnTo>
                    <a:pt x="2119" y="61"/>
                  </a:lnTo>
                  <a:lnTo>
                    <a:pt x="2119" y="61"/>
                  </a:lnTo>
                  <a:lnTo>
                    <a:pt x="2125" y="52"/>
                  </a:lnTo>
                  <a:lnTo>
                    <a:pt x="2128" y="44"/>
                  </a:lnTo>
                  <a:lnTo>
                    <a:pt x="2131" y="34"/>
                  </a:lnTo>
                  <a:lnTo>
                    <a:pt x="2131" y="25"/>
                  </a:lnTo>
                  <a:lnTo>
                    <a:pt x="2127" y="17"/>
                  </a:lnTo>
                  <a:lnTo>
                    <a:pt x="2127" y="17"/>
                  </a:lnTo>
                  <a:lnTo>
                    <a:pt x="2119" y="8"/>
                  </a:lnTo>
                  <a:lnTo>
                    <a:pt x="2110" y="2"/>
                  </a:lnTo>
                  <a:lnTo>
                    <a:pt x="2100" y="0"/>
                  </a:lnTo>
                  <a:lnTo>
                    <a:pt x="2089" y="0"/>
                  </a:lnTo>
                  <a:lnTo>
                    <a:pt x="2079" y="6"/>
                  </a:lnTo>
                  <a:lnTo>
                    <a:pt x="15" y="1338"/>
                  </a:lnTo>
                  <a:lnTo>
                    <a:pt x="15" y="1338"/>
                  </a:lnTo>
                  <a:lnTo>
                    <a:pt x="6" y="1347"/>
                  </a:lnTo>
                  <a:lnTo>
                    <a:pt x="2" y="1356"/>
                  </a:lnTo>
                  <a:lnTo>
                    <a:pt x="0" y="1366"/>
                  </a:lnTo>
                  <a:lnTo>
                    <a:pt x="0" y="1377"/>
                  </a:lnTo>
                  <a:lnTo>
                    <a:pt x="4" y="1387"/>
                  </a:lnTo>
                  <a:lnTo>
                    <a:pt x="4" y="1387"/>
                  </a:lnTo>
                  <a:lnTo>
                    <a:pt x="11" y="1393"/>
                  </a:lnTo>
                  <a:lnTo>
                    <a:pt x="19" y="1400"/>
                  </a:lnTo>
                  <a:lnTo>
                    <a:pt x="27" y="1402"/>
                  </a:lnTo>
                  <a:lnTo>
                    <a:pt x="38" y="1402"/>
                  </a:lnTo>
                  <a:lnTo>
                    <a:pt x="47" y="1400"/>
                  </a:lnTo>
                  <a:lnTo>
                    <a:pt x="47" y="1400"/>
                  </a:lnTo>
                  <a:lnTo>
                    <a:pt x="40" y="1409"/>
                  </a:lnTo>
                  <a:lnTo>
                    <a:pt x="38" y="1416"/>
                  </a:lnTo>
                  <a:lnTo>
                    <a:pt x="36" y="1425"/>
                  </a:lnTo>
                  <a:lnTo>
                    <a:pt x="38" y="1435"/>
                  </a:lnTo>
                  <a:lnTo>
                    <a:pt x="42" y="1444"/>
                  </a:lnTo>
                  <a:lnTo>
                    <a:pt x="42" y="1444"/>
                  </a:lnTo>
                  <a:lnTo>
                    <a:pt x="48" y="1450"/>
                  </a:lnTo>
                  <a:lnTo>
                    <a:pt x="57" y="1457"/>
                  </a:lnTo>
                  <a:lnTo>
                    <a:pt x="68" y="1459"/>
                  </a:lnTo>
                  <a:lnTo>
                    <a:pt x="75" y="1457"/>
                  </a:lnTo>
                  <a:lnTo>
                    <a:pt x="86" y="1455"/>
                  </a:lnTo>
                  <a:lnTo>
                    <a:pt x="86" y="1455"/>
                  </a:lnTo>
                  <a:lnTo>
                    <a:pt x="80" y="1463"/>
                  </a:lnTo>
                  <a:lnTo>
                    <a:pt x="75" y="1474"/>
                  </a:lnTo>
                  <a:lnTo>
                    <a:pt x="75" y="1485"/>
                  </a:lnTo>
                  <a:lnTo>
                    <a:pt x="78" y="1494"/>
                  </a:lnTo>
                  <a:lnTo>
                    <a:pt x="82" y="1505"/>
                  </a:lnTo>
                  <a:lnTo>
                    <a:pt x="82" y="1505"/>
                  </a:lnTo>
                  <a:lnTo>
                    <a:pt x="91" y="1513"/>
                  </a:lnTo>
                  <a:lnTo>
                    <a:pt x="99" y="1520"/>
                  </a:lnTo>
                  <a:lnTo>
                    <a:pt x="110" y="1524"/>
                  </a:lnTo>
                  <a:lnTo>
                    <a:pt x="121" y="1524"/>
                  </a:lnTo>
                  <a:lnTo>
                    <a:pt x="133" y="1522"/>
                  </a:lnTo>
                  <a:lnTo>
                    <a:pt x="133" y="1522"/>
                  </a:lnTo>
                  <a:lnTo>
                    <a:pt x="128" y="1534"/>
                  </a:lnTo>
                  <a:lnTo>
                    <a:pt x="124" y="1547"/>
                  </a:lnTo>
                  <a:lnTo>
                    <a:pt x="124" y="1562"/>
                  </a:lnTo>
                  <a:lnTo>
                    <a:pt x="128" y="1573"/>
                  </a:lnTo>
                  <a:lnTo>
                    <a:pt x="133" y="1585"/>
                  </a:lnTo>
                  <a:lnTo>
                    <a:pt x="133" y="1585"/>
                  </a:lnTo>
                  <a:lnTo>
                    <a:pt x="144" y="1596"/>
                  </a:lnTo>
                  <a:lnTo>
                    <a:pt x="154" y="1604"/>
                  </a:lnTo>
                  <a:lnTo>
                    <a:pt x="167" y="1608"/>
                  </a:lnTo>
                  <a:lnTo>
                    <a:pt x="181" y="1612"/>
                  </a:lnTo>
                  <a:lnTo>
                    <a:pt x="196" y="1612"/>
                  </a:lnTo>
                  <a:lnTo>
                    <a:pt x="196" y="1612"/>
                  </a:lnTo>
                  <a:lnTo>
                    <a:pt x="188" y="1625"/>
                  </a:lnTo>
                  <a:lnTo>
                    <a:pt x="183" y="1637"/>
                  </a:lnTo>
                  <a:lnTo>
                    <a:pt x="183" y="1651"/>
                  </a:lnTo>
                  <a:lnTo>
                    <a:pt x="185" y="1663"/>
                  </a:lnTo>
                  <a:lnTo>
                    <a:pt x="192" y="1676"/>
                  </a:lnTo>
                  <a:lnTo>
                    <a:pt x="192" y="1676"/>
                  </a:lnTo>
                  <a:lnTo>
                    <a:pt x="200" y="1686"/>
                  </a:lnTo>
                  <a:lnTo>
                    <a:pt x="211" y="1695"/>
                  </a:lnTo>
                  <a:lnTo>
                    <a:pt x="222" y="1699"/>
                  </a:lnTo>
                  <a:lnTo>
                    <a:pt x="236" y="1703"/>
                  </a:lnTo>
                  <a:lnTo>
                    <a:pt x="248" y="1703"/>
                  </a:lnTo>
                  <a:lnTo>
                    <a:pt x="248" y="1703"/>
                  </a:lnTo>
                  <a:lnTo>
                    <a:pt x="243" y="1713"/>
                  </a:lnTo>
                  <a:lnTo>
                    <a:pt x="240" y="1724"/>
                  </a:lnTo>
                  <a:lnTo>
                    <a:pt x="238" y="1734"/>
                  </a:lnTo>
                  <a:lnTo>
                    <a:pt x="240" y="1745"/>
                  </a:lnTo>
                  <a:lnTo>
                    <a:pt x="245" y="1755"/>
                  </a:lnTo>
                  <a:lnTo>
                    <a:pt x="245" y="1755"/>
                  </a:lnTo>
                  <a:lnTo>
                    <a:pt x="253" y="1764"/>
                  </a:lnTo>
                  <a:lnTo>
                    <a:pt x="261" y="1771"/>
                  </a:lnTo>
                  <a:lnTo>
                    <a:pt x="272" y="1773"/>
                  </a:lnTo>
                  <a:lnTo>
                    <a:pt x="282" y="1775"/>
                  </a:lnTo>
                  <a:lnTo>
                    <a:pt x="293" y="1773"/>
                  </a:lnTo>
                  <a:lnTo>
                    <a:pt x="293" y="1773"/>
                  </a:lnTo>
                  <a:lnTo>
                    <a:pt x="284" y="1778"/>
                  </a:lnTo>
                  <a:lnTo>
                    <a:pt x="280" y="1787"/>
                  </a:lnTo>
                  <a:lnTo>
                    <a:pt x="278" y="1798"/>
                  </a:lnTo>
                  <a:lnTo>
                    <a:pt x="280" y="1808"/>
                  </a:lnTo>
                  <a:lnTo>
                    <a:pt x="284" y="1819"/>
                  </a:lnTo>
                  <a:lnTo>
                    <a:pt x="284" y="1819"/>
                  </a:lnTo>
                  <a:lnTo>
                    <a:pt x="291" y="1826"/>
                  </a:lnTo>
                  <a:lnTo>
                    <a:pt x="298" y="1831"/>
                  </a:lnTo>
                  <a:lnTo>
                    <a:pt x="308" y="1833"/>
                  </a:lnTo>
                  <a:lnTo>
                    <a:pt x="316" y="1833"/>
                  </a:lnTo>
                  <a:lnTo>
                    <a:pt x="324" y="1831"/>
                  </a:lnTo>
                  <a:lnTo>
                    <a:pt x="324" y="1831"/>
                  </a:lnTo>
                  <a:lnTo>
                    <a:pt x="321" y="1840"/>
                  </a:lnTo>
                  <a:lnTo>
                    <a:pt x="316" y="1849"/>
                  </a:lnTo>
                  <a:lnTo>
                    <a:pt x="314" y="1856"/>
                  </a:lnTo>
                  <a:lnTo>
                    <a:pt x="316" y="1865"/>
                  </a:lnTo>
                  <a:lnTo>
                    <a:pt x="321" y="1874"/>
                  </a:lnTo>
                  <a:lnTo>
                    <a:pt x="321" y="1874"/>
                  </a:lnTo>
                  <a:lnTo>
                    <a:pt x="326" y="1882"/>
                  </a:lnTo>
                  <a:lnTo>
                    <a:pt x="337" y="1888"/>
                  </a:lnTo>
                  <a:lnTo>
                    <a:pt x="346" y="1891"/>
                  </a:lnTo>
                  <a:lnTo>
                    <a:pt x="358" y="1888"/>
                  </a:lnTo>
                  <a:lnTo>
                    <a:pt x="369" y="1884"/>
                  </a:lnTo>
                  <a:lnTo>
                    <a:pt x="2430" y="550"/>
                  </a:lnTo>
                  <a:lnTo>
                    <a:pt x="2430" y="550"/>
                  </a:lnTo>
                  <a:lnTo>
                    <a:pt x="2439" y="543"/>
                  </a:lnTo>
                  <a:lnTo>
                    <a:pt x="2443" y="534"/>
                  </a:lnTo>
                  <a:lnTo>
                    <a:pt x="2448" y="524"/>
                  </a:lnTo>
                  <a:lnTo>
                    <a:pt x="2445" y="513"/>
                  </a:lnTo>
                  <a:lnTo>
                    <a:pt x="2441" y="503"/>
                  </a:lnTo>
                  <a:lnTo>
                    <a:pt x="2441" y="50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52" name="Freeform 61">
              <a:extLst>
                <a:ext uri="{FF2B5EF4-FFF2-40B4-BE49-F238E27FC236}">
                  <a16:creationId xmlns:a16="http://schemas.microsoft.com/office/drawing/2014/main" id="{2F253F0D-A612-773B-2048-E1766CE7A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0" y="1334"/>
              <a:ext cx="2267" cy="1700"/>
            </a:xfrm>
            <a:custGeom>
              <a:avLst/>
              <a:gdLst/>
              <a:ahLst/>
              <a:cxnLst>
                <a:cxn ang="0">
                  <a:pos x="2029" y="0"/>
                </a:cxn>
                <a:cxn ang="0">
                  <a:pos x="0" y="1300"/>
                </a:cxn>
                <a:cxn ang="0">
                  <a:pos x="236" y="1699"/>
                </a:cxn>
                <a:cxn ang="0">
                  <a:pos x="2266" y="381"/>
                </a:cxn>
                <a:cxn ang="0">
                  <a:pos x="2029" y="0"/>
                </a:cxn>
                <a:cxn ang="0">
                  <a:pos x="2029" y="0"/>
                </a:cxn>
              </a:cxnLst>
              <a:rect l="0" t="0" r="r" b="b"/>
              <a:pathLst>
                <a:path w="2267" h="1700">
                  <a:moveTo>
                    <a:pt x="2029" y="0"/>
                  </a:moveTo>
                  <a:lnTo>
                    <a:pt x="0" y="1300"/>
                  </a:lnTo>
                  <a:lnTo>
                    <a:pt x="236" y="1699"/>
                  </a:lnTo>
                  <a:lnTo>
                    <a:pt x="2266" y="381"/>
                  </a:lnTo>
                  <a:lnTo>
                    <a:pt x="2029" y="0"/>
                  </a:lnTo>
                  <a:lnTo>
                    <a:pt x="2029" y="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53" name="Freeform 62">
              <a:extLst>
                <a:ext uri="{FF2B5EF4-FFF2-40B4-BE49-F238E27FC236}">
                  <a16:creationId xmlns:a16="http://schemas.microsoft.com/office/drawing/2014/main" id="{69159145-9E80-1D54-9051-407E2E8C8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" y="1344"/>
              <a:ext cx="2249" cy="1676"/>
            </a:xfrm>
            <a:custGeom>
              <a:avLst/>
              <a:gdLst/>
              <a:ahLst/>
              <a:cxnLst>
                <a:cxn ang="0">
                  <a:pos x="2022" y="0"/>
                </a:cxn>
                <a:cxn ang="0">
                  <a:pos x="0" y="1296"/>
                </a:cxn>
                <a:cxn ang="0">
                  <a:pos x="227" y="1677"/>
                </a:cxn>
                <a:cxn ang="0">
                  <a:pos x="2250" y="363"/>
                </a:cxn>
                <a:cxn ang="0">
                  <a:pos x="2022" y="0"/>
                </a:cxn>
                <a:cxn ang="0">
                  <a:pos x="2022" y="0"/>
                </a:cxn>
              </a:cxnLst>
              <a:rect l="0" t="0" r="r" b="b"/>
              <a:pathLst>
                <a:path w="2251" h="1678">
                  <a:moveTo>
                    <a:pt x="2022" y="0"/>
                  </a:moveTo>
                  <a:lnTo>
                    <a:pt x="0" y="1296"/>
                  </a:lnTo>
                  <a:lnTo>
                    <a:pt x="227" y="1677"/>
                  </a:lnTo>
                  <a:lnTo>
                    <a:pt x="2250" y="363"/>
                  </a:lnTo>
                  <a:lnTo>
                    <a:pt x="2022" y="0"/>
                  </a:lnTo>
                  <a:lnTo>
                    <a:pt x="2022" y="0"/>
                  </a:lnTo>
                </a:path>
              </a:pathLst>
            </a:custGeom>
            <a:solidFill>
              <a:srgbClr val="FFDA16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54" name="Freeform 63">
              <a:extLst>
                <a:ext uri="{FF2B5EF4-FFF2-40B4-BE49-F238E27FC236}">
                  <a16:creationId xmlns:a16="http://schemas.microsoft.com/office/drawing/2014/main" id="{67AE99F2-2927-90BA-F5C8-CF8518F1B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" y="1353"/>
              <a:ext cx="2239" cy="1657"/>
            </a:xfrm>
            <a:custGeom>
              <a:avLst/>
              <a:gdLst/>
              <a:ahLst/>
              <a:cxnLst>
                <a:cxn ang="0">
                  <a:pos x="2019" y="0"/>
                </a:cxn>
                <a:cxn ang="0">
                  <a:pos x="0" y="1292"/>
                </a:cxn>
                <a:cxn ang="0">
                  <a:pos x="218" y="1656"/>
                </a:cxn>
                <a:cxn ang="0">
                  <a:pos x="2237" y="347"/>
                </a:cxn>
                <a:cxn ang="0">
                  <a:pos x="2019" y="0"/>
                </a:cxn>
                <a:cxn ang="0">
                  <a:pos x="2019" y="0"/>
                </a:cxn>
              </a:cxnLst>
              <a:rect l="0" t="0" r="r" b="b"/>
              <a:pathLst>
                <a:path w="2238" h="1657">
                  <a:moveTo>
                    <a:pt x="2019" y="0"/>
                  </a:moveTo>
                  <a:lnTo>
                    <a:pt x="0" y="1292"/>
                  </a:lnTo>
                  <a:lnTo>
                    <a:pt x="218" y="1656"/>
                  </a:lnTo>
                  <a:lnTo>
                    <a:pt x="2237" y="347"/>
                  </a:lnTo>
                  <a:lnTo>
                    <a:pt x="2019" y="0"/>
                  </a:lnTo>
                  <a:lnTo>
                    <a:pt x="2019" y="0"/>
                  </a:lnTo>
                </a:path>
              </a:pathLst>
            </a:custGeom>
            <a:solidFill>
              <a:srgbClr val="FFDB1D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55" name="Freeform 64">
              <a:extLst>
                <a:ext uri="{FF2B5EF4-FFF2-40B4-BE49-F238E27FC236}">
                  <a16:creationId xmlns:a16="http://schemas.microsoft.com/office/drawing/2014/main" id="{73065B02-76F3-39E3-4613-819C694C1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358"/>
              <a:ext cx="2221" cy="1638"/>
            </a:xfrm>
            <a:custGeom>
              <a:avLst/>
              <a:gdLst/>
              <a:ahLst/>
              <a:cxnLst>
                <a:cxn ang="0">
                  <a:pos x="2014" y="0"/>
                </a:cxn>
                <a:cxn ang="0">
                  <a:pos x="0" y="1291"/>
                </a:cxn>
                <a:cxn ang="0">
                  <a:pos x="210" y="1638"/>
                </a:cxn>
                <a:cxn ang="0">
                  <a:pos x="2221" y="333"/>
                </a:cxn>
                <a:cxn ang="0">
                  <a:pos x="2014" y="0"/>
                </a:cxn>
                <a:cxn ang="0">
                  <a:pos x="2014" y="0"/>
                </a:cxn>
              </a:cxnLst>
              <a:rect l="0" t="0" r="r" b="b"/>
              <a:pathLst>
                <a:path w="2222" h="1639">
                  <a:moveTo>
                    <a:pt x="2014" y="0"/>
                  </a:moveTo>
                  <a:lnTo>
                    <a:pt x="0" y="1291"/>
                  </a:lnTo>
                  <a:lnTo>
                    <a:pt x="210" y="1638"/>
                  </a:lnTo>
                  <a:lnTo>
                    <a:pt x="2221" y="333"/>
                  </a:lnTo>
                  <a:lnTo>
                    <a:pt x="2014" y="0"/>
                  </a:lnTo>
                  <a:lnTo>
                    <a:pt x="2014" y="0"/>
                  </a:lnTo>
                </a:path>
              </a:pathLst>
            </a:custGeom>
            <a:solidFill>
              <a:srgbClr val="FFDD24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56" name="Freeform 65">
              <a:extLst>
                <a:ext uri="{FF2B5EF4-FFF2-40B4-BE49-F238E27FC236}">
                  <a16:creationId xmlns:a16="http://schemas.microsoft.com/office/drawing/2014/main" id="{58C40E8C-0BA3-13DC-01B4-8A87CDB84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363"/>
              <a:ext cx="2211" cy="1618"/>
            </a:xfrm>
            <a:custGeom>
              <a:avLst/>
              <a:gdLst/>
              <a:ahLst/>
              <a:cxnLst>
                <a:cxn ang="0">
                  <a:pos x="2012" y="0"/>
                </a:cxn>
                <a:cxn ang="0">
                  <a:pos x="0" y="1287"/>
                </a:cxn>
                <a:cxn ang="0">
                  <a:pos x="202" y="1618"/>
                </a:cxn>
                <a:cxn ang="0">
                  <a:pos x="2208" y="315"/>
                </a:cxn>
                <a:cxn ang="0">
                  <a:pos x="2012" y="0"/>
                </a:cxn>
                <a:cxn ang="0">
                  <a:pos x="2012" y="0"/>
                </a:cxn>
              </a:cxnLst>
              <a:rect l="0" t="0" r="r" b="b"/>
              <a:pathLst>
                <a:path w="2209" h="1619">
                  <a:moveTo>
                    <a:pt x="2012" y="0"/>
                  </a:moveTo>
                  <a:lnTo>
                    <a:pt x="0" y="1287"/>
                  </a:lnTo>
                  <a:lnTo>
                    <a:pt x="202" y="1618"/>
                  </a:lnTo>
                  <a:lnTo>
                    <a:pt x="2208" y="315"/>
                  </a:lnTo>
                  <a:lnTo>
                    <a:pt x="2012" y="0"/>
                  </a:lnTo>
                  <a:lnTo>
                    <a:pt x="2012" y="0"/>
                  </a:lnTo>
                </a:path>
              </a:pathLst>
            </a:custGeom>
            <a:solidFill>
              <a:srgbClr val="FFDE2C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57" name="Freeform 66">
              <a:extLst>
                <a:ext uri="{FF2B5EF4-FFF2-40B4-BE49-F238E27FC236}">
                  <a16:creationId xmlns:a16="http://schemas.microsoft.com/office/drawing/2014/main" id="{A01CA341-8ABF-0880-0B94-5D40AC5DC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" y="1377"/>
              <a:ext cx="2192" cy="1598"/>
            </a:xfrm>
            <a:custGeom>
              <a:avLst/>
              <a:gdLst/>
              <a:ahLst/>
              <a:cxnLst>
                <a:cxn ang="0">
                  <a:pos x="2001" y="0"/>
                </a:cxn>
                <a:cxn ang="0">
                  <a:pos x="0" y="1281"/>
                </a:cxn>
                <a:cxn ang="0">
                  <a:pos x="190" y="1596"/>
                </a:cxn>
                <a:cxn ang="0">
                  <a:pos x="2190" y="299"/>
                </a:cxn>
                <a:cxn ang="0">
                  <a:pos x="2001" y="0"/>
                </a:cxn>
                <a:cxn ang="0">
                  <a:pos x="2001" y="0"/>
                </a:cxn>
              </a:cxnLst>
              <a:rect l="0" t="0" r="r" b="b"/>
              <a:pathLst>
                <a:path w="2191" h="1597">
                  <a:moveTo>
                    <a:pt x="2001" y="0"/>
                  </a:moveTo>
                  <a:lnTo>
                    <a:pt x="0" y="1281"/>
                  </a:lnTo>
                  <a:lnTo>
                    <a:pt x="190" y="1596"/>
                  </a:lnTo>
                  <a:lnTo>
                    <a:pt x="2190" y="299"/>
                  </a:lnTo>
                  <a:lnTo>
                    <a:pt x="2001" y="0"/>
                  </a:lnTo>
                  <a:lnTo>
                    <a:pt x="2001" y="0"/>
                  </a:lnTo>
                </a:path>
              </a:pathLst>
            </a:custGeom>
            <a:solidFill>
              <a:srgbClr val="FFE033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58" name="Freeform 67">
              <a:extLst>
                <a:ext uri="{FF2B5EF4-FFF2-40B4-BE49-F238E27FC236}">
                  <a16:creationId xmlns:a16="http://schemas.microsoft.com/office/drawing/2014/main" id="{D9E2BEFC-8731-A42F-CD07-630CE9883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" y="1363"/>
              <a:ext cx="2177" cy="1575"/>
            </a:xfrm>
            <a:custGeom>
              <a:avLst/>
              <a:gdLst/>
              <a:ahLst/>
              <a:cxnLst>
                <a:cxn ang="0">
                  <a:pos x="1997" y="0"/>
                </a:cxn>
                <a:cxn ang="0">
                  <a:pos x="0" y="1277"/>
                </a:cxn>
                <a:cxn ang="0">
                  <a:pos x="181" y="1574"/>
                </a:cxn>
                <a:cxn ang="0">
                  <a:pos x="2175" y="282"/>
                </a:cxn>
                <a:cxn ang="0">
                  <a:pos x="1997" y="0"/>
                </a:cxn>
                <a:cxn ang="0">
                  <a:pos x="1997" y="0"/>
                </a:cxn>
              </a:cxnLst>
              <a:rect l="0" t="0" r="r" b="b"/>
              <a:pathLst>
                <a:path w="2176" h="1575">
                  <a:moveTo>
                    <a:pt x="1997" y="0"/>
                  </a:moveTo>
                  <a:lnTo>
                    <a:pt x="0" y="1277"/>
                  </a:lnTo>
                  <a:lnTo>
                    <a:pt x="181" y="1574"/>
                  </a:lnTo>
                  <a:lnTo>
                    <a:pt x="2175" y="282"/>
                  </a:lnTo>
                  <a:lnTo>
                    <a:pt x="1997" y="0"/>
                  </a:lnTo>
                  <a:lnTo>
                    <a:pt x="1997" y="0"/>
                  </a:lnTo>
                </a:path>
              </a:pathLst>
            </a:custGeom>
            <a:solidFill>
              <a:srgbClr val="FFE13A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59" name="Freeform 68">
              <a:extLst>
                <a:ext uri="{FF2B5EF4-FFF2-40B4-BE49-F238E27FC236}">
                  <a16:creationId xmlns:a16="http://schemas.microsoft.com/office/drawing/2014/main" id="{95FC6D16-DE6E-9E9E-257C-616308725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" y="1333"/>
              <a:ext cx="2163" cy="1556"/>
            </a:xfrm>
            <a:custGeom>
              <a:avLst/>
              <a:gdLst/>
              <a:ahLst/>
              <a:cxnLst>
                <a:cxn ang="0">
                  <a:pos x="1994" y="0"/>
                </a:cxn>
                <a:cxn ang="0">
                  <a:pos x="0" y="1275"/>
                </a:cxn>
                <a:cxn ang="0">
                  <a:pos x="172" y="1556"/>
                </a:cxn>
                <a:cxn ang="0">
                  <a:pos x="2162" y="269"/>
                </a:cxn>
                <a:cxn ang="0">
                  <a:pos x="1994" y="0"/>
                </a:cxn>
                <a:cxn ang="0">
                  <a:pos x="1994" y="0"/>
                </a:cxn>
              </a:cxnLst>
              <a:rect l="0" t="0" r="r" b="b"/>
              <a:pathLst>
                <a:path w="2163" h="1557">
                  <a:moveTo>
                    <a:pt x="1994" y="0"/>
                  </a:moveTo>
                  <a:lnTo>
                    <a:pt x="0" y="1275"/>
                  </a:lnTo>
                  <a:lnTo>
                    <a:pt x="172" y="1556"/>
                  </a:lnTo>
                  <a:lnTo>
                    <a:pt x="2162" y="269"/>
                  </a:lnTo>
                  <a:lnTo>
                    <a:pt x="1994" y="0"/>
                  </a:lnTo>
                  <a:lnTo>
                    <a:pt x="1994" y="0"/>
                  </a:lnTo>
                </a:path>
              </a:pathLst>
            </a:custGeom>
            <a:solidFill>
              <a:srgbClr val="FFE24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60" name="Freeform 69">
              <a:extLst>
                <a:ext uri="{FF2B5EF4-FFF2-40B4-BE49-F238E27FC236}">
                  <a16:creationId xmlns:a16="http://schemas.microsoft.com/office/drawing/2014/main" id="{1862DB45-E62C-0DF9-D472-AA5D17EEF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7" y="1388"/>
              <a:ext cx="2144" cy="1537"/>
            </a:xfrm>
            <a:custGeom>
              <a:avLst/>
              <a:gdLst/>
              <a:ahLst/>
              <a:cxnLst>
                <a:cxn ang="0">
                  <a:pos x="1987" y="0"/>
                </a:cxn>
                <a:cxn ang="0">
                  <a:pos x="0" y="1271"/>
                </a:cxn>
                <a:cxn ang="0">
                  <a:pos x="161" y="1534"/>
                </a:cxn>
                <a:cxn ang="0">
                  <a:pos x="2144" y="251"/>
                </a:cxn>
                <a:cxn ang="0">
                  <a:pos x="1987" y="0"/>
                </a:cxn>
                <a:cxn ang="0">
                  <a:pos x="1987" y="0"/>
                </a:cxn>
              </a:cxnLst>
              <a:rect l="0" t="0" r="r" b="b"/>
              <a:pathLst>
                <a:path w="2145" h="1535">
                  <a:moveTo>
                    <a:pt x="1987" y="0"/>
                  </a:moveTo>
                  <a:lnTo>
                    <a:pt x="0" y="1271"/>
                  </a:lnTo>
                  <a:lnTo>
                    <a:pt x="161" y="1534"/>
                  </a:lnTo>
                  <a:lnTo>
                    <a:pt x="2144" y="251"/>
                  </a:lnTo>
                  <a:lnTo>
                    <a:pt x="1987" y="0"/>
                  </a:lnTo>
                  <a:lnTo>
                    <a:pt x="1987" y="0"/>
                  </a:lnTo>
                </a:path>
              </a:pathLst>
            </a:custGeom>
            <a:solidFill>
              <a:srgbClr val="FFE44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61" name="Freeform 70">
              <a:extLst>
                <a:ext uri="{FF2B5EF4-FFF2-40B4-BE49-F238E27FC236}">
                  <a16:creationId xmlns:a16="http://schemas.microsoft.com/office/drawing/2014/main" id="{EEAF8AF1-7008-DBDF-A0B7-C51629F8C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" y="1408"/>
              <a:ext cx="2130" cy="1517"/>
            </a:xfrm>
            <a:custGeom>
              <a:avLst/>
              <a:gdLst/>
              <a:ahLst/>
              <a:cxnLst>
                <a:cxn ang="0">
                  <a:pos x="1981" y="0"/>
                </a:cxn>
                <a:cxn ang="0">
                  <a:pos x="0" y="1265"/>
                </a:cxn>
                <a:cxn ang="0">
                  <a:pos x="154" y="1515"/>
                </a:cxn>
                <a:cxn ang="0">
                  <a:pos x="2129" y="236"/>
                </a:cxn>
                <a:cxn ang="0">
                  <a:pos x="1981" y="0"/>
                </a:cxn>
                <a:cxn ang="0">
                  <a:pos x="1981" y="0"/>
                </a:cxn>
              </a:cxnLst>
              <a:rect l="0" t="0" r="r" b="b"/>
              <a:pathLst>
                <a:path w="2130" h="1516">
                  <a:moveTo>
                    <a:pt x="1981" y="0"/>
                  </a:moveTo>
                  <a:lnTo>
                    <a:pt x="0" y="1265"/>
                  </a:lnTo>
                  <a:lnTo>
                    <a:pt x="154" y="1515"/>
                  </a:lnTo>
                  <a:lnTo>
                    <a:pt x="2129" y="236"/>
                  </a:lnTo>
                  <a:lnTo>
                    <a:pt x="1981" y="0"/>
                  </a:lnTo>
                  <a:lnTo>
                    <a:pt x="1981" y="0"/>
                  </a:lnTo>
                </a:path>
              </a:pathLst>
            </a:custGeom>
            <a:solidFill>
              <a:srgbClr val="FFE55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62" name="Freeform 71">
              <a:extLst>
                <a:ext uri="{FF2B5EF4-FFF2-40B4-BE49-F238E27FC236}">
                  <a16:creationId xmlns:a16="http://schemas.microsoft.com/office/drawing/2014/main" id="{7F3AADA2-B956-02A0-0D8F-200129419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8" y="1416"/>
              <a:ext cx="2114" cy="1493"/>
            </a:xfrm>
            <a:custGeom>
              <a:avLst/>
              <a:gdLst/>
              <a:ahLst/>
              <a:cxnLst>
                <a:cxn ang="0">
                  <a:pos x="1974" y="0"/>
                </a:cxn>
                <a:cxn ang="0">
                  <a:pos x="0" y="1261"/>
                </a:cxn>
                <a:cxn ang="0">
                  <a:pos x="143" y="1495"/>
                </a:cxn>
                <a:cxn ang="0">
                  <a:pos x="2112" y="218"/>
                </a:cxn>
                <a:cxn ang="0">
                  <a:pos x="1974" y="0"/>
                </a:cxn>
                <a:cxn ang="0">
                  <a:pos x="1974" y="0"/>
                </a:cxn>
              </a:cxnLst>
              <a:rect l="0" t="0" r="r" b="b"/>
              <a:pathLst>
                <a:path w="2113" h="1496">
                  <a:moveTo>
                    <a:pt x="1974" y="0"/>
                  </a:moveTo>
                  <a:lnTo>
                    <a:pt x="0" y="1261"/>
                  </a:lnTo>
                  <a:lnTo>
                    <a:pt x="143" y="1495"/>
                  </a:lnTo>
                  <a:lnTo>
                    <a:pt x="2112" y="218"/>
                  </a:lnTo>
                  <a:lnTo>
                    <a:pt x="1974" y="0"/>
                  </a:lnTo>
                  <a:lnTo>
                    <a:pt x="1974" y="0"/>
                  </a:lnTo>
                </a:path>
              </a:pathLst>
            </a:custGeom>
            <a:solidFill>
              <a:srgbClr val="FFE757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63" name="Freeform 72">
              <a:extLst>
                <a:ext uri="{FF2B5EF4-FFF2-40B4-BE49-F238E27FC236}">
                  <a16:creationId xmlns:a16="http://schemas.microsoft.com/office/drawing/2014/main" id="{D0B55F07-719E-3E7F-C891-98F505A9C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2" y="1425"/>
              <a:ext cx="2096" cy="1475"/>
            </a:xfrm>
            <a:custGeom>
              <a:avLst/>
              <a:gdLst/>
              <a:ahLst/>
              <a:cxnLst>
                <a:cxn ang="0">
                  <a:pos x="1970" y="0"/>
                </a:cxn>
                <a:cxn ang="0">
                  <a:pos x="0" y="1256"/>
                </a:cxn>
                <a:cxn ang="0">
                  <a:pos x="135" y="1474"/>
                </a:cxn>
                <a:cxn ang="0">
                  <a:pos x="2097" y="202"/>
                </a:cxn>
                <a:cxn ang="0">
                  <a:pos x="1970" y="0"/>
                </a:cxn>
                <a:cxn ang="0">
                  <a:pos x="1970" y="0"/>
                </a:cxn>
              </a:cxnLst>
              <a:rect l="0" t="0" r="r" b="b"/>
              <a:pathLst>
                <a:path w="2098" h="1475">
                  <a:moveTo>
                    <a:pt x="1970" y="0"/>
                  </a:moveTo>
                  <a:lnTo>
                    <a:pt x="0" y="1256"/>
                  </a:lnTo>
                  <a:lnTo>
                    <a:pt x="135" y="1474"/>
                  </a:lnTo>
                  <a:lnTo>
                    <a:pt x="2097" y="202"/>
                  </a:lnTo>
                  <a:lnTo>
                    <a:pt x="1970" y="0"/>
                  </a:lnTo>
                  <a:lnTo>
                    <a:pt x="1970" y="0"/>
                  </a:lnTo>
                </a:path>
              </a:pathLst>
            </a:custGeom>
            <a:solidFill>
              <a:srgbClr val="FFE85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28" name="Freeform 73">
              <a:extLst>
                <a:ext uri="{FF2B5EF4-FFF2-40B4-BE49-F238E27FC236}">
                  <a16:creationId xmlns:a16="http://schemas.microsoft.com/office/drawing/2014/main" id="{86CC9660-CD60-37A2-4901-5F68ED0A3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" y="1433"/>
              <a:ext cx="2083" cy="1454"/>
            </a:xfrm>
            <a:custGeom>
              <a:avLst/>
              <a:gdLst/>
              <a:ahLst/>
              <a:cxnLst>
                <a:cxn ang="0">
                  <a:pos x="1965" y="0"/>
                </a:cxn>
                <a:cxn ang="0">
                  <a:pos x="0" y="1252"/>
                </a:cxn>
                <a:cxn ang="0">
                  <a:pos x="126" y="1453"/>
                </a:cxn>
                <a:cxn ang="0">
                  <a:pos x="2082" y="185"/>
                </a:cxn>
                <a:cxn ang="0">
                  <a:pos x="1965" y="0"/>
                </a:cxn>
                <a:cxn ang="0">
                  <a:pos x="1965" y="0"/>
                </a:cxn>
              </a:cxnLst>
              <a:rect l="0" t="0" r="r" b="b"/>
              <a:pathLst>
                <a:path w="2083" h="1454">
                  <a:moveTo>
                    <a:pt x="1965" y="0"/>
                  </a:moveTo>
                  <a:lnTo>
                    <a:pt x="0" y="1252"/>
                  </a:lnTo>
                  <a:lnTo>
                    <a:pt x="126" y="1453"/>
                  </a:lnTo>
                  <a:lnTo>
                    <a:pt x="2082" y="185"/>
                  </a:lnTo>
                  <a:lnTo>
                    <a:pt x="1965" y="0"/>
                  </a:lnTo>
                  <a:lnTo>
                    <a:pt x="1965" y="0"/>
                  </a:lnTo>
                </a:path>
              </a:pathLst>
            </a:custGeom>
            <a:solidFill>
              <a:srgbClr val="FFEA65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29" name="Freeform 74">
              <a:extLst>
                <a:ext uri="{FF2B5EF4-FFF2-40B4-BE49-F238E27FC236}">
                  <a16:creationId xmlns:a16="http://schemas.microsoft.com/office/drawing/2014/main" id="{E7B56526-4316-DE5E-AC9C-B5917282F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1440"/>
              <a:ext cx="2067" cy="1435"/>
            </a:xfrm>
            <a:custGeom>
              <a:avLst/>
              <a:gdLst/>
              <a:ahLst/>
              <a:cxnLst>
                <a:cxn ang="0">
                  <a:pos x="1961" y="0"/>
                </a:cxn>
                <a:cxn ang="0">
                  <a:pos x="0" y="1250"/>
                </a:cxn>
                <a:cxn ang="0">
                  <a:pos x="115" y="1434"/>
                </a:cxn>
                <a:cxn ang="0">
                  <a:pos x="2067" y="172"/>
                </a:cxn>
                <a:cxn ang="0">
                  <a:pos x="1961" y="0"/>
                </a:cxn>
                <a:cxn ang="0">
                  <a:pos x="1961" y="0"/>
                </a:cxn>
              </a:cxnLst>
              <a:rect l="0" t="0" r="r" b="b"/>
              <a:pathLst>
                <a:path w="2068" h="1435">
                  <a:moveTo>
                    <a:pt x="1961" y="0"/>
                  </a:moveTo>
                  <a:lnTo>
                    <a:pt x="0" y="1250"/>
                  </a:lnTo>
                  <a:lnTo>
                    <a:pt x="115" y="1434"/>
                  </a:lnTo>
                  <a:lnTo>
                    <a:pt x="2067" y="172"/>
                  </a:lnTo>
                  <a:lnTo>
                    <a:pt x="1961" y="0"/>
                  </a:lnTo>
                  <a:lnTo>
                    <a:pt x="1961" y="0"/>
                  </a:lnTo>
                </a:path>
              </a:pathLst>
            </a:custGeom>
            <a:solidFill>
              <a:srgbClr val="FFEB6D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30" name="Freeform 75">
              <a:extLst>
                <a:ext uri="{FF2B5EF4-FFF2-40B4-BE49-F238E27FC236}">
                  <a16:creationId xmlns:a16="http://schemas.microsoft.com/office/drawing/2014/main" id="{8CE5D68E-583A-A70D-D09F-CC87ED915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9" y="1406"/>
              <a:ext cx="2052" cy="1417"/>
            </a:xfrm>
            <a:custGeom>
              <a:avLst/>
              <a:gdLst/>
              <a:ahLst/>
              <a:cxnLst>
                <a:cxn ang="0">
                  <a:pos x="1955" y="0"/>
                </a:cxn>
                <a:cxn ang="0">
                  <a:pos x="0" y="1247"/>
                </a:cxn>
                <a:cxn ang="0">
                  <a:pos x="105" y="1414"/>
                </a:cxn>
                <a:cxn ang="0">
                  <a:pos x="2051" y="155"/>
                </a:cxn>
                <a:cxn ang="0">
                  <a:pos x="1955" y="0"/>
                </a:cxn>
                <a:cxn ang="0">
                  <a:pos x="1955" y="0"/>
                </a:cxn>
              </a:cxnLst>
              <a:rect l="0" t="0" r="r" b="b"/>
              <a:pathLst>
                <a:path w="2052" h="1415">
                  <a:moveTo>
                    <a:pt x="1955" y="0"/>
                  </a:moveTo>
                  <a:lnTo>
                    <a:pt x="0" y="1247"/>
                  </a:lnTo>
                  <a:lnTo>
                    <a:pt x="105" y="1414"/>
                  </a:lnTo>
                  <a:lnTo>
                    <a:pt x="2051" y="155"/>
                  </a:lnTo>
                  <a:lnTo>
                    <a:pt x="1955" y="0"/>
                  </a:lnTo>
                  <a:lnTo>
                    <a:pt x="1955" y="0"/>
                  </a:lnTo>
                </a:path>
              </a:pathLst>
            </a:custGeom>
            <a:solidFill>
              <a:srgbClr val="FFED74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31" name="Freeform 76">
              <a:extLst>
                <a:ext uri="{FF2B5EF4-FFF2-40B4-BE49-F238E27FC236}">
                  <a16:creationId xmlns:a16="http://schemas.microsoft.com/office/drawing/2014/main" id="{88831FCE-A58C-2B74-3DF8-F043F3E43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1440"/>
              <a:ext cx="2038" cy="1392"/>
            </a:xfrm>
            <a:custGeom>
              <a:avLst/>
              <a:gdLst/>
              <a:ahLst/>
              <a:cxnLst>
                <a:cxn ang="0">
                  <a:pos x="1949" y="0"/>
                </a:cxn>
                <a:cxn ang="0">
                  <a:pos x="0" y="1241"/>
                </a:cxn>
                <a:cxn ang="0">
                  <a:pos x="96" y="1391"/>
                </a:cxn>
                <a:cxn ang="0">
                  <a:pos x="2036" y="138"/>
                </a:cxn>
                <a:cxn ang="0">
                  <a:pos x="1949" y="0"/>
                </a:cxn>
                <a:cxn ang="0">
                  <a:pos x="1949" y="0"/>
                </a:cxn>
              </a:cxnLst>
              <a:rect l="0" t="0" r="r" b="b"/>
              <a:pathLst>
                <a:path w="2037" h="1392">
                  <a:moveTo>
                    <a:pt x="1949" y="0"/>
                  </a:moveTo>
                  <a:lnTo>
                    <a:pt x="0" y="1241"/>
                  </a:lnTo>
                  <a:lnTo>
                    <a:pt x="96" y="1391"/>
                  </a:lnTo>
                  <a:lnTo>
                    <a:pt x="2036" y="138"/>
                  </a:lnTo>
                  <a:lnTo>
                    <a:pt x="1949" y="0"/>
                  </a:lnTo>
                  <a:lnTo>
                    <a:pt x="1949" y="0"/>
                  </a:lnTo>
                </a:path>
              </a:pathLst>
            </a:custGeom>
            <a:solidFill>
              <a:srgbClr val="FFEE7B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32" name="Freeform 77">
              <a:extLst>
                <a:ext uri="{FF2B5EF4-FFF2-40B4-BE49-F238E27FC236}">
                  <a16:creationId xmlns:a16="http://schemas.microsoft.com/office/drawing/2014/main" id="{C5CE2F94-1188-6C69-7AEE-EB8DE70A7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2" y="1464"/>
              <a:ext cx="2023" cy="1372"/>
            </a:xfrm>
            <a:custGeom>
              <a:avLst/>
              <a:gdLst/>
              <a:ahLst/>
              <a:cxnLst>
                <a:cxn ang="0">
                  <a:pos x="1945" y="0"/>
                </a:cxn>
                <a:cxn ang="0">
                  <a:pos x="0" y="1238"/>
                </a:cxn>
                <a:cxn ang="0">
                  <a:pos x="88" y="1370"/>
                </a:cxn>
                <a:cxn ang="0">
                  <a:pos x="2021" y="122"/>
                </a:cxn>
                <a:cxn ang="0">
                  <a:pos x="1945" y="0"/>
                </a:cxn>
                <a:cxn ang="0">
                  <a:pos x="1945" y="0"/>
                </a:cxn>
              </a:cxnLst>
              <a:rect l="0" t="0" r="r" b="b"/>
              <a:pathLst>
                <a:path w="2022" h="1371">
                  <a:moveTo>
                    <a:pt x="1945" y="0"/>
                  </a:moveTo>
                  <a:lnTo>
                    <a:pt x="0" y="1238"/>
                  </a:lnTo>
                  <a:lnTo>
                    <a:pt x="88" y="1370"/>
                  </a:lnTo>
                  <a:lnTo>
                    <a:pt x="2021" y="122"/>
                  </a:lnTo>
                  <a:lnTo>
                    <a:pt x="1945" y="0"/>
                  </a:lnTo>
                  <a:lnTo>
                    <a:pt x="1945" y="0"/>
                  </a:lnTo>
                </a:path>
              </a:pathLst>
            </a:custGeom>
            <a:solidFill>
              <a:srgbClr val="FFF08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33" name="Freeform 78">
              <a:extLst>
                <a:ext uri="{FF2B5EF4-FFF2-40B4-BE49-F238E27FC236}">
                  <a16:creationId xmlns:a16="http://schemas.microsoft.com/office/drawing/2014/main" id="{4AEF7BDE-5FE6-58F6-5E35-9CBDB57B9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3" y="1440"/>
              <a:ext cx="2004" cy="1349"/>
            </a:xfrm>
            <a:custGeom>
              <a:avLst/>
              <a:gdLst/>
              <a:ahLst/>
              <a:cxnLst>
                <a:cxn ang="0">
                  <a:pos x="1938" y="0"/>
                </a:cxn>
                <a:cxn ang="0">
                  <a:pos x="0" y="1232"/>
                </a:cxn>
                <a:cxn ang="0">
                  <a:pos x="78" y="1349"/>
                </a:cxn>
                <a:cxn ang="0">
                  <a:pos x="2004" y="106"/>
                </a:cxn>
                <a:cxn ang="0">
                  <a:pos x="1938" y="0"/>
                </a:cxn>
                <a:cxn ang="0">
                  <a:pos x="1938" y="0"/>
                </a:cxn>
              </a:cxnLst>
              <a:rect l="0" t="0" r="r" b="b"/>
              <a:pathLst>
                <a:path w="2005" h="1350">
                  <a:moveTo>
                    <a:pt x="1938" y="0"/>
                  </a:moveTo>
                  <a:lnTo>
                    <a:pt x="0" y="1232"/>
                  </a:lnTo>
                  <a:lnTo>
                    <a:pt x="78" y="1349"/>
                  </a:lnTo>
                  <a:lnTo>
                    <a:pt x="2004" y="106"/>
                  </a:lnTo>
                  <a:lnTo>
                    <a:pt x="1938" y="0"/>
                  </a:lnTo>
                  <a:lnTo>
                    <a:pt x="1938" y="0"/>
                  </a:lnTo>
                </a:path>
              </a:pathLst>
            </a:custGeom>
            <a:solidFill>
              <a:srgbClr val="FFF18A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36" name="Freeform 79">
              <a:extLst>
                <a:ext uri="{FF2B5EF4-FFF2-40B4-BE49-F238E27FC236}">
                  <a16:creationId xmlns:a16="http://schemas.microsoft.com/office/drawing/2014/main" id="{1C79A9BA-89FD-3085-C47D-A4F8D5A38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" y="1464"/>
              <a:ext cx="1990" cy="1330"/>
            </a:xfrm>
            <a:custGeom>
              <a:avLst/>
              <a:gdLst/>
              <a:ahLst/>
              <a:cxnLst>
                <a:cxn ang="0">
                  <a:pos x="1933" y="0"/>
                </a:cxn>
                <a:cxn ang="0">
                  <a:pos x="0" y="1229"/>
                </a:cxn>
                <a:cxn ang="0">
                  <a:pos x="69" y="1329"/>
                </a:cxn>
                <a:cxn ang="0">
                  <a:pos x="1989" y="91"/>
                </a:cxn>
                <a:cxn ang="0">
                  <a:pos x="1933" y="0"/>
                </a:cxn>
                <a:cxn ang="0">
                  <a:pos x="1933" y="0"/>
                </a:cxn>
              </a:cxnLst>
              <a:rect l="0" t="0" r="r" b="b"/>
              <a:pathLst>
                <a:path w="1990" h="1330">
                  <a:moveTo>
                    <a:pt x="1933" y="0"/>
                  </a:moveTo>
                  <a:lnTo>
                    <a:pt x="0" y="1229"/>
                  </a:lnTo>
                  <a:lnTo>
                    <a:pt x="69" y="1329"/>
                  </a:lnTo>
                  <a:lnTo>
                    <a:pt x="1989" y="91"/>
                  </a:lnTo>
                  <a:lnTo>
                    <a:pt x="1933" y="0"/>
                  </a:lnTo>
                  <a:lnTo>
                    <a:pt x="1933" y="0"/>
                  </a:lnTo>
                </a:path>
              </a:pathLst>
            </a:custGeom>
            <a:solidFill>
              <a:srgbClr val="FFF29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37" name="Freeform 80">
              <a:extLst>
                <a:ext uri="{FF2B5EF4-FFF2-40B4-BE49-F238E27FC236}">
                  <a16:creationId xmlns:a16="http://schemas.microsoft.com/office/drawing/2014/main" id="{69907805-CFDC-B3DC-80E3-88F62AF63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" y="1486"/>
              <a:ext cx="1976" cy="1311"/>
            </a:xfrm>
            <a:custGeom>
              <a:avLst/>
              <a:gdLst/>
              <a:ahLst/>
              <a:cxnLst>
                <a:cxn ang="0">
                  <a:pos x="1928" y="0"/>
                </a:cxn>
                <a:cxn ang="0">
                  <a:pos x="0" y="1227"/>
                </a:cxn>
                <a:cxn ang="0">
                  <a:pos x="61" y="1310"/>
                </a:cxn>
                <a:cxn ang="0">
                  <a:pos x="1975" y="75"/>
                </a:cxn>
                <a:cxn ang="0">
                  <a:pos x="1928" y="0"/>
                </a:cxn>
                <a:cxn ang="0">
                  <a:pos x="1928" y="0"/>
                </a:cxn>
              </a:cxnLst>
              <a:rect l="0" t="0" r="r" b="b"/>
              <a:pathLst>
                <a:path w="1976" h="1311">
                  <a:moveTo>
                    <a:pt x="1928" y="0"/>
                  </a:moveTo>
                  <a:lnTo>
                    <a:pt x="0" y="1227"/>
                  </a:lnTo>
                  <a:lnTo>
                    <a:pt x="61" y="1310"/>
                  </a:lnTo>
                  <a:lnTo>
                    <a:pt x="1975" y="75"/>
                  </a:lnTo>
                  <a:lnTo>
                    <a:pt x="1928" y="0"/>
                  </a:lnTo>
                  <a:lnTo>
                    <a:pt x="1928" y="0"/>
                  </a:lnTo>
                </a:path>
              </a:pathLst>
            </a:custGeom>
            <a:solidFill>
              <a:srgbClr val="FFF498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38" name="Freeform 81">
              <a:extLst>
                <a:ext uri="{FF2B5EF4-FFF2-40B4-BE49-F238E27FC236}">
                  <a16:creationId xmlns:a16="http://schemas.microsoft.com/office/drawing/2014/main" id="{429A7EA4-722E-F0F2-CED5-2AEC785A0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5" y="1497"/>
              <a:ext cx="1961" cy="1287"/>
            </a:xfrm>
            <a:custGeom>
              <a:avLst/>
              <a:gdLst/>
              <a:ahLst/>
              <a:cxnLst>
                <a:cxn ang="0">
                  <a:pos x="1924" y="0"/>
                </a:cxn>
                <a:cxn ang="0">
                  <a:pos x="0" y="1223"/>
                </a:cxn>
                <a:cxn ang="0">
                  <a:pos x="52" y="1288"/>
                </a:cxn>
                <a:cxn ang="0">
                  <a:pos x="1960" y="58"/>
                </a:cxn>
                <a:cxn ang="0">
                  <a:pos x="1924" y="0"/>
                </a:cxn>
                <a:cxn ang="0">
                  <a:pos x="1924" y="0"/>
                </a:cxn>
              </a:cxnLst>
              <a:rect l="0" t="0" r="r" b="b"/>
              <a:pathLst>
                <a:path w="1961" h="1289">
                  <a:moveTo>
                    <a:pt x="1924" y="0"/>
                  </a:moveTo>
                  <a:lnTo>
                    <a:pt x="0" y="1223"/>
                  </a:lnTo>
                  <a:lnTo>
                    <a:pt x="52" y="1288"/>
                  </a:lnTo>
                  <a:lnTo>
                    <a:pt x="1960" y="58"/>
                  </a:lnTo>
                  <a:lnTo>
                    <a:pt x="1924" y="0"/>
                  </a:lnTo>
                  <a:lnTo>
                    <a:pt x="1924" y="0"/>
                  </a:lnTo>
                </a:path>
              </a:pathLst>
            </a:custGeom>
            <a:solidFill>
              <a:srgbClr val="FFF59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39" name="Freeform 82">
              <a:extLst>
                <a:ext uri="{FF2B5EF4-FFF2-40B4-BE49-F238E27FC236}">
                  <a16:creationId xmlns:a16="http://schemas.microsoft.com/office/drawing/2014/main" id="{9BFDF8EC-1015-7B91-2C5B-9F659DB8F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1506"/>
              <a:ext cx="1946" cy="1269"/>
            </a:xfrm>
            <a:custGeom>
              <a:avLst/>
              <a:gdLst/>
              <a:ahLst/>
              <a:cxnLst>
                <a:cxn ang="0">
                  <a:pos x="1917" y="0"/>
                </a:cxn>
                <a:cxn ang="0">
                  <a:pos x="0" y="1218"/>
                </a:cxn>
                <a:cxn ang="0">
                  <a:pos x="41" y="1269"/>
                </a:cxn>
                <a:cxn ang="0">
                  <a:pos x="1944" y="41"/>
                </a:cxn>
                <a:cxn ang="0">
                  <a:pos x="1917" y="0"/>
                </a:cxn>
                <a:cxn ang="0">
                  <a:pos x="1917" y="0"/>
                </a:cxn>
              </a:cxnLst>
              <a:rect l="0" t="0" r="r" b="b"/>
              <a:pathLst>
                <a:path w="1945" h="1270">
                  <a:moveTo>
                    <a:pt x="1917" y="0"/>
                  </a:moveTo>
                  <a:lnTo>
                    <a:pt x="0" y="1218"/>
                  </a:lnTo>
                  <a:lnTo>
                    <a:pt x="41" y="1269"/>
                  </a:lnTo>
                  <a:lnTo>
                    <a:pt x="1944" y="41"/>
                  </a:lnTo>
                  <a:lnTo>
                    <a:pt x="1917" y="0"/>
                  </a:lnTo>
                  <a:lnTo>
                    <a:pt x="1917" y="0"/>
                  </a:lnTo>
                </a:path>
              </a:pathLst>
            </a:custGeom>
            <a:solidFill>
              <a:srgbClr val="FFF7A7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40" name="Freeform 83">
              <a:extLst>
                <a:ext uri="{FF2B5EF4-FFF2-40B4-BE49-F238E27FC236}">
                  <a16:creationId xmlns:a16="http://schemas.microsoft.com/office/drawing/2014/main" id="{519CE2B1-FF1C-D4EC-8E35-11796B41E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1781"/>
              <a:ext cx="2135" cy="1402"/>
            </a:xfrm>
            <a:custGeom>
              <a:avLst/>
              <a:gdLst/>
              <a:ahLst/>
              <a:cxnLst>
                <a:cxn ang="0">
                  <a:pos x="16" y="1338"/>
                </a:cxn>
                <a:cxn ang="0">
                  <a:pos x="8" y="1347"/>
                </a:cxn>
                <a:cxn ang="0">
                  <a:pos x="2" y="1355"/>
                </a:cxn>
                <a:cxn ang="0">
                  <a:pos x="0" y="1365"/>
                </a:cxn>
                <a:cxn ang="0">
                  <a:pos x="2" y="1376"/>
                </a:cxn>
                <a:cxn ang="0">
                  <a:pos x="6" y="1385"/>
                </a:cxn>
                <a:cxn ang="0">
                  <a:pos x="6" y="1385"/>
                </a:cxn>
                <a:cxn ang="0">
                  <a:pos x="12" y="1393"/>
                </a:cxn>
                <a:cxn ang="0">
                  <a:pos x="23" y="1399"/>
                </a:cxn>
                <a:cxn ang="0">
                  <a:pos x="31" y="1402"/>
                </a:cxn>
                <a:cxn ang="0">
                  <a:pos x="44" y="1399"/>
                </a:cxn>
                <a:cxn ang="0">
                  <a:pos x="55" y="1395"/>
                </a:cxn>
                <a:cxn ang="0">
                  <a:pos x="2115" y="61"/>
                </a:cxn>
                <a:cxn ang="0">
                  <a:pos x="2115" y="61"/>
                </a:cxn>
                <a:cxn ang="0">
                  <a:pos x="2124" y="54"/>
                </a:cxn>
                <a:cxn ang="0">
                  <a:pos x="2128" y="46"/>
                </a:cxn>
                <a:cxn ang="0">
                  <a:pos x="2133" y="36"/>
                </a:cxn>
                <a:cxn ang="0">
                  <a:pos x="2130" y="25"/>
                </a:cxn>
                <a:cxn ang="0">
                  <a:pos x="2126" y="15"/>
                </a:cxn>
                <a:cxn ang="0">
                  <a:pos x="2126" y="15"/>
                </a:cxn>
                <a:cxn ang="0">
                  <a:pos x="2119" y="6"/>
                </a:cxn>
                <a:cxn ang="0">
                  <a:pos x="2109" y="2"/>
                </a:cxn>
                <a:cxn ang="0">
                  <a:pos x="2098" y="0"/>
                </a:cxn>
                <a:cxn ang="0">
                  <a:pos x="2090" y="0"/>
                </a:cxn>
                <a:cxn ang="0">
                  <a:pos x="2080" y="4"/>
                </a:cxn>
                <a:cxn ang="0">
                  <a:pos x="16" y="1338"/>
                </a:cxn>
                <a:cxn ang="0">
                  <a:pos x="16" y="1338"/>
                </a:cxn>
              </a:cxnLst>
              <a:rect l="0" t="0" r="r" b="b"/>
              <a:pathLst>
                <a:path w="2134" h="1403">
                  <a:moveTo>
                    <a:pt x="16" y="1338"/>
                  </a:moveTo>
                  <a:lnTo>
                    <a:pt x="8" y="1347"/>
                  </a:lnTo>
                  <a:lnTo>
                    <a:pt x="2" y="1355"/>
                  </a:lnTo>
                  <a:lnTo>
                    <a:pt x="0" y="1365"/>
                  </a:lnTo>
                  <a:lnTo>
                    <a:pt x="2" y="1376"/>
                  </a:lnTo>
                  <a:lnTo>
                    <a:pt x="6" y="1385"/>
                  </a:lnTo>
                  <a:lnTo>
                    <a:pt x="6" y="1385"/>
                  </a:lnTo>
                  <a:lnTo>
                    <a:pt x="12" y="1393"/>
                  </a:lnTo>
                  <a:lnTo>
                    <a:pt x="23" y="1399"/>
                  </a:lnTo>
                  <a:lnTo>
                    <a:pt x="31" y="1402"/>
                  </a:lnTo>
                  <a:lnTo>
                    <a:pt x="44" y="1399"/>
                  </a:lnTo>
                  <a:lnTo>
                    <a:pt x="55" y="1395"/>
                  </a:lnTo>
                  <a:lnTo>
                    <a:pt x="2115" y="61"/>
                  </a:lnTo>
                  <a:lnTo>
                    <a:pt x="2115" y="61"/>
                  </a:lnTo>
                  <a:lnTo>
                    <a:pt x="2124" y="54"/>
                  </a:lnTo>
                  <a:lnTo>
                    <a:pt x="2128" y="46"/>
                  </a:lnTo>
                  <a:lnTo>
                    <a:pt x="2133" y="36"/>
                  </a:lnTo>
                  <a:lnTo>
                    <a:pt x="2130" y="25"/>
                  </a:lnTo>
                  <a:lnTo>
                    <a:pt x="2126" y="15"/>
                  </a:lnTo>
                  <a:lnTo>
                    <a:pt x="2126" y="15"/>
                  </a:lnTo>
                  <a:lnTo>
                    <a:pt x="2119" y="6"/>
                  </a:lnTo>
                  <a:lnTo>
                    <a:pt x="2109" y="2"/>
                  </a:lnTo>
                  <a:lnTo>
                    <a:pt x="2098" y="0"/>
                  </a:lnTo>
                  <a:lnTo>
                    <a:pt x="2090" y="0"/>
                  </a:lnTo>
                  <a:lnTo>
                    <a:pt x="2080" y="4"/>
                  </a:lnTo>
                  <a:lnTo>
                    <a:pt x="16" y="1338"/>
                  </a:lnTo>
                  <a:lnTo>
                    <a:pt x="16" y="1338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41" name="Freeform 84">
              <a:extLst>
                <a:ext uri="{FF2B5EF4-FFF2-40B4-BE49-F238E27FC236}">
                  <a16:creationId xmlns:a16="http://schemas.microsoft.com/office/drawing/2014/main" id="{72F3BAEC-E05B-E9E0-BBD4-C3947C6C8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" y="1727"/>
              <a:ext cx="2130" cy="1401"/>
            </a:xfrm>
            <a:custGeom>
              <a:avLst/>
              <a:gdLst/>
              <a:ahLst/>
              <a:cxnLst>
                <a:cxn ang="0">
                  <a:pos x="17" y="1337"/>
                </a:cxn>
                <a:cxn ang="0">
                  <a:pos x="8" y="1345"/>
                </a:cxn>
                <a:cxn ang="0">
                  <a:pos x="2" y="1353"/>
                </a:cxn>
                <a:cxn ang="0">
                  <a:pos x="0" y="1364"/>
                </a:cxn>
                <a:cxn ang="0">
                  <a:pos x="0" y="1374"/>
                </a:cxn>
                <a:cxn ang="0">
                  <a:pos x="6" y="1385"/>
                </a:cxn>
                <a:cxn ang="0">
                  <a:pos x="6" y="1385"/>
                </a:cxn>
                <a:cxn ang="0">
                  <a:pos x="13" y="1393"/>
                </a:cxn>
                <a:cxn ang="0">
                  <a:pos x="20" y="1397"/>
                </a:cxn>
                <a:cxn ang="0">
                  <a:pos x="31" y="1400"/>
                </a:cxn>
                <a:cxn ang="0">
                  <a:pos x="42" y="1400"/>
                </a:cxn>
                <a:cxn ang="0">
                  <a:pos x="52" y="1395"/>
                </a:cxn>
                <a:cxn ang="0">
                  <a:pos x="2114" y="63"/>
                </a:cxn>
                <a:cxn ang="0">
                  <a:pos x="2114" y="63"/>
                </a:cxn>
                <a:cxn ang="0">
                  <a:pos x="2123" y="54"/>
                </a:cxn>
                <a:cxn ang="0">
                  <a:pos x="2126" y="47"/>
                </a:cxn>
                <a:cxn ang="0">
                  <a:pos x="2129" y="36"/>
                </a:cxn>
                <a:cxn ang="0">
                  <a:pos x="2126" y="25"/>
                </a:cxn>
                <a:cxn ang="0">
                  <a:pos x="2123" y="15"/>
                </a:cxn>
                <a:cxn ang="0">
                  <a:pos x="2123" y="15"/>
                </a:cxn>
                <a:cxn ang="0">
                  <a:pos x="2116" y="6"/>
                </a:cxn>
                <a:cxn ang="0">
                  <a:pos x="2105" y="2"/>
                </a:cxn>
                <a:cxn ang="0">
                  <a:pos x="2098" y="0"/>
                </a:cxn>
                <a:cxn ang="0">
                  <a:pos x="2087" y="0"/>
                </a:cxn>
                <a:cxn ang="0">
                  <a:pos x="2077" y="4"/>
                </a:cxn>
                <a:cxn ang="0">
                  <a:pos x="17" y="1337"/>
                </a:cxn>
                <a:cxn ang="0">
                  <a:pos x="17" y="1337"/>
                </a:cxn>
              </a:cxnLst>
              <a:rect l="0" t="0" r="r" b="b"/>
              <a:pathLst>
                <a:path w="2130" h="1401">
                  <a:moveTo>
                    <a:pt x="17" y="1337"/>
                  </a:moveTo>
                  <a:lnTo>
                    <a:pt x="8" y="1345"/>
                  </a:lnTo>
                  <a:lnTo>
                    <a:pt x="2" y="1353"/>
                  </a:lnTo>
                  <a:lnTo>
                    <a:pt x="0" y="1364"/>
                  </a:lnTo>
                  <a:lnTo>
                    <a:pt x="0" y="1374"/>
                  </a:lnTo>
                  <a:lnTo>
                    <a:pt x="6" y="1385"/>
                  </a:lnTo>
                  <a:lnTo>
                    <a:pt x="6" y="1385"/>
                  </a:lnTo>
                  <a:lnTo>
                    <a:pt x="13" y="1393"/>
                  </a:lnTo>
                  <a:lnTo>
                    <a:pt x="20" y="1397"/>
                  </a:lnTo>
                  <a:lnTo>
                    <a:pt x="31" y="1400"/>
                  </a:lnTo>
                  <a:lnTo>
                    <a:pt x="42" y="1400"/>
                  </a:lnTo>
                  <a:lnTo>
                    <a:pt x="52" y="1395"/>
                  </a:lnTo>
                  <a:lnTo>
                    <a:pt x="2114" y="63"/>
                  </a:lnTo>
                  <a:lnTo>
                    <a:pt x="2114" y="63"/>
                  </a:lnTo>
                  <a:lnTo>
                    <a:pt x="2123" y="54"/>
                  </a:lnTo>
                  <a:lnTo>
                    <a:pt x="2126" y="47"/>
                  </a:lnTo>
                  <a:lnTo>
                    <a:pt x="2129" y="36"/>
                  </a:lnTo>
                  <a:lnTo>
                    <a:pt x="2126" y="25"/>
                  </a:lnTo>
                  <a:lnTo>
                    <a:pt x="2123" y="15"/>
                  </a:lnTo>
                  <a:lnTo>
                    <a:pt x="2123" y="15"/>
                  </a:lnTo>
                  <a:lnTo>
                    <a:pt x="2116" y="6"/>
                  </a:lnTo>
                  <a:lnTo>
                    <a:pt x="2105" y="2"/>
                  </a:lnTo>
                  <a:lnTo>
                    <a:pt x="2098" y="0"/>
                  </a:lnTo>
                  <a:lnTo>
                    <a:pt x="2087" y="0"/>
                  </a:lnTo>
                  <a:lnTo>
                    <a:pt x="2077" y="4"/>
                  </a:lnTo>
                  <a:lnTo>
                    <a:pt x="17" y="1337"/>
                  </a:lnTo>
                  <a:lnTo>
                    <a:pt x="17" y="133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42" name="Freeform 85">
              <a:extLst>
                <a:ext uri="{FF2B5EF4-FFF2-40B4-BE49-F238E27FC236}">
                  <a16:creationId xmlns:a16="http://schemas.microsoft.com/office/drawing/2014/main" id="{4CCD74AB-1685-8B85-727E-9E9A6F25A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1661"/>
              <a:ext cx="2129" cy="1407"/>
            </a:xfrm>
            <a:custGeom>
              <a:avLst/>
              <a:gdLst/>
              <a:ahLst/>
              <a:cxnLst>
                <a:cxn ang="0">
                  <a:pos x="18" y="1327"/>
                </a:cxn>
                <a:cxn ang="0">
                  <a:pos x="8" y="1335"/>
                </a:cxn>
                <a:cxn ang="0">
                  <a:pos x="2" y="1348"/>
                </a:cxn>
                <a:cxn ang="0">
                  <a:pos x="0" y="1360"/>
                </a:cxn>
                <a:cxn ang="0">
                  <a:pos x="2" y="1374"/>
                </a:cxn>
                <a:cxn ang="0">
                  <a:pos x="6" y="1386"/>
                </a:cxn>
                <a:cxn ang="0">
                  <a:pos x="6" y="1386"/>
                </a:cxn>
                <a:cxn ang="0">
                  <a:pos x="14" y="1397"/>
                </a:cxn>
                <a:cxn ang="0">
                  <a:pos x="27" y="1401"/>
                </a:cxn>
                <a:cxn ang="0">
                  <a:pos x="39" y="1406"/>
                </a:cxn>
                <a:cxn ang="0">
                  <a:pos x="52" y="1403"/>
                </a:cxn>
                <a:cxn ang="0">
                  <a:pos x="64" y="1397"/>
                </a:cxn>
                <a:cxn ang="0">
                  <a:pos x="2109" y="78"/>
                </a:cxn>
                <a:cxn ang="0">
                  <a:pos x="2109" y="78"/>
                </a:cxn>
                <a:cxn ang="0">
                  <a:pos x="2117" y="67"/>
                </a:cxn>
                <a:cxn ang="0">
                  <a:pos x="2123" y="57"/>
                </a:cxn>
                <a:cxn ang="0">
                  <a:pos x="2128" y="43"/>
                </a:cxn>
                <a:cxn ang="0">
                  <a:pos x="2125" y="31"/>
                </a:cxn>
                <a:cxn ang="0">
                  <a:pos x="2121" y="18"/>
                </a:cxn>
                <a:cxn ang="0">
                  <a:pos x="2121" y="18"/>
                </a:cxn>
                <a:cxn ang="0">
                  <a:pos x="2111" y="8"/>
                </a:cxn>
                <a:cxn ang="0">
                  <a:pos x="2100" y="2"/>
                </a:cxn>
                <a:cxn ang="0">
                  <a:pos x="2088" y="0"/>
                </a:cxn>
                <a:cxn ang="0">
                  <a:pos x="2075" y="2"/>
                </a:cxn>
                <a:cxn ang="0">
                  <a:pos x="2063" y="6"/>
                </a:cxn>
                <a:cxn ang="0">
                  <a:pos x="18" y="1327"/>
                </a:cxn>
                <a:cxn ang="0">
                  <a:pos x="18" y="1327"/>
                </a:cxn>
              </a:cxnLst>
              <a:rect l="0" t="0" r="r" b="b"/>
              <a:pathLst>
                <a:path w="2129" h="1407">
                  <a:moveTo>
                    <a:pt x="18" y="1327"/>
                  </a:moveTo>
                  <a:lnTo>
                    <a:pt x="8" y="1335"/>
                  </a:lnTo>
                  <a:lnTo>
                    <a:pt x="2" y="1348"/>
                  </a:lnTo>
                  <a:lnTo>
                    <a:pt x="0" y="1360"/>
                  </a:lnTo>
                  <a:lnTo>
                    <a:pt x="2" y="1374"/>
                  </a:lnTo>
                  <a:lnTo>
                    <a:pt x="6" y="1386"/>
                  </a:lnTo>
                  <a:lnTo>
                    <a:pt x="6" y="1386"/>
                  </a:lnTo>
                  <a:lnTo>
                    <a:pt x="14" y="1397"/>
                  </a:lnTo>
                  <a:lnTo>
                    <a:pt x="27" y="1401"/>
                  </a:lnTo>
                  <a:lnTo>
                    <a:pt x="39" y="1406"/>
                  </a:lnTo>
                  <a:lnTo>
                    <a:pt x="52" y="1403"/>
                  </a:lnTo>
                  <a:lnTo>
                    <a:pt x="64" y="1397"/>
                  </a:lnTo>
                  <a:lnTo>
                    <a:pt x="2109" y="78"/>
                  </a:lnTo>
                  <a:lnTo>
                    <a:pt x="2109" y="78"/>
                  </a:lnTo>
                  <a:lnTo>
                    <a:pt x="2117" y="67"/>
                  </a:lnTo>
                  <a:lnTo>
                    <a:pt x="2123" y="57"/>
                  </a:lnTo>
                  <a:lnTo>
                    <a:pt x="2128" y="43"/>
                  </a:lnTo>
                  <a:lnTo>
                    <a:pt x="2125" y="31"/>
                  </a:lnTo>
                  <a:lnTo>
                    <a:pt x="2121" y="18"/>
                  </a:lnTo>
                  <a:lnTo>
                    <a:pt x="2121" y="18"/>
                  </a:lnTo>
                  <a:lnTo>
                    <a:pt x="2111" y="8"/>
                  </a:lnTo>
                  <a:lnTo>
                    <a:pt x="2100" y="2"/>
                  </a:lnTo>
                  <a:lnTo>
                    <a:pt x="2088" y="0"/>
                  </a:lnTo>
                  <a:lnTo>
                    <a:pt x="2075" y="2"/>
                  </a:lnTo>
                  <a:lnTo>
                    <a:pt x="2063" y="6"/>
                  </a:lnTo>
                  <a:lnTo>
                    <a:pt x="18" y="1327"/>
                  </a:lnTo>
                  <a:lnTo>
                    <a:pt x="18" y="132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43" name="Freeform 86">
              <a:extLst>
                <a:ext uri="{FF2B5EF4-FFF2-40B4-BE49-F238E27FC236}">
                  <a16:creationId xmlns:a16="http://schemas.microsoft.com/office/drawing/2014/main" id="{2A24D716-E5C4-7D71-F3E1-B4138D05F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" y="1574"/>
              <a:ext cx="2134" cy="1417"/>
            </a:xfrm>
            <a:custGeom>
              <a:avLst/>
              <a:gdLst/>
              <a:ahLst/>
              <a:cxnLst>
                <a:cxn ang="0">
                  <a:pos x="82" y="1408"/>
                </a:cxn>
                <a:cxn ang="0">
                  <a:pos x="73" y="1410"/>
                </a:cxn>
                <a:cxn ang="0">
                  <a:pos x="64" y="1414"/>
                </a:cxn>
                <a:cxn ang="0">
                  <a:pos x="57" y="1414"/>
                </a:cxn>
                <a:cxn ang="0">
                  <a:pos x="50" y="1417"/>
                </a:cxn>
                <a:cxn ang="0">
                  <a:pos x="41" y="1414"/>
                </a:cxn>
                <a:cxn ang="0">
                  <a:pos x="34" y="1412"/>
                </a:cxn>
                <a:cxn ang="0">
                  <a:pos x="25" y="1408"/>
                </a:cxn>
                <a:cxn ang="0">
                  <a:pos x="18" y="1403"/>
                </a:cxn>
                <a:cxn ang="0">
                  <a:pos x="13" y="1397"/>
                </a:cxn>
                <a:cxn ang="0">
                  <a:pos x="8" y="1391"/>
                </a:cxn>
                <a:cxn ang="0">
                  <a:pos x="8" y="1391"/>
                </a:cxn>
                <a:cxn ang="0">
                  <a:pos x="4" y="1382"/>
                </a:cxn>
                <a:cxn ang="0">
                  <a:pos x="2" y="1376"/>
                </a:cxn>
                <a:cxn ang="0">
                  <a:pos x="0" y="1368"/>
                </a:cxn>
                <a:cxn ang="0">
                  <a:pos x="0" y="1359"/>
                </a:cxn>
                <a:cxn ang="0">
                  <a:pos x="0" y="1350"/>
                </a:cxn>
                <a:cxn ang="0">
                  <a:pos x="4" y="1345"/>
                </a:cxn>
                <a:cxn ang="0">
                  <a:pos x="6" y="1336"/>
                </a:cxn>
                <a:cxn ang="0">
                  <a:pos x="13" y="1330"/>
                </a:cxn>
                <a:cxn ang="0">
                  <a:pos x="16" y="1323"/>
                </a:cxn>
                <a:cxn ang="0">
                  <a:pos x="25" y="1320"/>
                </a:cxn>
                <a:cxn ang="0">
                  <a:pos x="2052" y="7"/>
                </a:cxn>
                <a:cxn ang="0">
                  <a:pos x="2052" y="7"/>
                </a:cxn>
                <a:cxn ang="0">
                  <a:pos x="2061" y="3"/>
                </a:cxn>
                <a:cxn ang="0">
                  <a:pos x="2067" y="0"/>
                </a:cxn>
                <a:cxn ang="0">
                  <a:pos x="2075" y="0"/>
                </a:cxn>
                <a:cxn ang="0">
                  <a:pos x="2084" y="0"/>
                </a:cxn>
                <a:cxn ang="0">
                  <a:pos x="2093" y="0"/>
                </a:cxn>
                <a:cxn ang="0">
                  <a:pos x="2100" y="2"/>
                </a:cxn>
                <a:cxn ang="0">
                  <a:pos x="2107" y="5"/>
                </a:cxn>
                <a:cxn ang="0">
                  <a:pos x="2114" y="9"/>
                </a:cxn>
                <a:cxn ang="0">
                  <a:pos x="2120" y="16"/>
                </a:cxn>
                <a:cxn ang="0">
                  <a:pos x="2126" y="23"/>
                </a:cxn>
                <a:cxn ang="0">
                  <a:pos x="2126" y="23"/>
                </a:cxn>
                <a:cxn ang="0">
                  <a:pos x="2130" y="28"/>
                </a:cxn>
                <a:cxn ang="0">
                  <a:pos x="2132" y="37"/>
                </a:cxn>
                <a:cxn ang="0">
                  <a:pos x="2135" y="46"/>
                </a:cxn>
                <a:cxn ang="0">
                  <a:pos x="2135" y="53"/>
                </a:cxn>
                <a:cxn ang="0">
                  <a:pos x="2132" y="62"/>
                </a:cxn>
                <a:cxn ang="0">
                  <a:pos x="2130" y="69"/>
                </a:cxn>
                <a:cxn ang="0">
                  <a:pos x="2126" y="77"/>
                </a:cxn>
                <a:cxn ang="0">
                  <a:pos x="2121" y="83"/>
                </a:cxn>
                <a:cxn ang="0">
                  <a:pos x="2118" y="90"/>
                </a:cxn>
                <a:cxn ang="0">
                  <a:pos x="2109" y="94"/>
                </a:cxn>
                <a:cxn ang="0">
                  <a:pos x="82" y="1408"/>
                </a:cxn>
                <a:cxn ang="0">
                  <a:pos x="82" y="1408"/>
                </a:cxn>
              </a:cxnLst>
              <a:rect l="0" t="0" r="r" b="b"/>
              <a:pathLst>
                <a:path w="2136" h="1418">
                  <a:moveTo>
                    <a:pt x="82" y="1408"/>
                  </a:moveTo>
                  <a:lnTo>
                    <a:pt x="73" y="1410"/>
                  </a:lnTo>
                  <a:lnTo>
                    <a:pt x="64" y="1414"/>
                  </a:lnTo>
                  <a:lnTo>
                    <a:pt x="57" y="1414"/>
                  </a:lnTo>
                  <a:lnTo>
                    <a:pt x="50" y="1417"/>
                  </a:lnTo>
                  <a:lnTo>
                    <a:pt x="41" y="1414"/>
                  </a:lnTo>
                  <a:lnTo>
                    <a:pt x="34" y="1412"/>
                  </a:lnTo>
                  <a:lnTo>
                    <a:pt x="25" y="1408"/>
                  </a:lnTo>
                  <a:lnTo>
                    <a:pt x="18" y="1403"/>
                  </a:lnTo>
                  <a:lnTo>
                    <a:pt x="13" y="1397"/>
                  </a:lnTo>
                  <a:lnTo>
                    <a:pt x="8" y="1391"/>
                  </a:lnTo>
                  <a:lnTo>
                    <a:pt x="8" y="1391"/>
                  </a:lnTo>
                  <a:lnTo>
                    <a:pt x="4" y="1382"/>
                  </a:lnTo>
                  <a:lnTo>
                    <a:pt x="2" y="1376"/>
                  </a:lnTo>
                  <a:lnTo>
                    <a:pt x="0" y="1368"/>
                  </a:lnTo>
                  <a:lnTo>
                    <a:pt x="0" y="1359"/>
                  </a:lnTo>
                  <a:lnTo>
                    <a:pt x="0" y="1350"/>
                  </a:lnTo>
                  <a:lnTo>
                    <a:pt x="4" y="1345"/>
                  </a:lnTo>
                  <a:lnTo>
                    <a:pt x="6" y="1336"/>
                  </a:lnTo>
                  <a:lnTo>
                    <a:pt x="13" y="1330"/>
                  </a:lnTo>
                  <a:lnTo>
                    <a:pt x="16" y="1323"/>
                  </a:lnTo>
                  <a:lnTo>
                    <a:pt x="25" y="1320"/>
                  </a:lnTo>
                  <a:lnTo>
                    <a:pt x="2052" y="7"/>
                  </a:lnTo>
                  <a:lnTo>
                    <a:pt x="2052" y="7"/>
                  </a:lnTo>
                  <a:lnTo>
                    <a:pt x="2061" y="3"/>
                  </a:lnTo>
                  <a:lnTo>
                    <a:pt x="2067" y="0"/>
                  </a:lnTo>
                  <a:lnTo>
                    <a:pt x="2075" y="0"/>
                  </a:lnTo>
                  <a:lnTo>
                    <a:pt x="2084" y="0"/>
                  </a:lnTo>
                  <a:lnTo>
                    <a:pt x="2093" y="0"/>
                  </a:lnTo>
                  <a:lnTo>
                    <a:pt x="2100" y="2"/>
                  </a:lnTo>
                  <a:lnTo>
                    <a:pt x="2107" y="5"/>
                  </a:lnTo>
                  <a:lnTo>
                    <a:pt x="2114" y="9"/>
                  </a:lnTo>
                  <a:lnTo>
                    <a:pt x="2120" y="16"/>
                  </a:lnTo>
                  <a:lnTo>
                    <a:pt x="2126" y="23"/>
                  </a:lnTo>
                  <a:lnTo>
                    <a:pt x="2126" y="23"/>
                  </a:lnTo>
                  <a:lnTo>
                    <a:pt x="2130" y="28"/>
                  </a:lnTo>
                  <a:lnTo>
                    <a:pt x="2132" y="37"/>
                  </a:lnTo>
                  <a:lnTo>
                    <a:pt x="2135" y="46"/>
                  </a:lnTo>
                  <a:lnTo>
                    <a:pt x="2135" y="53"/>
                  </a:lnTo>
                  <a:lnTo>
                    <a:pt x="2132" y="62"/>
                  </a:lnTo>
                  <a:lnTo>
                    <a:pt x="2130" y="69"/>
                  </a:lnTo>
                  <a:lnTo>
                    <a:pt x="2126" y="77"/>
                  </a:lnTo>
                  <a:lnTo>
                    <a:pt x="2121" y="83"/>
                  </a:lnTo>
                  <a:lnTo>
                    <a:pt x="2118" y="90"/>
                  </a:lnTo>
                  <a:lnTo>
                    <a:pt x="2109" y="94"/>
                  </a:lnTo>
                  <a:lnTo>
                    <a:pt x="82" y="1408"/>
                  </a:lnTo>
                  <a:lnTo>
                    <a:pt x="82" y="1408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44" name="Freeform 87">
              <a:extLst>
                <a:ext uri="{FF2B5EF4-FFF2-40B4-BE49-F238E27FC236}">
                  <a16:creationId xmlns:a16="http://schemas.microsoft.com/office/drawing/2014/main" id="{F4AC04B9-F88D-C363-3FCB-5A56AF3D0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" y="1293"/>
              <a:ext cx="2130" cy="1403"/>
            </a:xfrm>
            <a:custGeom>
              <a:avLst/>
              <a:gdLst/>
              <a:ahLst/>
              <a:cxnLst>
                <a:cxn ang="0">
                  <a:pos x="52" y="1397"/>
                </a:cxn>
                <a:cxn ang="0">
                  <a:pos x="42" y="1402"/>
                </a:cxn>
                <a:cxn ang="0">
                  <a:pos x="31" y="1402"/>
                </a:cxn>
                <a:cxn ang="0">
                  <a:pos x="22" y="1399"/>
                </a:cxn>
                <a:cxn ang="0">
                  <a:pos x="13" y="1395"/>
                </a:cxn>
                <a:cxn ang="0">
                  <a:pos x="4" y="1386"/>
                </a:cxn>
                <a:cxn ang="0">
                  <a:pos x="4" y="1386"/>
                </a:cxn>
                <a:cxn ang="0">
                  <a:pos x="0" y="1376"/>
                </a:cxn>
                <a:cxn ang="0">
                  <a:pos x="0" y="1365"/>
                </a:cxn>
                <a:cxn ang="0">
                  <a:pos x="2" y="1355"/>
                </a:cxn>
                <a:cxn ang="0">
                  <a:pos x="6" y="1347"/>
                </a:cxn>
                <a:cxn ang="0">
                  <a:pos x="15" y="1338"/>
                </a:cxn>
                <a:cxn ang="0">
                  <a:pos x="2079" y="6"/>
                </a:cxn>
                <a:cxn ang="0">
                  <a:pos x="2079" y="6"/>
                </a:cxn>
                <a:cxn ang="0">
                  <a:pos x="2089" y="0"/>
                </a:cxn>
                <a:cxn ang="0">
                  <a:pos x="2100" y="0"/>
                </a:cxn>
                <a:cxn ang="0">
                  <a:pos x="2110" y="2"/>
                </a:cxn>
                <a:cxn ang="0">
                  <a:pos x="2118" y="8"/>
                </a:cxn>
                <a:cxn ang="0">
                  <a:pos x="2127" y="17"/>
                </a:cxn>
                <a:cxn ang="0">
                  <a:pos x="2127" y="17"/>
                </a:cxn>
                <a:cxn ang="0">
                  <a:pos x="2131" y="25"/>
                </a:cxn>
                <a:cxn ang="0">
                  <a:pos x="2131" y="36"/>
                </a:cxn>
                <a:cxn ang="0">
                  <a:pos x="2128" y="46"/>
                </a:cxn>
                <a:cxn ang="0">
                  <a:pos x="2123" y="57"/>
                </a:cxn>
                <a:cxn ang="0">
                  <a:pos x="2116" y="63"/>
                </a:cxn>
                <a:cxn ang="0">
                  <a:pos x="52" y="1397"/>
                </a:cxn>
                <a:cxn ang="0">
                  <a:pos x="52" y="1397"/>
                </a:cxn>
              </a:cxnLst>
              <a:rect l="0" t="0" r="r" b="b"/>
              <a:pathLst>
                <a:path w="2132" h="1403">
                  <a:moveTo>
                    <a:pt x="52" y="1397"/>
                  </a:moveTo>
                  <a:lnTo>
                    <a:pt x="42" y="1402"/>
                  </a:lnTo>
                  <a:lnTo>
                    <a:pt x="31" y="1402"/>
                  </a:lnTo>
                  <a:lnTo>
                    <a:pt x="22" y="1399"/>
                  </a:lnTo>
                  <a:lnTo>
                    <a:pt x="13" y="1395"/>
                  </a:lnTo>
                  <a:lnTo>
                    <a:pt x="4" y="1386"/>
                  </a:lnTo>
                  <a:lnTo>
                    <a:pt x="4" y="1386"/>
                  </a:lnTo>
                  <a:lnTo>
                    <a:pt x="0" y="1376"/>
                  </a:lnTo>
                  <a:lnTo>
                    <a:pt x="0" y="1365"/>
                  </a:lnTo>
                  <a:lnTo>
                    <a:pt x="2" y="1355"/>
                  </a:lnTo>
                  <a:lnTo>
                    <a:pt x="6" y="1347"/>
                  </a:lnTo>
                  <a:lnTo>
                    <a:pt x="15" y="1338"/>
                  </a:lnTo>
                  <a:lnTo>
                    <a:pt x="2079" y="6"/>
                  </a:lnTo>
                  <a:lnTo>
                    <a:pt x="2079" y="6"/>
                  </a:lnTo>
                  <a:lnTo>
                    <a:pt x="2089" y="0"/>
                  </a:lnTo>
                  <a:lnTo>
                    <a:pt x="2100" y="0"/>
                  </a:lnTo>
                  <a:lnTo>
                    <a:pt x="2110" y="2"/>
                  </a:lnTo>
                  <a:lnTo>
                    <a:pt x="2118" y="8"/>
                  </a:lnTo>
                  <a:lnTo>
                    <a:pt x="2127" y="17"/>
                  </a:lnTo>
                  <a:lnTo>
                    <a:pt x="2127" y="17"/>
                  </a:lnTo>
                  <a:lnTo>
                    <a:pt x="2131" y="25"/>
                  </a:lnTo>
                  <a:lnTo>
                    <a:pt x="2131" y="36"/>
                  </a:lnTo>
                  <a:lnTo>
                    <a:pt x="2128" y="46"/>
                  </a:lnTo>
                  <a:lnTo>
                    <a:pt x="2123" y="57"/>
                  </a:lnTo>
                  <a:lnTo>
                    <a:pt x="2116" y="63"/>
                  </a:lnTo>
                  <a:lnTo>
                    <a:pt x="52" y="1397"/>
                  </a:lnTo>
                  <a:lnTo>
                    <a:pt x="52" y="139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45" name="Freeform 88">
              <a:extLst>
                <a:ext uri="{FF2B5EF4-FFF2-40B4-BE49-F238E27FC236}">
                  <a16:creationId xmlns:a16="http://schemas.microsoft.com/office/drawing/2014/main" id="{AAE08D8D-0C93-BECC-F3F9-B7F7EA6BC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8" y="1315"/>
              <a:ext cx="2129" cy="1402"/>
            </a:xfrm>
            <a:custGeom>
              <a:avLst/>
              <a:gdLst/>
              <a:ahLst/>
              <a:cxnLst>
                <a:cxn ang="0">
                  <a:pos x="52" y="1393"/>
                </a:cxn>
                <a:cxn ang="0">
                  <a:pos x="41" y="1397"/>
                </a:cxn>
                <a:cxn ang="0">
                  <a:pos x="31" y="1400"/>
                </a:cxn>
                <a:cxn ang="0">
                  <a:pos x="20" y="1397"/>
                </a:cxn>
                <a:cxn ang="0">
                  <a:pos x="12" y="1393"/>
                </a:cxn>
                <a:cxn ang="0">
                  <a:pos x="6" y="1384"/>
                </a:cxn>
                <a:cxn ang="0">
                  <a:pos x="6" y="1384"/>
                </a:cxn>
                <a:cxn ang="0">
                  <a:pos x="2" y="1374"/>
                </a:cxn>
                <a:cxn ang="0">
                  <a:pos x="0" y="1363"/>
                </a:cxn>
                <a:cxn ang="0">
                  <a:pos x="2" y="1352"/>
                </a:cxn>
                <a:cxn ang="0">
                  <a:pos x="6" y="1345"/>
                </a:cxn>
                <a:cxn ang="0">
                  <a:pos x="14" y="1336"/>
                </a:cxn>
                <a:cxn ang="0">
                  <a:pos x="2076" y="4"/>
                </a:cxn>
                <a:cxn ang="0">
                  <a:pos x="2076" y="4"/>
                </a:cxn>
                <a:cxn ang="0">
                  <a:pos x="2087" y="0"/>
                </a:cxn>
                <a:cxn ang="0">
                  <a:pos x="2094" y="0"/>
                </a:cxn>
                <a:cxn ang="0">
                  <a:pos x="2105" y="2"/>
                </a:cxn>
                <a:cxn ang="0">
                  <a:pos x="2116" y="6"/>
                </a:cxn>
                <a:cxn ang="0">
                  <a:pos x="2122" y="14"/>
                </a:cxn>
                <a:cxn ang="0">
                  <a:pos x="2122" y="14"/>
                </a:cxn>
                <a:cxn ang="0">
                  <a:pos x="2126" y="25"/>
                </a:cxn>
                <a:cxn ang="0">
                  <a:pos x="2129" y="35"/>
                </a:cxn>
                <a:cxn ang="0">
                  <a:pos x="2126" y="46"/>
                </a:cxn>
                <a:cxn ang="0">
                  <a:pos x="2120" y="54"/>
                </a:cxn>
                <a:cxn ang="0">
                  <a:pos x="2112" y="60"/>
                </a:cxn>
                <a:cxn ang="0">
                  <a:pos x="52" y="1393"/>
                </a:cxn>
                <a:cxn ang="0">
                  <a:pos x="52" y="1393"/>
                </a:cxn>
              </a:cxnLst>
              <a:rect l="0" t="0" r="r" b="b"/>
              <a:pathLst>
                <a:path w="2130" h="1401">
                  <a:moveTo>
                    <a:pt x="52" y="1393"/>
                  </a:moveTo>
                  <a:lnTo>
                    <a:pt x="41" y="1397"/>
                  </a:lnTo>
                  <a:lnTo>
                    <a:pt x="31" y="1400"/>
                  </a:lnTo>
                  <a:lnTo>
                    <a:pt x="20" y="1397"/>
                  </a:lnTo>
                  <a:lnTo>
                    <a:pt x="12" y="1393"/>
                  </a:lnTo>
                  <a:lnTo>
                    <a:pt x="6" y="1384"/>
                  </a:lnTo>
                  <a:lnTo>
                    <a:pt x="6" y="1384"/>
                  </a:lnTo>
                  <a:lnTo>
                    <a:pt x="2" y="1374"/>
                  </a:lnTo>
                  <a:lnTo>
                    <a:pt x="0" y="1363"/>
                  </a:lnTo>
                  <a:lnTo>
                    <a:pt x="2" y="1352"/>
                  </a:lnTo>
                  <a:lnTo>
                    <a:pt x="6" y="1345"/>
                  </a:lnTo>
                  <a:lnTo>
                    <a:pt x="14" y="1336"/>
                  </a:lnTo>
                  <a:lnTo>
                    <a:pt x="2076" y="4"/>
                  </a:lnTo>
                  <a:lnTo>
                    <a:pt x="2076" y="4"/>
                  </a:lnTo>
                  <a:lnTo>
                    <a:pt x="2087" y="0"/>
                  </a:lnTo>
                  <a:lnTo>
                    <a:pt x="2094" y="0"/>
                  </a:lnTo>
                  <a:lnTo>
                    <a:pt x="2105" y="2"/>
                  </a:lnTo>
                  <a:lnTo>
                    <a:pt x="2116" y="6"/>
                  </a:lnTo>
                  <a:lnTo>
                    <a:pt x="2122" y="14"/>
                  </a:lnTo>
                  <a:lnTo>
                    <a:pt x="2122" y="14"/>
                  </a:lnTo>
                  <a:lnTo>
                    <a:pt x="2126" y="25"/>
                  </a:lnTo>
                  <a:lnTo>
                    <a:pt x="2129" y="35"/>
                  </a:lnTo>
                  <a:lnTo>
                    <a:pt x="2126" y="46"/>
                  </a:lnTo>
                  <a:lnTo>
                    <a:pt x="2120" y="54"/>
                  </a:lnTo>
                  <a:lnTo>
                    <a:pt x="2112" y="60"/>
                  </a:lnTo>
                  <a:lnTo>
                    <a:pt x="52" y="1393"/>
                  </a:lnTo>
                  <a:lnTo>
                    <a:pt x="52" y="139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46" name="Freeform 89">
              <a:extLst>
                <a:ext uri="{FF2B5EF4-FFF2-40B4-BE49-F238E27FC236}">
                  <a16:creationId xmlns:a16="http://schemas.microsoft.com/office/drawing/2014/main" id="{5AF532C7-E015-C79F-65C0-2587987EB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2" y="1344"/>
              <a:ext cx="2129" cy="1407"/>
            </a:xfrm>
            <a:custGeom>
              <a:avLst/>
              <a:gdLst/>
              <a:ahLst/>
              <a:cxnLst>
                <a:cxn ang="0">
                  <a:pos x="65" y="1400"/>
                </a:cxn>
                <a:cxn ang="0">
                  <a:pos x="52" y="1404"/>
                </a:cxn>
                <a:cxn ang="0">
                  <a:pos x="40" y="1407"/>
                </a:cxn>
                <a:cxn ang="0">
                  <a:pos x="27" y="1404"/>
                </a:cxn>
                <a:cxn ang="0">
                  <a:pos x="17" y="1398"/>
                </a:cxn>
                <a:cxn ang="0">
                  <a:pos x="6" y="1388"/>
                </a:cxn>
                <a:cxn ang="0">
                  <a:pos x="6" y="1388"/>
                </a:cxn>
                <a:cxn ang="0">
                  <a:pos x="2" y="1375"/>
                </a:cxn>
                <a:cxn ang="0">
                  <a:pos x="0" y="1362"/>
                </a:cxn>
                <a:cxn ang="0">
                  <a:pos x="2" y="1349"/>
                </a:cxn>
                <a:cxn ang="0">
                  <a:pos x="10" y="1339"/>
                </a:cxn>
                <a:cxn ang="0">
                  <a:pos x="19" y="1328"/>
                </a:cxn>
                <a:cxn ang="0">
                  <a:pos x="2063" y="6"/>
                </a:cxn>
                <a:cxn ang="0">
                  <a:pos x="2063" y="6"/>
                </a:cxn>
                <a:cxn ang="0">
                  <a:pos x="2076" y="2"/>
                </a:cxn>
                <a:cxn ang="0">
                  <a:pos x="2088" y="0"/>
                </a:cxn>
                <a:cxn ang="0">
                  <a:pos x="2101" y="2"/>
                </a:cxn>
                <a:cxn ang="0">
                  <a:pos x="2113" y="8"/>
                </a:cxn>
                <a:cxn ang="0">
                  <a:pos x="2122" y="19"/>
                </a:cxn>
                <a:cxn ang="0">
                  <a:pos x="2122" y="19"/>
                </a:cxn>
                <a:cxn ang="0">
                  <a:pos x="2126" y="31"/>
                </a:cxn>
                <a:cxn ang="0">
                  <a:pos x="2128" y="45"/>
                </a:cxn>
                <a:cxn ang="0">
                  <a:pos x="2126" y="57"/>
                </a:cxn>
                <a:cxn ang="0">
                  <a:pos x="2118" y="68"/>
                </a:cxn>
                <a:cxn ang="0">
                  <a:pos x="2109" y="78"/>
                </a:cxn>
                <a:cxn ang="0">
                  <a:pos x="65" y="1400"/>
                </a:cxn>
                <a:cxn ang="0">
                  <a:pos x="65" y="1400"/>
                </a:cxn>
              </a:cxnLst>
              <a:rect l="0" t="0" r="r" b="b"/>
              <a:pathLst>
                <a:path w="2129" h="1408">
                  <a:moveTo>
                    <a:pt x="65" y="1400"/>
                  </a:moveTo>
                  <a:lnTo>
                    <a:pt x="52" y="1404"/>
                  </a:lnTo>
                  <a:lnTo>
                    <a:pt x="40" y="1407"/>
                  </a:lnTo>
                  <a:lnTo>
                    <a:pt x="27" y="1404"/>
                  </a:lnTo>
                  <a:lnTo>
                    <a:pt x="17" y="1398"/>
                  </a:lnTo>
                  <a:lnTo>
                    <a:pt x="6" y="1388"/>
                  </a:lnTo>
                  <a:lnTo>
                    <a:pt x="6" y="1388"/>
                  </a:lnTo>
                  <a:lnTo>
                    <a:pt x="2" y="1375"/>
                  </a:lnTo>
                  <a:lnTo>
                    <a:pt x="0" y="1362"/>
                  </a:lnTo>
                  <a:lnTo>
                    <a:pt x="2" y="1349"/>
                  </a:lnTo>
                  <a:lnTo>
                    <a:pt x="10" y="1339"/>
                  </a:lnTo>
                  <a:lnTo>
                    <a:pt x="19" y="1328"/>
                  </a:lnTo>
                  <a:lnTo>
                    <a:pt x="2063" y="6"/>
                  </a:lnTo>
                  <a:lnTo>
                    <a:pt x="2063" y="6"/>
                  </a:lnTo>
                  <a:lnTo>
                    <a:pt x="2076" y="2"/>
                  </a:lnTo>
                  <a:lnTo>
                    <a:pt x="2088" y="0"/>
                  </a:lnTo>
                  <a:lnTo>
                    <a:pt x="2101" y="2"/>
                  </a:lnTo>
                  <a:lnTo>
                    <a:pt x="2113" y="8"/>
                  </a:lnTo>
                  <a:lnTo>
                    <a:pt x="2122" y="19"/>
                  </a:lnTo>
                  <a:lnTo>
                    <a:pt x="2122" y="19"/>
                  </a:lnTo>
                  <a:lnTo>
                    <a:pt x="2126" y="31"/>
                  </a:lnTo>
                  <a:lnTo>
                    <a:pt x="2128" y="45"/>
                  </a:lnTo>
                  <a:lnTo>
                    <a:pt x="2126" y="57"/>
                  </a:lnTo>
                  <a:lnTo>
                    <a:pt x="2118" y="68"/>
                  </a:lnTo>
                  <a:lnTo>
                    <a:pt x="2109" y="78"/>
                  </a:lnTo>
                  <a:lnTo>
                    <a:pt x="65" y="1400"/>
                  </a:lnTo>
                  <a:lnTo>
                    <a:pt x="65" y="140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47" name="Freeform 90">
              <a:extLst>
                <a:ext uri="{FF2B5EF4-FFF2-40B4-BE49-F238E27FC236}">
                  <a16:creationId xmlns:a16="http://schemas.microsoft.com/office/drawing/2014/main" id="{57E6BEB6-422C-DC81-BBC3-4AA996BD1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" y="1483"/>
              <a:ext cx="2137" cy="1417"/>
            </a:xfrm>
            <a:custGeom>
              <a:avLst/>
              <a:gdLst/>
              <a:ahLst/>
              <a:cxnLst>
                <a:cxn ang="0">
                  <a:pos x="25" y="1321"/>
                </a:cxn>
                <a:cxn ang="0">
                  <a:pos x="17" y="1325"/>
                </a:cxn>
                <a:cxn ang="0">
                  <a:pos x="13" y="1332"/>
                </a:cxn>
                <a:cxn ang="0">
                  <a:pos x="8" y="1339"/>
                </a:cxn>
                <a:cxn ang="0">
                  <a:pos x="4" y="1346"/>
                </a:cxn>
                <a:cxn ang="0">
                  <a:pos x="2" y="1353"/>
                </a:cxn>
                <a:cxn ang="0">
                  <a:pos x="0" y="1362"/>
                </a:cxn>
                <a:cxn ang="0">
                  <a:pos x="0" y="1369"/>
                </a:cxn>
                <a:cxn ang="0">
                  <a:pos x="2" y="1378"/>
                </a:cxn>
                <a:cxn ang="0">
                  <a:pos x="4" y="1385"/>
                </a:cxn>
                <a:cxn ang="0">
                  <a:pos x="8" y="1392"/>
                </a:cxn>
                <a:cxn ang="0">
                  <a:pos x="8" y="1392"/>
                </a:cxn>
                <a:cxn ang="0">
                  <a:pos x="15" y="1399"/>
                </a:cxn>
                <a:cxn ang="0">
                  <a:pos x="21" y="1406"/>
                </a:cxn>
                <a:cxn ang="0">
                  <a:pos x="27" y="1410"/>
                </a:cxn>
                <a:cxn ang="0">
                  <a:pos x="34" y="1414"/>
                </a:cxn>
                <a:cxn ang="0">
                  <a:pos x="42" y="1416"/>
                </a:cxn>
                <a:cxn ang="0">
                  <a:pos x="50" y="1416"/>
                </a:cxn>
                <a:cxn ang="0">
                  <a:pos x="59" y="1416"/>
                </a:cxn>
                <a:cxn ang="0">
                  <a:pos x="68" y="1416"/>
                </a:cxn>
                <a:cxn ang="0">
                  <a:pos x="73" y="1412"/>
                </a:cxn>
                <a:cxn ang="0">
                  <a:pos x="82" y="1408"/>
                </a:cxn>
                <a:cxn ang="0">
                  <a:pos x="2109" y="96"/>
                </a:cxn>
                <a:cxn ang="0">
                  <a:pos x="2109" y="96"/>
                </a:cxn>
                <a:cxn ang="0">
                  <a:pos x="2118" y="93"/>
                </a:cxn>
                <a:cxn ang="0">
                  <a:pos x="2122" y="86"/>
                </a:cxn>
                <a:cxn ang="0">
                  <a:pos x="2127" y="80"/>
                </a:cxn>
                <a:cxn ang="0">
                  <a:pos x="2130" y="71"/>
                </a:cxn>
                <a:cxn ang="0">
                  <a:pos x="2132" y="65"/>
                </a:cxn>
                <a:cxn ang="0">
                  <a:pos x="2135" y="57"/>
                </a:cxn>
                <a:cxn ang="0">
                  <a:pos x="2135" y="48"/>
                </a:cxn>
                <a:cxn ang="0">
                  <a:pos x="2132" y="40"/>
                </a:cxn>
                <a:cxn ang="0">
                  <a:pos x="2130" y="31"/>
                </a:cxn>
                <a:cxn ang="0">
                  <a:pos x="2127" y="25"/>
                </a:cxn>
                <a:cxn ang="0">
                  <a:pos x="2127" y="25"/>
                </a:cxn>
                <a:cxn ang="0">
                  <a:pos x="2120" y="19"/>
                </a:cxn>
                <a:cxn ang="0">
                  <a:pos x="2114" y="13"/>
                </a:cxn>
                <a:cxn ang="0">
                  <a:pos x="2107" y="8"/>
                </a:cxn>
                <a:cxn ang="0">
                  <a:pos x="2102" y="4"/>
                </a:cxn>
                <a:cxn ang="0">
                  <a:pos x="2093" y="2"/>
                </a:cxn>
                <a:cxn ang="0">
                  <a:pos x="2084" y="0"/>
                </a:cxn>
                <a:cxn ang="0">
                  <a:pos x="2076" y="2"/>
                </a:cxn>
                <a:cxn ang="0">
                  <a:pos x="2070" y="2"/>
                </a:cxn>
                <a:cxn ang="0">
                  <a:pos x="2061" y="6"/>
                </a:cxn>
                <a:cxn ang="0">
                  <a:pos x="2053" y="8"/>
                </a:cxn>
                <a:cxn ang="0">
                  <a:pos x="25" y="1321"/>
                </a:cxn>
                <a:cxn ang="0">
                  <a:pos x="25" y="1321"/>
                </a:cxn>
              </a:cxnLst>
              <a:rect l="0" t="0" r="r" b="b"/>
              <a:pathLst>
                <a:path w="2136" h="1417">
                  <a:moveTo>
                    <a:pt x="25" y="1321"/>
                  </a:moveTo>
                  <a:lnTo>
                    <a:pt x="17" y="1325"/>
                  </a:lnTo>
                  <a:lnTo>
                    <a:pt x="13" y="1332"/>
                  </a:lnTo>
                  <a:lnTo>
                    <a:pt x="8" y="1339"/>
                  </a:lnTo>
                  <a:lnTo>
                    <a:pt x="4" y="1346"/>
                  </a:lnTo>
                  <a:lnTo>
                    <a:pt x="2" y="1353"/>
                  </a:lnTo>
                  <a:lnTo>
                    <a:pt x="0" y="1362"/>
                  </a:lnTo>
                  <a:lnTo>
                    <a:pt x="0" y="1369"/>
                  </a:lnTo>
                  <a:lnTo>
                    <a:pt x="2" y="1378"/>
                  </a:lnTo>
                  <a:lnTo>
                    <a:pt x="4" y="1385"/>
                  </a:lnTo>
                  <a:lnTo>
                    <a:pt x="8" y="1392"/>
                  </a:lnTo>
                  <a:lnTo>
                    <a:pt x="8" y="1392"/>
                  </a:lnTo>
                  <a:lnTo>
                    <a:pt x="15" y="1399"/>
                  </a:lnTo>
                  <a:lnTo>
                    <a:pt x="21" y="1406"/>
                  </a:lnTo>
                  <a:lnTo>
                    <a:pt x="27" y="1410"/>
                  </a:lnTo>
                  <a:lnTo>
                    <a:pt x="34" y="1414"/>
                  </a:lnTo>
                  <a:lnTo>
                    <a:pt x="42" y="1416"/>
                  </a:lnTo>
                  <a:lnTo>
                    <a:pt x="50" y="1416"/>
                  </a:lnTo>
                  <a:lnTo>
                    <a:pt x="59" y="1416"/>
                  </a:lnTo>
                  <a:lnTo>
                    <a:pt x="68" y="1416"/>
                  </a:lnTo>
                  <a:lnTo>
                    <a:pt x="73" y="1412"/>
                  </a:lnTo>
                  <a:lnTo>
                    <a:pt x="82" y="1408"/>
                  </a:lnTo>
                  <a:lnTo>
                    <a:pt x="2109" y="96"/>
                  </a:lnTo>
                  <a:lnTo>
                    <a:pt x="2109" y="96"/>
                  </a:lnTo>
                  <a:lnTo>
                    <a:pt x="2118" y="93"/>
                  </a:lnTo>
                  <a:lnTo>
                    <a:pt x="2122" y="86"/>
                  </a:lnTo>
                  <a:lnTo>
                    <a:pt x="2127" y="80"/>
                  </a:lnTo>
                  <a:lnTo>
                    <a:pt x="2130" y="71"/>
                  </a:lnTo>
                  <a:lnTo>
                    <a:pt x="2132" y="65"/>
                  </a:lnTo>
                  <a:lnTo>
                    <a:pt x="2135" y="57"/>
                  </a:lnTo>
                  <a:lnTo>
                    <a:pt x="2135" y="48"/>
                  </a:lnTo>
                  <a:lnTo>
                    <a:pt x="2132" y="40"/>
                  </a:lnTo>
                  <a:lnTo>
                    <a:pt x="2130" y="31"/>
                  </a:lnTo>
                  <a:lnTo>
                    <a:pt x="2127" y="25"/>
                  </a:lnTo>
                  <a:lnTo>
                    <a:pt x="2127" y="25"/>
                  </a:lnTo>
                  <a:lnTo>
                    <a:pt x="2120" y="19"/>
                  </a:lnTo>
                  <a:lnTo>
                    <a:pt x="2114" y="13"/>
                  </a:lnTo>
                  <a:lnTo>
                    <a:pt x="2107" y="8"/>
                  </a:lnTo>
                  <a:lnTo>
                    <a:pt x="2102" y="4"/>
                  </a:lnTo>
                  <a:lnTo>
                    <a:pt x="2093" y="2"/>
                  </a:lnTo>
                  <a:lnTo>
                    <a:pt x="2084" y="0"/>
                  </a:lnTo>
                  <a:lnTo>
                    <a:pt x="2076" y="2"/>
                  </a:lnTo>
                  <a:lnTo>
                    <a:pt x="2070" y="2"/>
                  </a:lnTo>
                  <a:lnTo>
                    <a:pt x="2061" y="6"/>
                  </a:lnTo>
                  <a:lnTo>
                    <a:pt x="2053" y="8"/>
                  </a:lnTo>
                  <a:lnTo>
                    <a:pt x="25" y="1321"/>
                  </a:lnTo>
                  <a:lnTo>
                    <a:pt x="25" y="132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48" name="Freeform 91">
              <a:extLst>
                <a:ext uri="{FF2B5EF4-FFF2-40B4-BE49-F238E27FC236}">
                  <a16:creationId xmlns:a16="http://schemas.microsoft.com/office/drawing/2014/main" id="{55FDCFAE-46D2-C85E-D27B-2870D9AAE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755"/>
              <a:ext cx="932" cy="337"/>
            </a:xfrm>
            <a:custGeom>
              <a:avLst/>
              <a:gdLst/>
              <a:ahLst/>
              <a:cxnLst>
                <a:cxn ang="0">
                  <a:pos x="932" y="263"/>
                </a:cxn>
                <a:cxn ang="0">
                  <a:pos x="813" y="337"/>
                </a:cxn>
                <a:cxn ang="0">
                  <a:pos x="0" y="75"/>
                </a:cxn>
                <a:cxn ang="0">
                  <a:pos x="122" y="0"/>
                </a:cxn>
                <a:cxn ang="0">
                  <a:pos x="932" y="263"/>
                </a:cxn>
                <a:cxn ang="0">
                  <a:pos x="932" y="263"/>
                </a:cxn>
              </a:cxnLst>
              <a:rect l="0" t="0" r="r" b="b"/>
              <a:pathLst>
                <a:path w="933" h="338">
                  <a:moveTo>
                    <a:pt x="932" y="263"/>
                  </a:moveTo>
                  <a:lnTo>
                    <a:pt x="813" y="337"/>
                  </a:lnTo>
                  <a:lnTo>
                    <a:pt x="0" y="75"/>
                  </a:lnTo>
                  <a:lnTo>
                    <a:pt x="122" y="0"/>
                  </a:lnTo>
                  <a:lnTo>
                    <a:pt x="932" y="263"/>
                  </a:lnTo>
                  <a:lnTo>
                    <a:pt x="932" y="26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49" name="Freeform 92">
              <a:extLst>
                <a:ext uri="{FF2B5EF4-FFF2-40B4-BE49-F238E27FC236}">
                  <a16:creationId xmlns:a16="http://schemas.microsoft.com/office/drawing/2014/main" id="{AA0F8EE7-17A0-7993-8E9C-28A06238D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755"/>
              <a:ext cx="932" cy="337"/>
            </a:xfrm>
            <a:custGeom>
              <a:avLst/>
              <a:gdLst/>
              <a:ahLst/>
              <a:cxnLst>
                <a:cxn ang="0">
                  <a:pos x="932" y="263"/>
                </a:cxn>
                <a:cxn ang="0">
                  <a:pos x="813" y="337"/>
                </a:cxn>
                <a:cxn ang="0">
                  <a:pos x="0" y="75"/>
                </a:cxn>
                <a:cxn ang="0">
                  <a:pos x="122" y="0"/>
                </a:cxn>
                <a:cxn ang="0">
                  <a:pos x="932" y="263"/>
                </a:cxn>
                <a:cxn ang="0">
                  <a:pos x="932" y="263"/>
                </a:cxn>
              </a:cxnLst>
              <a:rect l="0" t="0" r="r" b="b"/>
              <a:pathLst>
                <a:path w="933" h="338">
                  <a:moveTo>
                    <a:pt x="932" y="263"/>
                  </a:moveTo>
                  <a:lnTo>
                    <a:pt x="813" y="337"/>
                  </a:lnTo>
                  <a:lnTo>
                    <a:pt x="0" y="75"/>
                  </a:lnTo>
                  <a:lnTo>
                    <a:pt x="122" y="0"/>
                  </a:lnTo>
                  <a:lnTo>
                    <a:pt x="932" y="263"/>
                  </a:lnTo>
                  <a:lnTo>
                    <a:pt x="932" y="26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50" name="Freeform 93">
              <a:extLst>
                <a:ext uri="{FF2B5EF4-FFF2-40B4-BE49-F238E27FC236}">
                  <a16:creationId xmlns:a16="http://schemas.microsoft.com/office/drawing/2014/main" id="{7B26E710-7E68-D579-8708-F805E1618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7" y="1497"/>
              <a:ext cx="216" cy="922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95" y="75"/>
                </a:cxn>
                <a:cxn ang="0">
                  <a:pos x="0" y="924"/>
                </a:cxn>
                <a:cxn ang="0">
                  <a:pos x="120" y="845"/>
                </a:cxn>
                <a:cxn ang="0">
                  <a:pos x="213" y="0"/>
                </a:cxn>
                <a:cxn ang="0">
                  <a:pos x="213" y="0"/>
                </a:cxn>
              </a:cxnLst>
              <a:rect l="0" t="0" r="r" b="b"/>
              <a:pathLst>
                <a:path w="214" h="925">
                  <a:moveTo>
                    <a:pt x="213" y="0"/>
                  </a:moveTo>
                  <a:lnTo>
                    <a:pt x="95" y="75"/>
                  </a:lnTo>
                  <a:lnTo>
                    <a:pt x="0" y="924"/>
                  </a:lnTo>
                  <a:lnTo>
                    <a:pt x="120" y="845"/>
                  </a:lnTo>
                  <a:lnTo>
                    <a:pt x="213" y="0"/>
                  </a:lnTo>
                  <a:lnTo>
                    <a:pt x="213" y="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51" name="Freeform 94">
              <a:extLst>
                <a:ext uri="{FF2B5EF4-FFF2-40B4-BE49-F238E27FC236}">
                  <a16:creationId xmlns:a16="http://schemas.microsoft.com/office/drawing/2014/main" id="{E3D0DE54-B8D3-8633-F403-225031048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7" y="1497"/>
              <a:ext cx="216" cy="922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95" y="75"/>
                </a:cxn>
                <a:cxn ang="0">
                  <a:pos x="0" y="924"/>
                </a:cxn>
                <a:cxn ang="0">
                  <a:pos x="120" y="845"/>
                </a:cxn>
                <a:cxn ang="0">
                  <a:pos x="213" y="0"/>
                </a:cxn>
                <a:cxn ang="0">
                  <a:pos x="213" y="0"/>
                </a:cxn>
              </a:cxnLst>
              <a:rect l="0" t="0" r="r" b="b"/>
              <a:pathLst>
                <a:path w="214" h="925">
                  <a:moveTo>
                    <a:pt x="213" y="0"/>
                  </a:moveTo>
                  <a:lnTo>
                    <a:pt x="95" y="75"/>
                  </a:lnTo>
                  <a:lnTo>
                    <a:pt x="0" y="924"/>
                  </a:lnTo>
                  <a:lnTo>
                    <a:pt x="120" y="845"/>
                  </a:lnTo>
                  <a:lnTo>
                    <a:pt x="213" y="0"/>
                  </a:lnTo>
                  <a:lnTo>
                    <a:pt x="213" y="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52" name="Freeform 95">
              <a:extLst>
                <a:ext uri="{FF2B5EF4-FFF2-40B4-BE49-F238E27FC236}">
                  <a16:creationId xmlns:a16="http://schemas.microsoft.com/office/drawing/2014/main" id="{D5D8E2E4-B94F-BF25-FC60-EABF5F937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7" y="2307"/>
              <a:ext cx="932" cy="340"/>
            </a:xfrm>
            <a:custGeom>
              <a:avLst/>
              <a:gdLst/>
              <a:ahLst/>
              <a:cxnLst>
                <a:cxn ang="0">
                  <a:pos x="930" y="263"/>
                </a:cxn>
                <a:cxn ang="0">
                  <a:pos x="812" y="339"/>
                </a:cxn>
                <a:cxn ang="0">
                  <a:pos x="0" y="78"/>
                </a:cxn>
                <a:cxn ang="0">
                  <a:pos x="119" y="0"/>
                </a:cxn>
                <a:cxn ang="0">
                  <a:pos x="930" y="263"/>
                </a:cxn>
                <a:cxn ang="0">
                  <a:pos x="930" y="263"/>
                </a:cxn>
              </a:cxnLst>
              <a:rect l="0" t="0" r="r" b="b"/>
              <a:pathLst>
                <a:path w="931" h="340">
                  <a:moveTo>
                    <a:pt x="930" y="263"/>
                  </a:moveTo>
                  <a:lnTo>
                    <a:pt x="812" y="339"/>
                  </a:lnTo>
                  <a:lnTo>
                    <a:pt x="0" y="78"/>
                  </a:lnTo>
                  <a:lnTo>
                    <a:pt x="119" y="0"/>
                  </a:lnTo>
                  <a:lnTo>
                    <a:pt x="930" y="263"/>
                  </a:lnTo>
                  <a:lnTo>
                    <a:pt x="930" y="26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53" name="Freeform 96">
              <a:extLst>
                <a:ext uri="{FF2B5EF4-FFF2-40B4-BE49-F238E27FC236}">
                  <a16:creationId xmlns:a16="http://schemas.microsoft.com/office/drawing/2014/main" id="{9C359C2E-DEB6-A44E-1B11-D8399665B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7" y="2307"/>
              <a:ext cx="932" cy="340"/>
            </a:xfrm>
            <a:custGeom>
              <a:avLst/>
              <a:gdLst/>
              <a:ahLst/>
              <a:cxnLst>
                <a:cxn ang="0">
                  <a:pos x="930" y="263"/>
                </a:cxn>
                <a:cxn ang="0">
                  <a:pos x="812" y="339"/>
                </a:cxn>
                <a:cxn ang="0">
                  <a:pos x="0" y="78"/>
                </a:cxn>
                <a:cxn ang="0">
                  <a:pos x="119" y="0"/>
                </a:cxn>
                <a:cxn ang="0">
                  <a:pos x="930" y="263"/>
                </a:cxn>
                <a:cxn ang="0">
                  <a:pos x="930" y="263"/>
                </a:cxn>
              </a:cxnLst>
              <a:rect l="0" t="0" r="r" b="b"/>
              <a:pathLst>
                <a:path w="931" h="340">
                  <a:moveTo>
                    <a:pt x="930" y="263"/>
                  </a:moveTo>
                  <a:lnTo>
                    <a:pt x="812" y="339"/>
                  </a:lnTo>
                  <a:lnTo>
                    <a:pt x="0" y="78"/>
                  </a:lnTo>
                  <a:lnTo>
                    <a:pt x="119" y="0"/>
                  </a:lnTo>
                  <a:lnTo>
                    <a:pt x="930" y="263"/>
                  </a:lnTo>
                  <a:lnTo>
                    <a:pt x="930" y="26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54" name="Freeform 97">
              <a:extLst>
                <a:ext uri="{FF2B5EF4-FFF2-40B4-BE49-F238E27FC236}">
                  <a16:creationId xmlns:a16="http://schemas.microsoft.com/office/drawing/2014/main" id="{AF468D25-81EA-743B-1A21-AFA3141A1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7" y="2015"/>
              <a:ext cx="212" cy="923"/>
            </a:xfrm>
            <a:custGeom>
              <a:avLst/>
              <a:gdLst/>
              <a:ahLst/>
              <a:cxnLst>
                <a:cxn ang="0">
                  <a:pos x="212" y="0"/>
                </a:cxn>
                <a:cxn ang="0">
                  <a:pos x="94" y="77"/>
                </a:cxn>
                <a:cxn ang="0">
                  <a:pos x="0" y="924"/>
                </a:cxn>
                <a:cxn ang="0">
                  <a:pos x="119" y="845"/>
                </a:cxn>
                <a:cxn ang="0">
                  <a:pos x="212" y="0"/>
                </a:cxn>
                <a:cxn ang="0">
                  <a:pos x="212" y="0"/>
                </a:cxn>
              </a:cxnLst>
              <a:rect l="0" t="0" r="r" b="b"/>
              <a:pathLst>
                <a:path w="213" h="925">
                  <a:moveTo>
                    <a:pt x="212" y="0"/>
                  </a:moveTo>
                  <a:lnTo>
                    <a:pt x="94" y="77"/>
                  </a:lnTo>
                  <a:lnTo>
                    <a:pt x="0" y="924"/>
                  </a:lnTo>
                  <a:lnTo>
                    <a:pt x="119" y="845"/>
                  </a:lnTo>
                  <a:lnTo>
                    <a:pt x="212" y="0"/>
                  </a:lnTo>
                  <a:lnTo>
                    <a:pt x="212" y="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55" name="Freeform 98">
              <a:extLst>
                <a:ext uri="{FF2B5EF4-FFF2-40B4-BE49-F238E27FC236}">
                  <a16:creationId xmlns:a16="http://schemas.microsoft.com/office/drawing/2014/main" id="{860A9237-2933-7D2B-88BA-0E98E3920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7" y="2015"/>
              <a:ext cx="212" cy="923"/>
            </a:xfrm>
            <a:custGeom>
              <a:avLst/>
              <a:gdLst/>
              <a:ahLst/>
              <a:cxnLst>
                <a:cxn ang="0">
                  <a:pos x="212" y="0"/>
                </a:cxn>
                <a:cxn ang="0">
                  <a:pos x="94" y="77"/>
                </a:cxn>
                <a:cxn ang="0">
                  <a:pos x="0" y="924"/>
                </a:cxn>
                <a:cxn ang="0">
                  <a:pos x="119" y="845"/>
                </a:cxn>
                <a:cxn ang="0">
                  <a:pos x="212" y="0"/>
                </a:cxn>
                <a:cxn ang="0">
                  <a:pos x="212" y="0"/>
                </a:cxn>
              </a:cxnLst>
              <a:rect l="0" t="0" r="r" b="b"/>
              <a:pathLst>
                <a:path w="213" h="925">
                  <a:moveTo>
                    <a:pt x="212" y="0"/>
                  </a:moveTo>
                  <a:lnTo>
                    <a:pt x="94" y="77"/>
                  </a:lnTo>
                  <a:lnTo>
                    <a:pt x="0" y="924"/>
                  </a:lnTo>
                  <a:lnTo>
                    <a:pt x="119" y="845"/>
                  </a:lnTo>
                  <a:lnTo>
                    <a:pt x="212" y="0"/>
                  </a:lnTo>
                  <a:lnTo>
                    <a:pt x="212" y="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56" name="Freeform 99">
              <a:extLst>
                <a:ext uri="{FF2B5EF4-FFF2-40B4-BE49-F238E27FC236}">
                  <a16:creationId xmlns:a16="http://schemas.microsoft.com/office/drawing/2014/main" id="{B4DE83F9-B248-9132-BEFC-EB19385D6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4" y="2429"/>
              <a:ext cx="456" cy="615"/>
            </a:xfrm>
            <a:custGeom>
              <a:avLst/>
              <a:gdLst/>
              <a:ahLst/>
              <a:cxnLst>
                <a:cxn ang="0">
                  <a:pos x="180" y="338"/>
                </a:cxn>
                <a:cxn ang="0">
                  <a:pos x="0" y="62"/>
                </a:cxn>
                <a:cxn ang="0">
                  <a:pos x="99" y="0"/>
                </a:cxn>
                <a:cxn ang="0">
                  <a:pos x="277" y="275"/>
                </a:cxn>
                <a:cxn ang="0">
                  <a:pos x="455" y="551"/>
                </a:cxn>
                <a:cxn ang="0">
                  <a:pos x="355" y="616"/>
                </a:cxn>
                <a:cxn ang="0">
                  <a:pos x="180" y="338"/>
                </a:cxn>
                <a:cxn ang="0">
                  <a:pos x="180" y="338"/>
                </a:cxn>
              </a:cxnLst>
              <a:rect l="0" t="0" r="r" b="b"/>
              <a:pathLst>
                <a:path w="456" h="617">
                  <a:moveTo>
                    <a:pt x="180" y="338"/>
                  </a:moveTo>
                  <a:lnTo>
                    <a:pt x="0" y="62"/>
                  </a:lnTo>
                  <a:lnTo>
                    <a:pt x="99" y="0"/>
                  </a:lnTo>
                  <a:lnTo>
                    <a:pt x="277" y="275"/>
                  </a:lnTo>
                  <a:lnTo>
                    <a:pt x="455" y="551"/>
                  </a:lnTo>
                  <a:lnTo>
                    <a:pt x="355" y="616"/>
                  </a:lnTo>
                  <a:lnTo>
                    <a:pt x="180" y="338"/>
                  </a:lnTo>
                  <a:lnTo>
                    <a:pt x="180" y="338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57" name="Freeform 100">
              <a:extLst>
                <a:ext uri="{FF2B5EF4-FFF2-40B4-BE49-F238E27FC236}">
                  <a16:creationId xmlns:a16="http://schemas.microsoft.com/office/drawing/2014/main" id="{519F0724-7968-9E2F-D2B2-7DF733485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4" y="2429"/>
              <a:ext cx="456" cy="615"/>
            </a:xfrm>
            <a:custGeom>
              <a:avLst/>
              <a:gdLst/>
              <a:ahLst/>
              <a:cxnLst>
                <a:cxn ang="0">
                  <a:pos x="180" y="338"/>
                </a:cxn>
                <a:cxn ang="0">
                  <a:pos x="0" y="62"/>
                </a:cxn>
                <a:cxn ang="0">
                  <a:pos x="99" y="0"/>
                </a:cxn>
                <a:cxn ang="0">
                  <a:pos x="277" y="275"/>
                </a:cxn>
                <a:cxn ang="0">
                  <a:pos x="455" y="551"/>
                </a:cxn>
                <a:cxn ang="0">
                  <a:pos x="355" y="616"/>
                </a:cxn>
                <a:cxn ang="0">
                  <a:pos x="180" y="338"/>
                </a:cxn>
                <a:cxn ang="0">
                  <a:pos x="180" y="338"/>
                </a:cxn>
              </a:cxnLst>
              <a:rect l="0" t="0" r="r" b="b"/>
              <a:pathLst>
                <a:path w="456" h="617">
                  <a:moveTo>
                    <a:pt x="180" y="338"/>
                  </a:moveTo>
                  <a:lnTo>
                    <a:pt x="0" y="62"/>
                  </a:lnTo>
                  <a:lnTo>
                    <a:pt x="99" y="0"/>
                  </a:lnTo>
                  <a:lnTo>
                    <a:pt x="277" y="275"/>
                  </a:lnTo>
                  <a:lnTo>
                    <a:pt x="455" y="551"/>
                  </a:lnTo>
                  <a:lnTo>
                    <a:pt x="355" y="616"/>
                  </a:lnTo>
                  <a:lnTo>
                    <a:pt x="180" y="338"/>
                  </a:lnTo>
                  <a:lnTo>
                    <a:pt x="180" y="338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58" name="Freeform 101">
              <a:extLst>
                <a:ext uri="{FF2B5EF4-FFF2-40B4-BE49-F238E27FC236}">
                  <a16:creationId xmlns:a16="http://schemas.microsoft.com/office/drawing/2014/main" id="{874DCF2F-3DCB-4768-A925-115139CE8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" y="1488"/>
              <a:ext cx="192" cy="139"/>
            </a:xfrm>
            <a:custGeom>
              <a:avLst/>
              <a:gdLst/>
              <a:ahLst/>
              <a:cxnLst>
                <a:cxn ang="0">
                  <a:pos x="189" y="140"/>
                </a:cxn>
                <a:cxn ang="0">
                  <a:pos x="172" y="137"/>
                </a:cxn>
                <a:cxn ang="0">
                  <a:pos x="151" y="135"/>
                </a:cxn>
                <a:cxn ang="0">
                  <a:pos x="129" y="131"/>
                </a:cxn>
                <a:cxn ang="0">
                  <a:pos x="110" y="124"/>
                </a:cxn>
                <a:cxn ang="0">
                  <a:pos x="90" y="120"/>
                </a:cxn>
                <a:cxn ang="0">
                  <a:pos x="71" y="114"/>
                </a:cxn>
                <a:cxn ang="0">
                  <a:pos x="53" y="108"/>
                </a:cxn>
                <a:cxn ang="0">
                  <a:pos x="39" y="101"/>
                </a:cxn>
                <a:cxn ang="0">
                  <a:pos x="28" y="94"/>
                </a:cxn>
                <a:cxn ang="0">
                  <a:pos x="23" y="87"/>
                </a:cxn>
                <a:cxn ang="0">
                  <a:pos x="23" y="87"/>
                </a:cxn>
                <a:cxn ang="0">
                  <a:pos x="18" y="80"/>
                </a:cxn>
                <a:cxn ang="0">
                  <a:pos x="12" y="71"/>
                </a:cxn>
                <a:cxn ang="0">
                  <a:pos x="7" y="63"/>
                </a:cxn>
                <a:cxn ang="0">
                  <a:pos x="5" y="55"/>
                </a:cxn>
                <a:cxn ang="0">
                  <a:pos x="2" y="46"/>
                </a:cxn>
                <a:cxn ang="0">
                  <a:pos x="0" y="36"/>
                </a:cxn>
                <a:cxn ang="0">
                  <a:pos x="0" y="27"/>
                </a:cxn>
                <a:cxn ang="0">
                  <a:pos x="0" y="17"/>
                </a:cxn>
                <a:cxn ang="0">
                  <a:pos x="2" y="8"/>
                </a:cxn>
                <a:cxn ang="0">
                  <a:pos x="5" y="0"/>
                </a:cxn>
                <a:cxn ang="0">
                  <a:pos x="189" y="140"/>
                </a:cxn>
              </a:cxnLst>
              <a:rect l="0" t="0" r="r" b="b"/>
              <a:pathLst>
                <a:path w="190" h="141">
                  <a:moveTo>
                    <a:pt x="189" y="140"/>
                  </a:moveTo>
                  <a:lnTo>
                    <a:pt x="172" y="137"/>
                  </a:lnTo>
                  <a:lnTo>
                    <a:pt x="151" y="135"/>
                  </a:lnTo>
                  <a:lnTo>
                    <a:pt x="129" y="131"/>
                  </a:lnTo>
                  <a:lnTo>
                    <a:pt x="110" y="124"/>
                  </a:lnTo>
                  <a:lnTo>
                    <a:pt x="90" y="120"/>
                  </a:lnTo>
                  <a:lnTo>
                    <a:pt x="71" y="114"/>
                  </a:lnTo>
                  <a:lnTo>
                    <a:pt x="53" y="108"/>
                  </a:lnTo>
                  <a:lnTo>
                    <a:pt x="39" y="101"/>
                  </a:lnTo>
                  <a:lnTo>
                    <a:pt x="28" y="94"/>
                  </a:lnTo>
                  <a:lnTo>
                    <a:pt x="23" y="87"/>
                  </a:lnTo>
                  <a:lnTo>
                    <a:pt x="23" y="87"/>
                  </a:lnTo>
                  <a:lnTo>
                    <a:pt x="18" y="80"/>
                  </a:lnTo>
                  <a:lnTo>
                    <a:pt x="12" y="71"/>
                  </a:lnTo>
                  <a:lnTo>
                    <a:pt x="7" y="63"/>
                  </a:lnTo>
                  <a:lnTo>
                    <a:pt x="5" y="55"/>
                  </a:lnTo>
                  <a:lnTo>
                    <a:pt x="2" y="46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2" y="8"/>
                  </a:lnTo>
                  <a:lnTo>
                    <a:pt x="5" y="0"/>
                  </a:lnTo>
                  <a:lnTo>
                    <a:pt x="189" y="140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59" name="Freeform 102">
              <a:extLst>
                <a:ext uri="{FF2B5EF4-FFF2-40B4-BE49-F238E27FC236}">
                  <a16:creationId xmlns:a16="http://schemas.microsoft.com/office/drawing/2014/main" id="{0AC23D66-2D6F-63BC-FF34-28AF7AE5A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" y="1488"/>
              <a:ext cx="192" cy="139"/>
            </a:xfrm>
            <a:custGeom>
              <a:avLst/>
              <a:gdLst/>
              <a:ahLst/>
              <a:cxnLst>
                <a:cxn ang="0">
                  <a:pos x="189" y="140"/>
                </a:cxn>
                <a:cxn ang="0">
                  <a:pos x="172" y="137"/>
                </a:cxn>
                <a:cxn ang="0">
                  <a:pos x="151" y="135"/>
                </a:cxn>
                <a:cxn ang="0">
                  <a:pos x="129" y="131"/>
                </a:cxn>
                <a:cxn ang="0">
                  <a:pos x="110" y="124"/>
                </a:cxn>
                <a:cxn ang="0">
                  <a:pos x="90" y="120"/>
                </a:cxn>
                <a:cxn ang="0">
                  <a:pos x="71" y="114"/>
                </a:cxn>
                <a:cxn ang="0">
                  <a:pos x="53" y="108"/>
                </a:cxn>
                <a:cxn ang="0">
                  <a:pos x="39" y="101"/>
                </a:cxn>
                <a:cxn ang="0">
                  <a:pos x="28" y="94"/>
                </a:cxn>
                <a:cxn ang="0">
                  <a:pos x="23" y="87"/>
                </a:cxn>
                <a:cxn ang="0">
                  <a:pos x="23" y="87"/>
                </a:cxn>
                <a:cxn ang="0">
                  <a:pos x="18" y="80"/>
                </a:cxn>
                <a:cxn ang="0">
                  <a:pos x="12" y="71"/>
                </a:cxn>
                <a:cxn ang="0">
                  <a:pos x="7" y="63"/>
                </a:cxn>
                <a:cxn ang="0">
                  <a:pos x="5" y="55"/>
                </a:cxn>
                <a:cxn ang="0">
                  <a:pos x="2" y="46"/>
                </a:cxn>
                <a:cxn ang="0">
                  <a:pos x="0" y="36"/>
                </a:cxn>
                <a:cxn ang="0">
                  <a:pos x="0" y="27"/>
                </a:cxn>
                <a:cxn ang="0">
                  <a:pos x="0" y="17"/>
                </a:cxn>
                <a:cxn ang="0">
                  <a:pos x="2" y="8"/>
                </a:cxn>
                <a:cxn ang="0">
                  <a:pos x="5" y="0"/>
                </a:cxn>
              </a:cxnLst>
              <a:rect l="0" t="0" r="r" b="b"/>
              <a:pathLst>
                <a:path w="190" h="141">
                  <a:moveTo>
                    <a:pt x="189" y="140"/>
                  </a:moveTo>
                  <a:lnTo>
                    <a:pt x="172" y="137"/>
                  </a:lnTo>
                  <a:lnTo>
                    <a:pt x="151" y="135"/>
                  </a:lnTo>
                  <a:lnTo>
                    <a:pt x="129" y="131"/>
                  </a:lnTo>
                  <a:lnTo>
                    <a:pt x="110" y="124"/>
                  </a:lnTo>
                  <a:lnTo>
                    <a:pt x="90" y="120"/>
                  </a:lnTo>
                  <a:lnTo>
                    <a:pt x="71" y="114"/>
                  </a:lnTo>
                  <a:lnTo>
                    <a:pt x="53" y="108"/>
                  </a:lnTo>
                  <a:lnTo>
                    <a:pt x="39" y="101"/>
                  </a:lnTo>
                  <a:lnTo>
                    <a:pt x="28" y="94"/>
                  </a:lnTo>
                  <a:lnTo>
                    <a:pt x="23" y="87"/>
                  </a:lnTo>
                  <a:lnTo>
                    <a:pt x="23" y="87"/>
                  </a:lnTo>
                  <a:lnTo>
                    <a:pt x="18" y="80"/>
                  </a:lnTo>
                  <a:lnTo>
                    <a:pt x="12" y="71"/>
                  </a:lnTo>
                  <a:lnTo>
                    <a:pt x="7" y="63"/>
                  </a:lnTo>
                  <a:lnTo>
                    <a:pt x="5" y="55"/>
                  </a:lnTo>
                  <a:lnTo>
                    <a:pt x="2" y="46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2" y="8"/>
                  </a:lnTo>
                  <a:lnTo>
                    <a:pt x="5" y="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60" name="Freeform 103">
              <a:extLst>
                <a:ext uri="{FF2B5EF4-FFF2-40B4-BE49-F238E27FC236}">
                  <a16:creationId xmlns:a16="http://schemas.microsoft.com/office/drawing/2014/main" id="{8E0B871F-984D-1862-6B44-07EDF2E15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" y="1580"/>
              <a:ext cx="167" cy="130"/>
            </a:xfrm>
            <a:custGeom>
              <a:avLst/>
              <a:gdLst/>
              <a:ahLst/>
              <a:cxnLst>
                <a:cxn ang="0">
                  <a:pos x="166" y="129"/>
                </a:cxn>
                <a:cxn ang="0">
                  <a:pos x="153" y="124"/>
                </a:cxn>
                <a:cxn ang="0">
                  <a:pos x="138" y="121"/>
                </a:cxn>
                <a:cxn ang="0">
                  <a:pos x="124" y="116"/>
                </a:cxn>
                <a:cxn ang="0">
                  <a:pos x="111" y="112"/>
                </a:cxn>
                <a:cxn ang="0">
                  <a:pos x="96" y="105"/>
                </a:cxn>
                <a:cxn ang="0">
                  <a:pos x="82" y="99"/>
                </a:cxn>
                <a:cxn ang="0">
                  <a:pos x="67" y="93"/>
                </a:cxn>
                <a:cxn ang="0">
                  <a:pos x="54" y="87"/>
                </a:cxn>
                <a:cxn ang="0">
                  <a:pos x="41" y="76"/>
                </a:cxn>
                <a:cxn ang="0">
                  <a:pos x="29" y="66"/>
                </a:cxn>
                <a:cxn ang="0">
                  <a:pos x="29" y="66"/>
                </a:cxn>
                <a:cxn ang="0">
                  <a:pos x="18" y="55"/>
                </a:cxn>
                <a:cxn ang="0">
                  <a:pos x="9" y="47"/>
                </a:cxn>
                <a:cxn ang="0">
                  <a:pos x="4" y="38"/>
                </a:cxn>
                <a:cxn ang="0">
                  <a:pos x="2" y="29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16" y="2"/>
                </a:cxn>
                <a:cxn ang="0">
                  <a:pos x="27" y="4"/>
                </a:cxn>
                <a:cxn ang="0">
                  <a:pos x="37" y="8"/>
                </a:cxn>
                <a:cxn ang="0">
                  <a:pos x="50" y="11"/>
                </a:cxn>
                <a:cxn ang="0">
                  <a:pos x="60" y="15"/>
                </a:cxn>
                <a:cxn ang="0">
                  <a:pos x="71" y="17"/>
                </a:cxn>
                <a:cxn ang="0">
                  <a:pos x="82" y="22"/>
                </a:cxn>
                <a:cxn ang="0">
                  <a:pos x="87" y="25"/>
                </a:cxn>
                <a:cxn ang="0">
                  <a:pos x="166" y="129"/>
                </a:cxn>
              </a:cxnLst>
              <a:rect l="0" t="0" r="r" b="b"/>
              <a:pathLst>
                <a:path w="167" h="130">
                  <a:moveTo>
                    <a:pt x="166" y="129"/>
                  </a:moveTo>
                  <a:lnTo>
                    <a:pt x="153" y="124"/>
                  </a:lnTo>
                  <a:lnTo>
                    <a:pt x="138" y="121"/>
                  </a:lnTo>
                  <a:lnTo>
                    <a:pt x="124" y="116"/>
                  </a:lnTo>
                  <a:lnTo>
                    <a:pt x="111" y="112"/>
                  </a:lnTo>
                  <a:lnTo>
                    <a:pt x="96" y="105"/>
                  </a:lnTo>
                  <a:lnTo>
                    <a:pt x="82" y="99"/>
                  </a:lnTo>
                  <a:lnTo>
                    <a:pt x="67" y="93"/>
                  </a:lnTo>
                  <a:lnTo>
                    <a:pt x="54" y="87"/>
                  </a:lnTo>
                  <a:lnTo>
                    <a:pt x="41" y="76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18" y="55"/>
                  </a:lnTo>
                  <a:lnTo>
                    <a:pt x="9" y="47"/>
                  </a:lnTo>
                  <a:lnTo>
                    <a:pt x="4" y="38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6" y="2"/>
                  </a:lnTo>
                  <a:lnTo>
                    <a:pt x="27" y="4"/>
                  </a:lnTo>
                  <a:lnTo>
                    <a:pt x="37" y="8"/>
                  </a:lnTo>
                  <a:lnTo>
                    <a:pt x="50" y="11"/>
                  </a:lnTo>
                  <a:lnTo>
                    <a:pt x="60" y="15"/>
                  </a:lnTo>
                  <a:lnTo>
                    <a:pt x="71" y="17"/>
                  </a:lnTo>
                  <a:lnTo>
                    <a:pt x="82" y="22"/>
                  </a:lnTo>
                  <a:lnTo>
                    <a:pt x="87" y="25"/>
                  </a:lnTo>
                  <a:lnTo>
                    <a:pt x="166" y="129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61" name="Freeform 104">
              <a:extLst>
                <a:ext uri="{FF2B5EF4-FFF2-40B4-BE49-F238E27FC236}">
                  <a16:creationId xmlns:a16="http://schemas.microsoft.com/office/drawing/2014/main" id="{89008E60-1BD7-720D-DFD6-4C135C5EF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" y="1580"/>
              <a:ext cx="167" cy="130"/>
            </a:xfrm>
            <a:custGeom>
              <a:avLst/>
              <a:gdLst/>
              <a:ahLst/>
              <a:cxnLst>
                <a:cxn ang="0">
                  <a:pos x="166" y="129"/>
                </a:cxn>
                <a:cxn ang="0">
                  <a:pos x="153" y="124"/>
                </a:cxn>
                <a:cxn ang="0">
                  <a:pos x="138" y="121"/>
                </a:cxn>
                <a:cxn ang="0">
                  <a:pos x="124" y="116"/>
                </a:cxn>
                <a:cxn ang="0">
                  <a:pos x="111" y="112"/>
                </a:cxn>
                <a:cxn ang="0">
                  <a:pos x="96" y="105"/>
                </a:cxn>
                <a:cxn ang="0">
                  <a:pos x="82" y="99"/>
                </a:cxn>
                <a:cxn ang="0">
                  <a:pos x="67" y="93"/>
                </a:cxn>
                <a:cxn ang="0">
                  <a:pos x="54" y="87"/>
                </a:cxn>
                <a:cxn ang="0">
                  <a:pos x="41" y="76"/>
                </a:cxn>
                <a:cxn ang="0">
                  <a:pos x="29" y="66"/>
                </a:cxn>
                <a:cxn ang="0">
                  <a:pos x="29" y="66"/>
                </a:cxn>
                <a:cxn ang="0">
                  <a:pos x="18" y="55"/>
                </a:cxn>
                <a:cxn ang="0">
                  <a:pos x="9" y="47"/>
                </a:cxn>
                <a:cxn ang="0">
                  <a:pos x="4" y="38"/>
                </a:cxn>
                <a:cxn ang="0">
                  <a:pos x="2" y="29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16" y="2"/>
                </a:cxn>
                <a:cxn ang="0">
                  <a:pos x="27" y="4"/>
                </a:cxn>
                <a:cxn ang="0">
                  <a:pos x="37" y="8"/>
                </a:cxn>
                <a:cxn ang="0">
                  <a:pos x="50" y="11"/>
                </a:cxn>
                <a:cxn ang="0">
                  <a:pos x="60" y="15"/>
                </a:cxn>
                <a:cxn ang="0">
                  <a:pos x="71" y="17"/>
                </a:cxn>
                <a:cxn ang="0">
                  <a:pos x="82" y="22"/>
                </a:cxn>
                <a:cxn ang="0">
                  <a:pos x="87" y="25"/>
                </a:cxn>
              </a:cxnLst>
              <a:rect l="0" t="0" r="r" b="b"/>
              <a:pathLst>
                <a:path w="167" h="130">
                  <a:moveTo>
                    <a:pt x="166" y="129"/>
                  </a:moveTo>
                  <a:lnTo>
                    <a:pt x="153" y="124"/>
                  </a:lnTo>
                  <a:lnTo>
                    <a:pt x="138" y="121"/>
                  </a:lnTo>
                  <a:lnTo>
                    <a:pt x="124" y="116"/>
                  </a:lnTo>
                  <a:lnTo>
                    <a:pt x="111" y="112"/>
                  </a:lnTo>
                  <a:lnTo>
                    <a:pt x="96" y="105"/>
                  </a:lnTo>
                  <a:lnTo>
                    <a:pt x="82" y="99"/>
                  </a:lnTo>
                  <a:lnTo>
                    <a:pt x="67" y="93"/>
                  </a:lnTo>
                  <a:lnTo>
                    <a:pt x="54" y="87"/>
                  </a:lnTo>
                  <a:lnTo>
                    <a:pt x="41" y="76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18" y="55"/>
                  </a:lnTo>
                  <a:lnTo>
                    <a:pt x="9" y="47"/>
                  </a:lnTo>
                  <a:lnTo>
                    <a:pt x="4" y="38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6" y="2"/>
                  </a:lnTo>
                  <a:lnTo>
                    <a:pt x="27" y="4"/>
                  </a:lnTo>
                  <a:lnTo>
                    <a:pt x="37" y="8"/>
                  </a:lnTo>
                  <a:lnTo>
                    <a:pt x="50" y="11"/>
                  </a:lnTo>
                  <a:lnTo>
                    <a:pt x="60" y="15"/>
                  </a:lnTo>
                  <a:lnTo>
                    <a:pt x="71" y="17"/>
                  </a:lnTo>
                  <a:lnTo>
                    <a:pt x="82" y="22"/>
                  </a:lnTo>
                  <a:lnTo>
                    <a:pt x="87" y="2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62" name="Freeform 105">
              <a:extLst>
                <a:ext uri="{FF2B5EF4-FFF2-40B4-BE49-F238E27FC236}">
                  <a16:creationId xmlns:a16="http://schemas.microsoft.com/office/drawing/2014/main" id="{C40536E5-3505-93C6-C9AD-678E21006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" y="1678"/>
              <a:ext cx="129" cy="95"/>
            </a:xfrm>
            <a:custGeom>
              <a:avLst/>
              <a:gdLst/>
              <a:ahLst/>
              <a:cxnLst>
                <a:cxn ang="0">
                  <a:pos x="130" y="94"/>
                </a:cxn>
                <a:cxn ang="0">
                  <a:pos x="115" y="87"/>
                </a:cxn>
                <a:cxn ang="0">
                  <a:pos x="99" y="80"/>
                </a:cxn>
                <a:cxn ang="0">
                  <a:pos x="83" y="76"/>
                </a:cxn>
                <a:cxn ang="0">
                  <a:pos x="69" y="70"/>
                </a:cxn>
                <a:cxn ang="0">
                  <a:pos x="56" y="64"/>
                </a:cxn>
                <a:cxn ang="0">
                  <a:pos x="44" y="57"/>
                </a:cxn>
                <a:cxn ang="0">
                  <a:pos x="30" y="47"/>
                </a:cxn>
                <a:cxn ang="0">
                  <a:pos x="18" y="36"/>
                </a:cxn>
                <a:cxn ang="0">
                  <a:pos x="7" y="24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3" y="8"/>
                </a:cxn>
                <a:cxn ang="0">
                  <a:pos x="7" y="6"/>
                </a:cxn>
                <a:cxn ang="0">
                  <a:pos x="14" y="4"/>
                </a:cxn>
                <a:cxn ang="0">
                  <a:pos x="23" y="2"/>
                </a:cxn>
                <a:cxn ang="0">
                  <a:pos x="30" y="2"/>
                </a:cxn>
                <a:cxn ang="0">
                  <a:pos x="41" y="0"/>
                </a:cxn>
                <a:cxn ang="0">
                  <a:pos x="53" y="0"/>
                </a:cxn>
                <a:cxn ang="0">
                  <a:pos x="65" y="2"/>
                </a:cxn>
                <a:cxn ang="0">
                  <a:pos x="78" y="6"/>
                </a:cxn>
                <a:cxn ang="0">
                  <a:pos x="130" y="94"/>
                </a:cxn>
              </a:cxnLst>
              <a:rect l="0" t="0" r="r" b="b"/>
              <a:pathLst>
                <a:path w="131" h="95">
                  <a:moveTo>
                    <a:pt x="130" y="94"/>
                  </a:moveTo>
                  <a:lnTo>
                    <a:pt x="115" y="87"/>
                  </a:lnTo>
                  <a:lnTo>
                    <a:pt x="99" y="80"/>
                  </a:lnTo>
                  <a:lnTo>
                    <a:pt x="83" y="76"/>
                  </a:lnTo>
                  <a:lnTo>
                    <a:pt x="69" y="70"/>
                  </a:lnTo>
                  <a:lnTo>
                    <a:pt x="56" y="64"/>
                  </a:lnTo>
                  <a:lnTo>
                    <a:pt x="44" y="57"/>
                  </a:lnTo>
                  <a:lnTo>
                    <a:pt x="30" y="47"/>
                  </a:lnTo>
                  <a:lnTo>
                    <a:pt x="18" y="36"/>
                  </a:lnTo>
                  <a:lnTo>
                    <a:pt x="7" y="2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3" y="8"/>
                  </a:lnTo>
                  <a:lnTo>
                    <a:pt x="7" y="6"/>
                  </a:lnTo>
                  <a:lnTo>
                    <a:pt x="14" y="4"/>
                  </a:lnTo>
                  <a:lnTo>
                    <a:pt x="23" y="2"/>
                  </a:lnTo>
                  <a:lnTo>
                    <a:pt x="30" y="2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5" y="2"/>
                  </a:lnTo>
                  <a:lnTo>
                    <a:pt x="78" y="6"/>
                  </a:lnTo>
                  <a:lnTo>
                    <a:pt x="130" y="94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63" name="Freeform 106">
              <a:extLst>
                <a:ext uri="{FF2B5EF4-FFF2-40B4-BE49-F238E27FC236}">
                  <a16:creationId xmlns:a16="http://schemas.microsoft.com/office/drawing/2014/main" id="{807C6026-3286-4D24-DD74-BCF144E57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" y="1678"/>
              <a:ext cx="129" cy="95"/>
            </a:xfrm>
            <a:custGeom>
              <a:avLst/>
              <a:gdLst/>
              <a:ahLst/>
              <a:cxnLst>
                <a:cxn ang="0">
                  <a:pos x="130" y="94"/>
                </a:cxn>
                <a:cxn ang="0">
                  <a:pos x="115" y="87"/>
                </a:cxn>
                <a:cxn ang="0">
                  <a:pos x="99" y="80"/>
                </a:cxn>
                <a:cxn ang="0">
                  <a:pos x="83" y="76"/>
                </a:cxn>
                <a:cxn ang="0">
                  <a:pos x="69" y="70"/>
                </a:cxn>
                <a:cxn ang="0">
                  <a:pos x="56" y="64"/>
                </a:cxn>
                <a:cxn ang="0">
                  <a:pos x="44" y="57"/>
                </a:cxn>
                <a:cxn ang="0">
                  <a:pos x="30" y="47"/>
                </a:cxn>
                <a:cxn ang="0">
                  <a:pos x="18" y="36"/>
                </a:cxn>
                <a:cxn ang="0">
                  <a:pos x="7" y="24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3" y="8"/>
                </a:cxn>
                <a:cxn ang="0">
                  <a:pos x="7" y="6"/>
                </a:cxn>
                <a:cxn ang="0">
                  <a:pos x="14" y="4"/>
                </a:cxn>
                <a:cxn ang="0">
                  <a:pos x="23" y="2"/>
                </a:cxn>
                <a:cxn ang="0">
                  <a:pos x="30" y="2"/>
                </a:cxn>
                <a:cxn ang="0">
                  <a:pos x="41" y="0"/>
                </a:cxn>
                <a:cxn ang="0">
                  <a:pos x="53" y="0"/>
                </a:cxn>
                <a:cxn ang="0">
                  <a:pos x="65" y="2"/>
                </a:cxn>
                <a:cxn ang="0">
                  <a:pos x="78" y="6"/>
                </a:cxn>
              </a:cxnLst>
              <a:rect l="0" t="0" r="r" b="b"/>
              <a:pathLst>
                <a:path w="131" h="95">
                  <a:moveTo>
                    <a:pt x="130" y="94"/>
                  </a:moveTo>
                  <a:lnTo>
                    <a:pt x="115" y="87"/>
                  </a:lnTo>
                  <a:lnTo>
                    <a:pt x="99" y="80"/>
                  </a:lnTo>
                  <a:lnTo>
                    <a:pt x="83" y="76"/>
                  </a:lnTo>
                  <a:lnTo>
                    <a:pt x="69" y="70"/>
                  </a:lnTo>
                  <a:lnTo>
                    <a:pt x="56" y="64"/>
                  </a:lnTo>
                  <a:lnTo>
                    <a:pt x="44" y="57"/>
                  </a:lnTo>
                  <a:lnTo>
                    <a:pt x="30" y="47"/>
                  </a:lnTo>
                  <a:lnTo>
                    <a:pt x="18" y="36"/>
                  </a:lnTo>
                  <a:lnTo>
                    <a:pt x="7" y="2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3" y="8"/>
                  </a:lnTo>
                  <a:lnTo>
                    <a:pt x="7" y="6"/>
                  </a:lnTo>
                  <a:lnTo>
                    <a:pt x="14" y="4"/>
                  </a:lnTo>
                  <a:lnTo>
                    <a:pt x="23" y="2"/>
                  </a:lnTo>
                  <a:lnTo>
                    <a:pt x="30" y="2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5" y="2"/>
                  </a:lnTo>
                  <a:lnTo>
                    <a:pt x="78" y="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64" name="Freeform 107">
              <a:extLst>
                <a:ext uri="{FF2B5EF4-FFF2-40B4-BE49-F238E27FC236}">
                  <a16:creationId xmlns:a16="http://schemas.microsoft.com/office/drawing/2014/main" id="{8C691071-D062-5862-C573-6F3E99C6D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4" y="1752"/>
              <a:ext cx="163" cy="134"/>
            </a:xfrm>
            <a:custGeom>
              <a:avLst/>
              <a:gdLst/>
              <a:ahLst/>
              <a:cxnLst>
                <a:cxn ang="0">
                  <a:pos x="164" y="133"/>
                </a:cxn>
                <a:cxn ang="0">
                  <a:pos x="151" y="128"/>
                </a:cxn>
                <a:cxn ang="0">
                  <a:pos x="140" y="124"/>
                </a:cxn>
                <a:cxn ang="0">
                  <a:pos x="128" y="119"/>
                </a:cxn>
                <a:cxn ang="0">
                  <a:pos x="115" y="114"/>
                </a:cxn>
                <a:cxn ang="0">
                  <a:pos x="103" y="107"/>
                </a:cxn>
                <a:cxn ang="0">
                  <a:pos x="90" y="101"/>
                </a:cxn>
                <a:cxn ang="0">
                  <a:pos x="80" y="93"/>
                </a:cxn>
                <a:cxn ang="0">
                  <a:pos x="67" y="84"/>
                </a:cxn>
                <a:cxn ang="0">
                  <a:pos x="56" y="75"/>
                </a:cxn>
                <a:cxn ang="0">
                  <a:pos x="48" y="63"/>
                </a:cxn>
                <a:cxn ang="0">
                  <a:pos x="48" y="63"/>
                </a:cxn>
                <a:cxn ang="0">
                  <a:pos x="31" y="45"/>
                </a:cxn>
                <a:cxn ang="0">
                  <a:pos x="23" y="27"/>
                </a:cxn>
                <a:cxn ang="0">
                  <a:pos x="14" y="17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39" y="0"/>
                </a:cxn>
                <a:cxn ang="0">
                  <a:pos x="52" y="0"/>
                </a:cxn>
                <a:cxn ang="0">
                  <a:pos x="67" y="2"/>
                </a:cxn>
                <a:cxn ang="0">
                  <a:pos x="81" y="4"/>
                </a:cxn>
                <a:cxn ang="0">
                  <a:pos x="94" y="8"/>
                </a:cxn>
                <a:cxn ang="0">
                  <a:pos x="106" y="13"/>
                </a:cxn>
                <a:cxn ang="0">
                  <a:pos x="164" y="133"/>
                </a:cxn>
              </a:cxnLst>
              <a:rect l="0" t="0" r="r" b="b"/>
              <a:pathLst>
                <a:path w="165" h="134">
                  <a:moveTo>
                    <a:pt x="164" y="133"/>
                  </a:moveTo>
                  <a:lnTo>
                    <a:pt x="151" y="128"/>
                  </a:lnTo>
                  <a:lnTo>
                    <a:pt x="140" y="124"/>
                  </a:lnTo>
                  <a:lnTo>
                    <a:pt x="128" y="119"/>
                  </a:lnTo>
                  <a:lnTo>
                    <a:pt x="115" y="114"/>
                  </a:lnTo>
                  <a:lnTo>
                    <a:pt x="103" y="107"/>
                  </a:lnTo>
                  <a:lnTo>
                    <a:pt x="90" y="101"/>
                  </a:lnTo>
                  <a:lnTo>
                    <a:pt x="80" y="93"/>
                  </a:lnTo>
                  <a:lnTo>
                    <a:pt x="67" y="84"/>
                  </a:lnTo>
                  <a:lnTo>
                    <a:pt x="56" y="75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31" y="45"/>
                  </a:lnTo>
                  <a:lnTo>
                    <a:pt x="23" y="27"/>
                  </a:lnTo>
                  <a:lnTo>
                    <a:pt x="14" y="17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39" y="0"/>
                  </a:lnTo>
                  <a:lnTo>
                    <a:pt x="52" y="0"/>
                  </a:lnTo>
                  <a:lnTo>
                    <a:pt x="67" y="2"/>
                  </a:lnTo>
                  <a:lnTo>
                    <a:pt x="81" y="4"/>
                  </a:lnTo>
                  <a:lnTo>
                    <a:pt x="94" y="8"/>
                  </a:lnTo>
                  <a:lnTo>
                    <a:pt x="106" y="13"/>
                  </a:lnTo>
                  <a:lnTo>
                    <a:pt x="164" y="133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65" name="Freeform 108">
              <a:extLst>
                <a:ext uri="{FF2B5EF4-FFF2-40B4-BE49-F238E27FC236}">
                  <a16:creationId xmlns:a16="http://schemas.microsoft.com/office/drawing/2014/main" id="{18FAA73E-BF8B-14CA-EFFD-84380C196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4" y="1752"/>
              <a:ext cx="163" cy="134"/>
            </a:xfrm>
            <a:custGeom>
              <a:avLst/>
              <a:gdLst/>
              <a:ahLst/>
              <a:cxnLst>
                <a:cxn ang="0">
                  <a:pos x="164" y="133"/>
                </a:cxn>
                <a:cxn ang="0">
                  <a:pos x="151" y="128"/>
                </a:cxn>
                <a:cxn ang="0">
                  <a:pos x="140" y="124"/>
                </a:cxn>
                <a:cxn ang="0">
                  <a:pos x="128" y="119"/>
                </a:cxn>
                <a:cxn ang="0">
                  <a:pos x="115" y="114"/>
                </a:cxn>
                <a:cxn ang="0">
                  <a:pos x="103" y="107"/>
                </a:cxn>
                <a:cxn ang="0">
                  <a:pos x="90" y="101"/>
                </a:cxn>
                <a:cxn ang="0">
                  <a:pos x="80" y="93"/>
                </a:cxn>
                <a:cxn ang="0">
                  <a:pos x="67" y="84"/>
                </a:cxn>
                <a:cxn ang="0">
                  <a:pos x="56" y="75"/>
                </a:cxn>
                <a:cxn ang="0">
                  <a:pos x="48" y="63"/>
                </a:cxn>
                <a:cxn ang="0">
                  <a:pos x="48" y="63"/>
                </a:cxn>
                <a:cxn ang="0">
                  <a:pos x="31" y="45"/>
                </a:cxn>
                <a:cxn ang="0">
                  <a:pos x="23" y="27"/>
                </a:cxn>
                <a:cxn ang="0">
                  <a:pos x="14" y="17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39" y="0"/>
                </a:cxn>
                <a:cxn ang="0">
                  <a:pos x="52" y="0"/>
                </a:cxn>
                <a:cxn ang="0">
                  <a:pos x="67" y="2"/>
                </a:cxn>
                <a:cxn ang="0">
                  <a:pos x="81" y="4"/>
                </a:cxn>
                <a:cxn ang="0">
                  <a:pos x="94" y="8"/>
                </a:cxn>
                <a:cxn ang="0">
                  <a:pos x="106" y="13"/>
                </a:cxn>
              </a:cxnLst>
              <a:rect l="0" t="0" r="r" b="b"/>
              <a:pathLst>
                <a:path w="165" h="134">
                  <a:moveTo>
                    <a:pt x="164" y="133"/>
                  </a:moveTo>
                  <a:lnTo>
                    <a:pt x="151" y="128"/>
                  </a:lnTo>
                  <a:lnTo>
                    <a:pt x="140" y="124"/>
                  </a:lnTo>
                  <a:lnTo>
                    <a:pt x="128" y="119"/>
                  </a:lnTo>
                  <a:lnTo>
                    <a:pt x="115" y="114"/>
                  </a:lnTo>
                  <a:lnTo>
                    <a:pt x="103" y="107"/>
                  </a:lnTo>
                  <a:lnTo>
                    <a:pt x="90" y="101"/>
                  </a:lnTo>
                  <a:lnTo>
                    <a:pt x="80" y="93"/>
                  </a:lnTo>
                  <a:lnTo>
                    <a:pt x="67" y="84"/>
                  </a:lnTo>
                  <a:lnTo>
                    <a:pt x="56" y="75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31" y="45"/>
                  </a:lnTo>
                  <a:lnTo>
                    <a:pt x="23" y="27"/>
                  </a:lnTo>
                  <a:lnTo>
                    <a:pt x="14" y="17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39" y="0"/>
                  </a:lnTo>
                  <a:lnTo>
                    <a:pt x="52" y="0"/>
                  </a:lnTo>
                  <a:lnTo>
                    <a:pt x="67" y="2"/>
                  </a:lnTo>
                  <a:lnTo>
                    <a:pt x="81" y="4"/>
                  </a:lnTo>
                  <a:lnTo>
                    <a:pt x="94" y="8"/>
                  </a:lnTo>
                  <a:lnTo>
                    <a:pt x="106" y="1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66" name="Freeform 109">
              <a:extLst>
                <a:ext uri="{FF2B5EF4-FFF2-40B4-BE49-F238E27FC236}">
                  <a16:creationId xmlns:a16="http://schemas.microsoft.com/office/drawing/2014/main" id="{6A85EC78-BDC2-9197-29E1-363BE6D37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829"/>
              <a:ext cx="144" cy="139"/>
            </a:xfrm>
            <a:custGeom>
              <a:avLst/>
              <a:gdLst/>
              <a:ahLst/>
              <a:cxnLst>
                <a:cxn ang="0">
                  <a:pos x="145" y="140"/>
                </a:cxn>
                <a:cxn ang="0">
                  <a:pos x="133" y="135"/>
                </a:cxn>
                <a:cxn ang="0">
                  <a:pos x="119" y="132"/>
                </a:cxn>
                <a:cxn ang="0">
                  <a:pos x="106" y="125"/>
                </a:cxn>
                <a:cxn ang="0">
                  <a:pos x="91" y="117"/>
                </a:cxn>
                <a:cxn ang="0">
                  <a:pos x="76" y="109"/>
                </a:cxn>
                <a:cxn ang="0">
                  <a:pos x="61" y="100"/>
                </a:cxn>
                <a:cxn ang="0">
                  <a:pos x="48" y="89"/>
                </a:cxn>
                <a:cxn ang="0">
                  <a:pos x="36" y="79"/>
                </a:cxn>
                <a:cxn ang="0">
                  <a:pos x="25" y="66"/>
                </a:cxn>
                <a:cxn ang="0">
                  <a:pos x="17" y="56"/>
                </a:cxn>
                <a:cxn ang="0">
                  <a:pos x="17" y="56"/>
                </a:cxn>
                <a:cxn ang="0">
                  <a:pos x="4" y="33"/>
                </a:cxn>
                <a:cxn ang="0">
                  <a:pos x="0" y="18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1" y="2"/>
                </a:cxn>
                <a:cxn ang="0">
                  <a:pos x="19" y="2"/>
                </a:cxn>
                <a:cxn ang="0">
                  <a:pos x="27" y="2"/>
                </a:cxn>
                <a:cxn ang="0">
                  <a:pos x="36" y="4"/>
                </a:cxn>
                <a:cxn ang="0">
                  <a:pos x="46" y="6"/>
                </a:cxn>
                <a:cxn ang="0">
                  <a:pos x="55" y="8"/>
                </a:cxn>
                <a:cxn ang="0">
                  <a:pos x="66" y="10"/>
                </a:cxn>
                <a:cxn ang="0">
                  <a:pos x="74" y="13"/>
                </a:cxn>
                <a:cxn ang="0">
                  <a:pos x="83" y="16"/>
                </a:cxn>
                <a:cxn ang="0">
                  <a:pos x="91" y="22"/>
                </a:cxn>
                <a:cxn ang="0">
                  <a:pos x="145" y="140"/>
                </a:cxn>
              </a:cxnLst>
              <a:rect l="0" t="0" r="r" b="b"/>
              <a:pathLst>
                <a:path w="146" h="141">
                  <a:moveTo>
                    <a:pt x="145" y="140"/>
                  </a:moveTo>
                  <a:lnTo>
                    <a:pt x="133" y="135"/>
                  </a:lnTo>
                  <a:lnTo>
                    <a:pt x="119" y="132"/>
                  </a:lnTo>
                  <a:lnTo>
                    <a:pt x="106" y="125"/>
                  </a:lnTo>
                  <a:lnTo>
                    <a:pt x="91" y="117"/>
                  </a:lnTo>
                  <a:lnTo>
                    <a:pt x="76" y="109"/>
                  </a:lnTo>
                  <a:lnTo>
                    <a:pt x="61" y="100"/>
                  </a:lnTo>
                  <a:lnTo>
                    <a:pt x="48" y="89"/>
                  </a:lnTo>
                  <a:lnTo>
                    <a:pt x="36" y="79"/>
                  </a:lnTo>
                  <a:lnTo>
                    <a:pt x="25" y="66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4" y="33"/>
                  </a:lnTo>
                  <a:lnTo>
                    <a:pt x="0" y="18"/>
                  </a:lnTo>
                  <a:lnTo>
                    <a:pt x="0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11" y="2"/>
                  </a:lnTo>
                  <a:lnTo>
                    <a:pt x="19" y="2"/>
                  </a:lnTo>
                  <a:lnTo>
                    <a:pt x="27" y="2"/>
                  </a:lnTo>
                  <a:lnTo>
                    <a:pt x="36" y="4"/>
                  </a:lnTo>
                  <a:lnTo>
                    <a:pt x="46" y="6"/>
                  </a:lnTo>
                  <a:lnTo>
                    <a:pt x="55" y="8"/>
                  </a:lnTo>
                  <a:lnTo>
                    <a:pt x="66" y="10"/>
                  </a:lnTo>
                  <a:lnTo>
                    <a:pt x="74" y="13"/>
                  </a:lnTo>
                  <a:lnTo>
                    <a:pt x="83" y="16"/>
                  </a:lnTo>
                  <a:lnTo>
                    <a:pt x="91" y="22"/>
                  </a:lnTo>
                  <a:lnTo>
                    <a:pt x="145" y="140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67" name="Freeform 110">
              <a:extLst>
                <a:ext uri="{FF2B5EF4-FFF2-40B4-BE49-F238E27FC236}">
                  <a16:creationId xmlns:a16="http://schemas.microsoft.com/office/drawing/2014/main" id="{1EA50FDC-0520-F596-700D-FC82A2370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829"/>
              <a:ext cx="144" cy="139"/>
            </a:xfrm>
            <a:custGeom>
              <a:avLst/>
              <a:gdLst/>
              <a:ahLst/>
              <a:cxnLst>
                <a:cxn ang="0">
                  <a:pos x="145" y="140"/>
                </a:cxn>
                <a:cxn ang="0">
                  <a:pos x="133" y="135"/>
                </a:cxn>
                <a:cxn ang="0">
                  <a:pos x="119" y="132"/>
                </a:cxn>
                <a:cxn ang="0">
                  <a:pos x="106" y="125"/>
                </a:cxn>
                <a:cxn ang="0">
                  <a:pos x="91" y="117"/>
                </a:cxn>
                <a:cxn ang="0">
                  <a:pos x="76" y="109"/>
                </a:cxn>
                <a:cxn ang="0">
                  <a:pos x="61" y="100"/>
                </a:cxn>
                <a:cxn ang="0">
                  <a:pos x="48" y="89"/>
                </a:cxn>
                <a:cxn ang="0">
                  <a:pos x="36" y="79"/>
                </a:cxn>
                <a:cxn ang="0">
                  <a:pos x="25" y="66"/>
                </a:cxn>
                <a:cxn ang="0">
                  <a:pos x="17" y="56"/>
                </a:cxn>
                <a:cxn ang="0">
                  <a:pos x="17" y="56"/>
                </a:cxn>
                <a:cxn ang="0">
                  <a:pos x="4" y="33"/>
                </a:cxn>
                <a:cxn ang="0">
                  <a:pos x="0" y="18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1" y="2"/>
                </a:cxn>
                <a:cxn ang="0">
                  <a:pos x="19" y="2"/>
                </a:cxn>
                <a:cxn ang="0">
                  <a:pos x="27" y="2"/>
                </a:cxn>
                <a:cxn ang="0">
                  <a:pos x="36" y="4"/>
                </a:cxn>
                <a:cxn ang="0">
                  <a:pos x="46" y="6"/>
                </a:cxn>
                <a:cxn ang="0">
                  <a:pos x="55" y="8"/>
                </a:cxn>
                <a:cxn ang="0">
                  <a:pos x="66" y="10"/>
                </a:cxn>
                <a:cxn ang="0">
                  <a:pos x="74" y="13"/>
                </a:cxn>
                <a:cxn ang="0">
                  <a:pos x="83" y="16"/>
                </a:cxn>
                <a:cxn ang="0">
                  <a:pos x="91" y="22"/>
                </a:cxn>
              </a:cxnLst>
              <a:rect l="0" t="0" r="r" b="b"/>
              <a:pathLst>
                <a:path w="146" h="141">
                  <a:moveTo>
                    <a:pt x="145" y="140"/>
                  </a:moveTo>
                  <a:lnTo>
                    <a:pt x="133" y="135"/>
                  </a:lnTo>
                  <a:lnTo>
                    <a:pt x="119" y="132"/>
                  </a:lnTo>
                  <a:lnTo>
                    <a:pt x="106" y="125"/>
                  </a:lnTo>
                  <a:lnTo>
                    <a:pt x="91" y="117"/>
                  </a:lnTo>
                  <a:lnTo>
                    <a:pt x="76" y="109"/>
                  </a:lnTo>
                  <a:lnTo>
                    <a:pt x="61" y="100"/>
                  </a:lnTo>
                  <a:lnTo>
                    <a:pt x="48" y="89"/>
                  </a:lnTo>
                  <a:lnTo>
                    <a:pt x="36" y="79"/>
                  </a:lnTo>
                  <a:lnTo>
                    <a:pt x="25" y="66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4" y="33"/>
                  </a:lnTo>
                  <a:lnTo>
                    <a:pt x="0" y="18"/>
                  </a:lnTo>
                  <a:lnTo>
                    <a:pt x="0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11" y="2"/>
                  </a:lnTo>
                  <a:lnTo>
                    <a:pt x="19" y="2"/>
                  </a:lnTo>
                  <a:lnTo>
                    <a:pt x="27" y="2"/>
                  </a:lnTo>
                  <a:lnTo>
                    <a:pt x="36" y="4"/>
                  </a:lnTo>
                  <a:lnTo>
                    <a:pt x="46" y="6"/>
                  </a:lnTo>
                  <a:lnTo>
                    <a:pt x="55" y="8"/>
                  </a:lnTo>
                  <a:lnTo>
                    <a:pt x="66" y="10"/>
                  </a:lnTo>
                  <a:lnTo>
                    <a:pt x="74" y="13"/>
                  </a:lnTo>
                  <a:lnTo>
                    <a:pt x="83" y="16"/>
                  </a:lnTo>
                  <a:lnTo>
                    <a:pt x="91" y="2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68" name="Freeform 111">
              <a:extLst>
                <a:ext uri="{FF2B5EF4-FFF2-40B4-BE49-F238E27FC236}">
                  <a16:creationId xmlns:a16="http://schemas.microsoft.com/office/drawing/2014/main" id="{C35952F5-05DB-78E4-749D-3E66E4A2E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3" y="1975"/>
              <a:ext cx="92" cy="143"/>
            </a:xfrm>
            <a:custGeom>
              <a:avLst/>
              <a:gdLst/>
              <a:ahLst/>
              <a:cxnLst>
                <a:cxn ang="0">
                  <a:pos x="91" y="142"/>
                </a:cxn>
                <a:cxn ang="0">
                  <a:pos x="82" y="133"/>
                </a:cxn>
                <a:cxn ang="0">
                  <a:pos x="72" y="124"/>
                </a:cxn>
                <a:cxn ang="0">
                  <a:pos x="61" y="116"/>
                </a:cxn>
                <a:cxn ang="0">
                  <a:pos x="52" y="105"/>
                </a:cxn>
                <a:cxn ang="0">
                  <a:pos x="40" y="94"/>
                </a:cxn>
                <a:cxn ang="0">
                  <a:pos x="31" y="80"/>
                </a:cxn>
                <a:cxn ang="0">
                  <a:pos x="21" y="66"/>
                </a:cxn>
                <a:cxn ang="0">
                  <a:pos x="13" y="46"/>
                </a:cxn>
                <a:cxn ang="0">
                  <a:pos x="6" y="2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3" y="2"/>
                </a:cxn>
                <a:cxn ang="0">
                  <a:pos x="24" y="2"/>
                </a:cxn>
                <a:cxn ang="0">
                  <a:pos x="31" y="4"/>
                </a:cxn>
                <a:cxn ang="0">
                  <a:pos x="42" y="6"/>
                </a:cxn>
                <a:cxn ang="0">
                  <a:pos x="52" y="11"/>
                </a:cxn>
                <a:cxn ang="0">
                  <a:pos x="63" y="15"/>
                </a:cxn>
                <a:cxn ang="0">
                  <a:pos x="74" y="19"/>
                </a:cxn>
                <a:cxn ang="0">
                  <a:pos x="82" y="25"/>
                </a:cxn>
                <a:cxn ang="0">
                  <a:pos x="91" y="142"/>
                </a:cxn>
              </a:cxnLst>
              <a:rect l="0" t="0" r="r" b="b"/>
              <a:pathLst>
                <a:path w="92" h="143">
                  <a:moveTo>
                    <a:pt x="91" y="142"/>
                  </a:moveTo>
                  <a:lnTo>
                    <a:pt x="82" y="133"/>
                  </a:lnTo>
                  <a:lnTo>
                    <a:pt x="72" y="124"/>
                  </a:lnTo>
                  <a:lnTo>
                    <a:pt x="61" y="116"/>
                  </a:lnTo>
                  <a:lnTo>
                    <a:pt x="52" y="105"/>
                  </a:lnTo>
                  <a:lnTo>
                    <a:pt x="40" y="94"/>
                  </a:lnTo>
                  <a:lnTo>
                    <a:pt x="31" y="80"/>
                  </a:lnTo>
                  <a:lnTo>
                    <a:pt x="21" y="66"/>
                  </a:lnTo>
                  <a:lnTo>
                    <a:pt x="13" y="46"/>
                  </a:lnTo>
                  <a:lnTo>
                    <a:pt x="6" y="25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3" y="2"/>
                  </a:lnTo>
                  <a:lnTo>
                    <a:pt x="24" y="2"/>
                  </a:lnTo>
                  <a:lnTo>
                    <a:pt x="31" y="4"/>
                  </a:lnTo>
                  <a:lnTo>
                    <a:pt x="42" y="6"/>
                  </a:lnTo>
                  <a:lnTo>
                    <a:pt x="52" y="11"/>
                  </a:lnTo>
                  <a:lnTo>
                    <a:pt x="63" y="15"/>
                  </a:lnTo>
                  <a:lnTo>
                    <a:pt x="74" y="19"/>
                  </a:lnTo>
                  <a:lnTo>
                    <a:pt x="82" y="25"/>
                  </a:lnTo>
                  <a:lnTo>
                    <a:pt x="91" y="142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69" name="Freeform 112">
              <a:extLst>
                <a:ext uri="{FF2B5EF4-FFF2-40B4-BE49-F238E27FC236}">
                  <a16:creationId xmlns:a16="http://schemas.microsoft.com/office/drawing/2014/main" id="{4EFB72B2-9350-43A5-7E79-08E55793E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3" y="1975"/>
              <a:ext cx="92" cy="143"/>
            </a:xfrm>
            <a:custGeom>
              <a:avLst/>
              <a:gdLst/>
              <a:ahLst/>
              <a:cxnLst>
                <a:cxn ang="0">
                  <a:pos x="91" y="142"/>
                </a:cxn>
                <a:cxn ang="0">
                  <a:pos x="82" y="133"/>
                </a:cxn>
                <a:cxn ang="0">
                  <a:pos x="72" y="124"/>
                </a:cxn>
                <a:cxn ang="0">
                  <a:pos x="61" y="116"/>
                </a:cxn>
                <a:cxn ang="0">
                  <a:pos x="52" y="105"/>
                </a:cxn>
                <a:cxn ang="0">
                  <a:pos x="40" y="94"/>
                </a:cxn>
                <a:cxn ang="0">
                  <a:pos x="31" y="80"/>
                </a:cxn>
                <a:cxn ang="0">
                  <a:pos x="21" y="66"/>
                </a:cxn>
                <a:cxn ang="0">
                  <a:pos x="13" y="46"/>
                </a:cxn>
                <a:cxn ang="0">
                  <a:pos x="6" y="2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3" y="2"/>
                </a:cxn>
                <a:cxn ang="0">
                  <a:pos x="24" y="2"/>
                </a:cxn>
                <a:cxn ang="0">
                  <a:pos x="31" y="4"/>
                </a:cxn>
                <a:cxn ang="0">
                  <a:pos x="42" y="6"/>
                </a:cxn>
                <a:cxn ang="0">
                  <a:pos x="52" y="11"/>
                </a:cxn>
                <a:cxn ang="0">
                  <a:pos x="63" y="15"/>
                </a:cxn>
                <a:cxn ang="0">
                  <a:pos x="74" y="19"/>
                </a:cxn>
                <a:cxn ang="0">
                  <a:pos x="82" y="25"/>
                </a:cxn>
              </a:cxnLst>
              <a:rect l="0" t="0" r="r" b="b"/>
              <a:pathLst>
                <a:path w="92" h="143">
                  <a:moveTo>
                    <a:pt x="91" y="142"/>
                  </a:moveTo>
                  <a:lnTo>
                    <a:pt x="82" y="133"/>
                  </a:lnTo>
                  <a:lnTo>
                    <a:pt x="72" y="124"/>
                  </a:lnTo>
                  <a:lnTo>
                    <a:pt x="61" y="116"/>
                  </a:lnTo>
                  <a:lnTo>
                    <a:pt x="52" y="105"/>
                  </a:lnTo>
                  <a:lnTo>
                    <a:pt x="40" y="94"/>
                  </a:lnTo>
                  <a:lnTo>
                    <a:pt x="31" y="80"/>
                  </a:lnTo>
                  <a:lnTo>
                    <a:pt x="21" y="66"/>
                  </a:lnTo>
                  <a:lnTo>
                    <a:pt x="13" y="46"/>
                  </a:lnTo>
                  <a:lnTo>
                    <a:pt x="6" y="25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3" y="2"/>
                  </a:lnTo>
                  <a:lnTo>
                    <a:pt x="24" y="2"/>
                  </a:lnTo>
                  <a:lnTo>
                    <a:pt x="31" y="4"/>
                  </a:lnTo>
                  <a:lnTo>
                    <a:pt x="42" y="6"/>
                  </a:lnTo>
                  <a:lnTo>
                    <a:pt x="52" y="11"/>
                  </a:lnTo>
                  <a:lnTo>
                    <a:pt x="63" y="15"/>
                  </a:lnTo>
                  <a:lnTo>
                    <a:pt x="74" y="19"/>
                  </a:lnTo>
                  <a:lnTo>
                    <a:pt x="82" y="2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70" name="Freeform 113">
              <a:extLst>
                <a:ext uri="{FF2B5EF4-FFF2-40B4-BE49-F238E27FC236}">
                  <a16:creationId xmlns:a16="http://schemas.microsoft.com/office/drawing/2014/main" id="{8D937133-6E6B-3639-753A-62C319DE8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" y="2088"/>
              <a:ext cx="90" cy="197"/>
            </a:xfrm>
            <a:custGeom>
              <a:avLst/>
              <a:gdLst/>
              <a:ahLst/>
              <a:cxnLst>
                <a:cxn ang="0">
                  <a:pos x="81" y="196"/>
                </a:cxn>
                <a:cxn ang="0">
                  <a:pos x="73" y="182"/>
                </a:cxn>
                <a:cxn ang="0">
                  <a:pos x="62" y="166"/>
                </a:cxn>
                <a:cxn ang="0">
                  <a:pos x="53" y="149"/>
                </a:cxn>
                <a:cxn ang="0">
                  <a:pos x="41" y="129"/>
                </a:cxn>
                <a:cxn ang="0">
                  <a:pos x="30" y="109"/>
                </a:cxn>
                <a:cxn ang="0">
                  <a:pos x="20" y="88"/>
                </a:cxn>
                <a:cxn ang="0">
                  <a:pos x="12" y="64"/>
                </a:cxn>
                <a:cxn ang="0">
                  <a:pos x="5" y="44"/>
                </a:cxn>
                <a:cxn ang="0">
                  <a:pos x="1" y="2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12" y="0"/>
                </a:cxn>
                <a:cxn ang="0">
                  <a:pos x="20" y="0"/>
                </a:cxn>
                <a:cxn ang="0">
                  <a:pos x="28" y="0"/>
                </a:cxn>
                <a:cxn ang="0">
                  <a:pos x="41" y="2"/>
                </a:cxn>
                <a:cxn ang="0">
                  <a:pos x="51" y="5"/>
                </a:cxn>
                <a:cxn ang="0">
                  <a:pos x="64" y="12"/>
                </a:cxn>
                <a:cxn ang="0">
                  <a:pos x="77" y="20"/>
                </a:cxn>
                <a:cxn ang="0">
                  <a:pos x="88" y="33"/>
                </a:cxn>
                <a:cxn ang="0">
                  <a:pos x="81" y="196"/>
                </a:cxn>
              </a:cxnLst>
              <a:rect l="0" t="0" r="r" b="b"/>
              <a:pathLst>
                <a:path w="89" h="197">
                  <a:moveTo>
                    <a:pt x="81" y="196"/>
                  </a:moveTo>
                  <a:lnTo>
                    <a:pt x="73" y="182"/>
                  </a:lnTo>
                  <a:lnTo>
                    <a:pt x="62" y="166"/>
                  </a:lnTo>
                  <a:lnTo>
                    <a:pt x="53" y="149"/>
                  </a:lnTo>
                  <a:lnTo>
                    <a:pt x="41" y="129"/>
                  </a:lnTo>
                  <a:lnTo>
                    <a:pt x="30" y="109"/>
                  </a:lnTo>
                  <a:lnTo>
                    <a:pt x="20" y="88"/>
                  </a:lnTo>
                  <a:lnTo>
                    <a:pt x="12" y="64"/>
                  </a:lnTo>
                  <a:lnTo>
                    <a:pt x="5" y="44"/>
                  </a:lnTo>
                  <a:lnTo>
                    <a:pt x="1" y="2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41" y="2"/>
                  </a:lnTo>
                  <a:lnTo>
                    <a:pt x="51" y="5"/>
                  </a:lnTo>
                  <a:lnTo>
                    <a:pt x="64" y="12"/>
                  </a:lnTo>
                  <a:lnTo>
                    <a:pt x="77" y="20"/>
                  </a:lnTo>
                  <a:lnTo>
                    <a:pt x="88" y="33"/>
                  </a:lnTo>
                  <a:lnTo>
                    <a:pt x="81" y="196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71" name="Freeform 114">
              <a:extLst>
                <a:ext uri="{FF2B5EF4-FFF2-40B4-BE49-F238E27FC236}">
                  <a16:creationId xmlns:a16="http://schemas.microsoft.com/office/drawing/2014/main" id="{3C8A1B10-C50A-166B-CF0A-3C2D62A85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" y="2088"/>
              <a:ext cx="90" cy="197"/>
            </a:xfrm>
            <a:custGeom>
              <a:avLst/>
              <a:gdLst/>
              <a:ahLst/>
              <a:cxnLst>
                <a:cxn ang="0">
                  <a:pos x="81" y="196"/>
                </a:cxn>
                <a:cxn ang="0">
                  <a:pos x="73" y="182"/>
                </a:cxn>
                <a:cxn ang="0">
                  <a:pos x="62" y="166"/>
                </a:cxn>
                <a:cxn ang="0">
                  <a:pos x="53" y="149"/>
                </a:cxn>
                <a:cxn ang="0">
                  <a:pos x="41" y="129"/>
                </a:cxn>
                <a:cxn ang="0">
                  <a:pos x="30" y="109"/>
                </a:cxn>
                <a:cxn ang="0">
                  <a:pos x="20" y="88"/>
                </a:cxn>
                <a:cxn ang="0">
                  <a:pos x="12" y="64"/>
                </a:cxn>
                <a:cxn ang="0">
                  <a:pos x="5" y="44"/>
                </a:cxn>
                <a:cxn ang="0">
                  <a:pos x="1" y="2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12" y="0"/>
                </a:cxn>
                <a:cxn ang="0">
                  <a:pos x="20" y="0"/>
                </a:cxn>
                <a:cxn ang="0">
                  <a:pos x="28" y="0"/>
                </a:cxn>
                <a:cxn ang="0">
                  <a:pos x="41" y="2"/>
                </a:cxn>
                <a:cxn ang="0">
                  <a:pos x="51" y="5"/>
                </a:cxn>
                <a:cxn ang="0">
                  <a:pos x="64" y="12"/>
                </a:cxn>
                <a:cxn ang="0">
                  <a:pos x="77" y="20"/>
                </a:cxn>
                <a:cxn ang="0">
                  <a:pos x="88" y="33"/>
                </a:cxn>
              </a:cxnLst>
              <a:rect l="0" t="0" r="r" b="b"/>
              <a:pathLst>
                <a:path w="89" h="197">
                  <a:moveTo>
                    <a:pt x="81" y="196"/>
                  </a:moveTo>
                  <a:lnTo>
                    <a:pt x="73" y="182"/>
                  </a:lnTo>
                  <a:lnTo>
                    <a:pt x="62" y="166"/>
                  </a:lnTo>
                  <a:lnTo>
                    <a:pt x="53" y="149"/>
                  </a:lnTo>
                  <a:lnTo>
                    <a:pt x="41" y="129"/>
                  </a:lnTo>
                  <a:lnTo>
                    <a:pt x="30" y="109"/>
                  </a:lnTo>
                  <a:lnTo>
                    <a:pt x="20" y="88"/>
                  </a:lnTo>
                  <a:lnTo>
                    <a:pt x="12" y="64"/>
                  </a:lnTo>
                  <a:lnTo>
                    <a:pt x="5" y="44"/>
                  </a:lnTo>
                  <a:lnTo>
                    <a:pt x="1" y="2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41" y="2"/>
                  </a:lnTo>
                  <a:lnTo>
                    <a:pt x="51" y="5"/>
                  </a:lnTo>
                  <a:lnTo>
                    <a:pt x="64" y="12"/>
                  </a:lnTo>
                  <a:lnTo>
                    <a:pt x="77" y="20"/>
                  </a:lnTo>
                  <a:lnTo>
                    <a:pt x="88" y="3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72" name="Freeform 115">
              <a:extLst>
                <a:ext uri="{FF2B5EF4-FFF2-40B4-BE49-F238E27FC236}">
                  <a16:creationId xmlns:a16="http://schemas.microsoft.com/office/drawing/2014/main" id="{9E30A4D9-BA9C-7AD3-D3F2-F3DC411CB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0" y="1507"/>
              <a:ext cx="194" cy="139"/>
            </a:xfrm>
            <a:custGeom>
              <a:avLst/>
              <a:gdLst/>
              <a:ahLst/>
              <a:cxnLst>
                <a:cxn ang="0">
                  <a:pos x="193" y="137"/>
                </a:cxn>
                <a:cxn ang="0">
                  <a:pos x="174" y="137"/>
                </a:cxn>
                <a:cxn ang="0">
                  <a:pos x="154" y="132"/>
                </a:cxn>
                <a:cxn ang="0">
                  <a:pos x="133" y="128"/>
                </a:cxn>
                <a:cxn ang="0">
                  <a:pos x="112" y="123"/>
                </a:cxn>
                <a:cxn ang="0">
                  <a:pos x="93" y="118"/>
                </a:cxn>
                <a:cxn ang="0">
                  <a:pos x="73" y="111"/>
                </a:cxn>
                <a:cxn ang="0">
                  <a:pos x="57" y="105"/>
                </a:cxn>
                <a:cxn ang="0">
                  <a:pos x="43" y="98"/>
                </a:cxn>
                <a:cxn ang="0">
                  <a:pos x="31" y="93"/>
                </a:cxn>
                <a:cxn ang="0">
                  <a:pos x="23" y="84"/>
                </a:cxn>
                <a:cxn ang="0">
                  <a:pos x="23" y="84"/>
                </a:cxn>
                <a:cxn ang="0">
                  <a:pos x="19" y="77"/>
                </a:cxn>
                <a:cxn ang="0">
                  <a:pos x="15" y="70"/>
                </a:cxn>
                <a:cxn ang="0">
                  <a:pos x="11" y="61"/>
                </a:cxn>
                <a:cxn ang="0">
                  <a:pos x="6" y="52"/>
                </a:cxn>
                <a:cxn ang="0">
                  <a:pos x="4" y="44"/>
                </a:cxn>
                <a:cxn ang="0">
                  <a:pos x="2" y="33"/>
                </a:cxn>
                <a:cxn ang="0">
                  <a:pos x="0" y="25"/>
                </a:cxn>
                <a:cxn ang="0">
                  <a:pos x="2" y="17"/>
                </a:cxn>
                <a:cxn ang="0">
                  <a:pos x="4" y="6"/>
                </a:cxn>
                <a:cxn ang="0">
                  <a:pos x="8" y="0"/>
                </a:cxn>
                <a:cxn ang="0">
                  <a:pos x="193" y="137"/>
                </a:cxn>
              </a:cxnLst>
              <a:rect l="0" t="0" r="r" b="b"/>
              <a:pathLst>
                <a:path w="194" h="138">
                  <a:moveTo>
                    <a:pt x="193" y="137"/>
                  </a:moveTo>
                  <a:lnTo>
                    <a:pt x="174" y="137"/>
                  </a:lnTo>
                  <a:lnTo>
                    <a:pt x="154" y="132"/>
                  </a:lnTo>
                  <a:lnTo>
                    <a:pt x="133" y="128"/>
                  </a:lnTo>
                  <a:lnTo>
                    <a:pt x="112" y="123"/>
                  </a:lnTo>
                  <a:lnTo>
                    <a:pt x="93" y="118"/>
                  </a:lnTo>
                  <a:lnTo>
                    <a:pt x="73" y="111"/>
                  </a:lnTo>
                  <a:lnTo>
                    <a:pt x="57" y="105"/>
                  </a:lnTo>
                  <a:lnTo>
                    <a:pt x="43" y="98"/>
                  </a:lnTo>
                  <a:lnTo>
                    <a:pt x="31" y="93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19" y="77"/>
                  </a:lnTo>
                  <a:lnTo>
                    <a:pt x="15" y="70"/>
                  </a:lnTo>
                  <a:lnTo>
                    <a:pt x="11" y="61"/>
                  </a:lnTo>
                  <a:lnTo>
                    <a:pt x="6" y="52"/>
                  </a:lnTo>
                  <a:lnTo>
                    <a:pt x="4" y="44"/>
                  </a:lnTo>
                  <a:lnTo>
                    <a:pt x="2" y="33"/>
                  </a:lnTo>
                  <a:lnTo>
                    <a:pt x="0" y="25"/>
                  </a:lnTo>
                  <a:lnTo>
                    <a:pt x="2" y="17"/>
                  </a:lnTo>
                  <a:lnTo>
                    <a:pt x="4" y="6"/>
                  </a:lnTo>
                  <a:lnTo>
                    <a:pt x="8" y="0"/>
                  </a:lnTo>
                  <a:lnTo>
                    <a:pt x="193" y="137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73" name="Freeform 116">
              <a:extLst>
                <a:ext uri="{FF2B5EF4-FFF2-40B4-BE49-F238E27FC236}">
                  <a16:creationId xmlns:a16="http://schemas.microsoft.com/office/drawing/2014/main" id="{404B1F86-7E9C-774F-7EDB-A43EBE48E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0" y="1507"/>
              <a:ext cx="194" cy="139"/>
            </a:xfrm>
            <a:custGeom>
              <a:avLst/>
              <a:gdLst/>
              <a:ahLst/>
              <a:cxnLst>
                <a:cxn ang="0">
                  <a:pos x="193" y="137"/>
                </a:cxn>
                <a:cxn ang="0">
                  <a:pos x="174" y="137"/>
                </a:cxn>
                <a:cxn ang="0">
                  <a:pos x="154" y="132"/>
                </a:cxn>
                <a:cxn ang="0">
                  <a:pos x="133" y="128"/>
                </a:cxn>
                <a:cxn ang="0">
                  <a:pos x="112" y="123"/>
                </a:cxn>
                <a:cxn ang="0">
                  <a:pos x="93" y="118"/>
                </a:cxn>
                <a:cxn ang="0">
                  <a:pos x="73" y="111"/>
                </a:cxn>
                <a:cxn ang="0">
                  <a:pos x="57" y="105"/>
                </a:cxn>
                <a:cxn ang="0">
                  <a:pos x="43" y="98"/>
                </a:cxn>
                <a:cxn ang="0">
                  <a:pos x="31" y="93"/>
                </a:cxn>
                <a:cxn ang="0">
                  <a:pos x="23" y="84"/>
                </a:cxn>
                <a:cxn ang="0">
                  <a:pos x="23" y="84"/>
                </a:cxn>
                <a:cxn ang="0">
                  <a:pos x="19" y="77"/>
                </a:cxn>
                <a:cxn ang="0">
                  <a:pos x="15" y="70"/>
                </a:cxn>
                <a:cxn ang="0">
                  <a:pos x="11" y="61"/>
                </a:cxn>
                <a:cxn ang="0">
                  <a:pos x="6" y="52"/>
                </a:cxn>
                <a:cxn ang="0">
                  <a:pos x="4" y="44"/>
                </a:cxn>
                <a:cxn ang="0">
                  <a:pos x="2" y="33"/>
                </a:cxn>
                <a:cxn ang="0">
                  <a:pos x="0" y="25"/>
                </a:cxn>
                <a:cxn ang="0">
                  <a:pos x="2" y="17"/>
                </a:cxn>
                <a:cxn ang="0">
                  <a:pos x="4" y="6"/>
                </a:cxn>
                <a:cxn ang="0">
                  <a:pos x="8" y="0"/>
                </a:cxn>
              </a:cxnLst>
              <a:rect l="0" t="0" r="r" b="b"/>
              <a:pathLst>
                <a:path w="194" h="138">
                  <a:moveTo>
                    <a:pt x="193" y="137"/>
                  </a:moveTo>
                  <a:lnTo>
                    <a:pt x="174" y="137"/>
                  </a:lnTo>
                  <a:lnTo>
                    <a:pt x="154" y="132"/>
                  </a:lnTo>
                  <a:lnTo>
                    <a:pt x="133" y="128"/>
                  </a:lnTo>
                  <a:lnTo>
                    <a:pt x="112" y="123"/>
                  </a:lnTo>
                  <a:lnTo>
                    <a:pt x="93" y="118"/>
                  </a:lnTo>
                  <a:lnTo>
                    <a:pt x="73" y="111"/>
                  </a:lnTo>
                  <a:lnTo>
                    <a:pt x="57" y="105"/>
                  </a:lnTo>
                  <a:lnTo>
                    <a:pt x="43" y="98"/>
                  </a:lnTo>
                  <a:lnTo>
                    <a:pt x="31" y="93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19" y="77"/>
                  </a:lnTo>
                  <a:lnTo>
                    <a:pt x="15" y="70"/>
                  </a:lnTo>
                  <a:lnTo>
                    <a:pt x="11" y="61"/>
                  </a:lnTo>
                  <a:lnTo>
                    <a:pt x="6" y="52"/>
                  </a:lnTo>
                  <a:lnTo>
                    <a:pt x="4" y="44"/>
                  </a:lnTo>
                  <a:lnTo>
                    <a:pt x="2" y="33"/>
                  </a:lnTo>
                  <a:lnTo>
                    <a:pt x="0" y="25"/>
                  </a:lnTo>
                  <a:lnTo>
                    <a:pt x="2" y="17"/>
                  </a:lnTo>
                  <a:lnTo>
                    <a:pt x="4" y="6"/>
                  </a:lnTo>
                  <a:lnTo>
                    <a:pt x="8" y="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74" name="Freeform 117">
              <a:extLst>
                <a:ext uri="{FF2B5EF4-FFF2-40B4-BE49-F238E27FC236}">
                  <a16:creationId xmlns:a16="http://schemas.microsoft.com/office/drawing/2014/main" id="{C609A064-D439-2627-2328-AFC9D74C6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" y="1530"/>
              <a:ext cx="168" cy="130"/>
            </a:xfrm>
            <a:custGeom>
              <a:avLst/>
              <a:gdLst/>
              <a:ahLst/>
              <a:cxnLst>
                <a:cxn ang="0">
                  <a:pos x="166" y="130"/>
                </a:cxn>
                <a:cxn ang="0">
                  <a:pos x="153" y="126"/>
                </a:cxn>
                <a:cxn ang="0">
                  <a:pos x="138" y="120"/>
                </a:cxn>
                <a:cxn ang="0">
                  <a:pos x="124" y="115"/>
                </a:cxn>
                <a:cxn ang="0">
                  <a:pos x="108" y="111"/>
                </a:cxn>
                <a:cxn ang="0">
                  <a:pos x="96" y="106"/>
                </a:cxn>
                <a:cxn ang="0">
                  <a:pos x="81" y="101"/>
                </a:cxn>
                <a:cxn ang="0">
                  <a:pos x="67" y="94"/>
                </a:cxn>
                <a:cxn ang="0">
                  <a:pos x="53" y="85"/>
                </a:cxn>
                <a:cxn ang="0">
                  <a:pos x="41" y="78"/>
                </a:cxn>
                <a:cxn ang="0">
                  <a:pos x="28" y="67"/>
                </a:cxn>
                <a:cxn ang="0">
                  <a:pos x="28" y="67"/>
                </a:cxn>
                <a:cxn ang="0">
                  <a:pos x="16" y="56"/>
                </a:cxn>
                <a:cxn ang="0">
                  <a:pos x="9" y="46"/>
                </a:cxn>
                <a:cxn ang="0">
                  <a:pos x="3" y="37"/>
                </a:cxn>
                <a:cxn ang="0">
                  <a:pos x="2" y="30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7" y="2"/>
                </a:cxn>
                <a:cxn ang="0">
                  <a:pos x="16" y="4"/>
                </a:cxn>
                <a:cxn ang="0">
                  <a:pos x="27" y="6"/>
                </a:cxn>
                <a:cxn ang="0">
                  <a:pos x="37" y="7"/>
                </a:cxn>
                <a:cxn ang="0">
                  <a:pos x="50" y="12"/>
                </a:cxn>
                <a:cxn ang="0">
                  <a:pos x="60" y="14"/>
                </a:cxn>
                <a:cxn ang="0">
                  <a:pos x="71" y="18"/>
                </a:cxn>
                <a:cxn ang="0">
                  <a:pos x="79" y="20"/>
                </a:cxn>
                <a:cxn ang="0">
                  <a:pos x="87" y="25"/>
                </a:cxn>
                <a:cxn ang="0">
                  <a:pos x="166" y="130"/>
                </a:cxn>
              </a:cxnLst>
              <a:rect l="0" t="0" r="r" b="b"/>
              <a:pathLst>
                <a:path w="167" h="131">
                  <a:moveTo>
                    <a:pt x="166" y="130"/>
                  </a:moveTo>
                  <a:lnTo>
                    <a:pt x="153" y="126"/>
                  </a:lnTo>
                  <a:lnTo>
                    <a:pt x="138" y="120"/>
                  </a:lnTo>
                  <a:lnTo>
                    <a:pt x="124" y="115"/>
                  </a:lnTo>
                  <a:lnTo>
                    <a:pt x="108" y="111"/>
                  </a:lnTo>
                  <a:lnTo>
                    <a:pt x="96" y="106"/>
                  </a:lnTo>
                  <a:lnTo>
                    <a:pt x="81" y="101"/>
                  </a:lnTo>
                  <a:lnTo>
                    <a:pt x="67" y="94"/>
                  </a:lnTo>
                  <a:lnTo>
                    <a:pt x="53" y="85"/>
                  </a:lnTo>
                  <a:lnTo>
                    <a:pt x="41" y="78"/>
                  </a:lnTo>
                  <a:lnTo>
                    <a:pt x="28" y="67"/>
                  </a:lnTo>
                  <a:lnTo>
                    <a:pt x="28" y="67"/>
                  </a:lnTo>
                  <a:lnTo>
                    <a:pt x="16" y="56"/>
                  </a:lnTo>
                  <a:lnTo>
                    <a:pt x="9" y="46"/>
                  </a:lnTo>
                  <a:lnTo>
                    <a:pt x="3" y="37"/>
                  </a:lnTo>
                  <a:lnTo>
                    <a:pt x="2" y="30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7" y="2"/>
                  </a:lnTo>
                  <a:lnTo>
                    <a:pt x="16" y="4"/>
                  </a:lnTo>
                  <a:lnTo>
                    <a:pt x="27" y="6"/>
                  </a:lnTo>
                  <a:lnTo>
                    <a:pt x="37" y="7"/>
                  </a:lnTo>
                  <a:lnTo>
                    <a:pt x="50" y="12"/>
                  </a:lnTo>
                  <a:lnTo>
                    <a:pt x="60" y="14"/>
                  </a:lnTo>
                  <a:lnTo>
                    <a:pt x="71" y="18"/>
                  </a:lnTo>
                  <a:lnTo>
                    <a:pt x="79" y="20"/>
                  </a:lnTo>
                  <a:lnTo>
                    <a:pt x="87" y="25"/>
                  </a:lnTo>
                  <a:lnTo>
                    <a:pt x="166" y="13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75" name="Freeform 118">
              <a:extLst>
                <a:ext uri="{FF2B5EF4-FFF2-40B4-BE49-F238E27FC236}">
                  <a16:creationId xmlns:a16="http://schemas.microsoft.com/office/drawing/2014/main" id="{28D939F2-1F52-8047-7103-020F1F195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" y="1530"/>
              <a:ext cx="168" cy="130"/>
            </a:xfrm>
            <a:custGeom>
              <a:avLst/>
              <a:gdLst/>
              <a:ahLst/>
              <a:cxnLst>
                <a:cxn ang="0">
                  <a:pos x="166" y="130"/>
                </a:cxn>
                <a:cxn ang="0">
                  <a:pos x="153" y="126"/>
                </a:cxn>
                <a:cxn ang="0">
                  <a:pos x="138" y="120"/>
                </a:cxn>
                <a:cxn ang="0">
                  <a:pos x="124" y="115"/>
                </a:cxn>
                <a:cxn ang="0">
                  <a:pos x="108" y="111"/>
                </a:cxn>
                <a:cxn ang="0">
                  <a:pos x="96" y="106"/>
                </a:cxn>
                <a:cxn ang="0">
                  <a:pos x="81" y="101"/>
                </a:cxn>
                <a:cxn ang="0">
                  <a:pos x="67" y="94"/>
                </a:cxn>
                <a:cxn ang="0">
                  <a:pos x="53" y="85"/>
                </a:cxn>
                <a:cxn ang="0">
                  <a:pos x="41" y="78"/>
                </a:cxn>
                <a:cxn ang="0">
                  <a:pos x="28" y="67"/>
                </a:cxn>
                <a:cxn ang="0">
                  <a:pos x="28" y="67"/>
                </a:cxn>
                <a:cxn ang="0">
                  <a:pos x="16" y="56"/>
                </a:cxn>
                <a:cxn ang="0">
                  <a:pos x="9" y="46"/>
                </a:cxn>
                <a:cxn ang="0">
                  <a:pos x="3" y="37"/>
                </a:cxn>
                <a:cxn ang="0">
                  <a:pos x="2" y="30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7" y="2"/>
                </a:cxn>
                <a:cxn ang="0">
                  <a:pos x="16" y="4"/>
                </a:cxn>
                <a:cxn ang="0">
                  <a:pos x="27" y="6"/>
                </a:cxn>
                <a:cxn ang="0">
                  <a:pos x="37" y="7"/>
                </a:cxn>
                <a:cxn ang="0">
                  <a:pos x="50" y="12"/>
                </a:cxn>
                <a:cxn ang="0">
                  <a:pos x="60" y="14"/>
                </a:cxn>
                <a:cxn ang="0">
                  <a:pos x="71" y="18"/>
                </a:cxn>
                <a:cxn ang="0">
                  <a:pos x="79" y="20"/>
                </a:cxn>
                <a:cxn ang="0">
                  <a:pos x="87" y="25"/>
                </a:cxn>
              </a:cxnLst>
              <a:rect l="0" t="0" r="r" b="b"/>
              <a:pathLst>
                <a:path w="167" h="131">
                  <a:moveTo>
                    <a:pt x="166" y="130"/>
                  </a:moveTo>
                  <a:lnTo>
                    <a:pt x="153" y="126"/>
                  </a:lnTo>
                  <a:lnTo>
                    <a:pt x="138" y="120"/>
                  </a:lnTo>
                  <a:lnTo>
                    <a:pt x="124" y="115"/>
                  </a:lnTo>
                  <a:lnTo>
                    <a:pt x="108" y="111"/>
                  </a:lnTo>
                  <a:lnTo>
                    <a:pt x="96" y="106"/>
                  </a:lnTo>
                  <a:lnTo>
                    <a:pt x="81" y="101"/>
                  </a:lnTo>
                  <a:lnTo>
                    <a:pt x="67" y="94"/>
                  </a:lnTo>
                  <a:lnTo>
                    <a:pt x="53" y="85"/>
                  </a:lnTo>
                  <a:lnTo>
                    <a:pt x="41" y="78"/>
                  </a:lnTo>
                  <a:lnTo>
                    <a:pt x="28" y="67"/>
                  </a:lnTo>
                  <a:lnTo>
                    <a:pt x="28" y="67"/>
                  </a:lnTo>
                  <a:lnTo>
                    <a:pt x="16" y="56"/>
                  </a:lnTo>
                  <a:lnTo>
                    <a:pt x="9" y="46"/>
                  </a:lnTo>
                  <a:lnTo>
                    <a:pt x="3" y="37"/>
                  </a:lnTo>
                  <a:lnTo>
                    <a:pt x="2" y="30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7" y="2"/>
                  </a:lnTo>
                  <a:lnTo>
                    <a:pt x="16" y="4"/>
                  </a:lnTo>
                  <a:lnTo>
                    <a:pt x="27" y="6"/>
                  </a:lnTo>
                  <a:lnTo>
                    <a:pt x="37" y="7"/>
                  </a:lnTo>
                  <a:lnTo>
                    <a:pt x="50" y="12"/>
                  </a:lnTo>
                  <a:lnTo>
                    <a:pt x="60" y="14"/>
                  </a:lnTo>
                  <a:lnTo>
                    <a:pt x="71" y="18"/>
                  </a:lnTo>
                  <a:lnTo>
                    <a:pt x="79" y="20"/>
                  </a:lnTo>
                  <a:lnTo>
                    <a:pt x="87" y="2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76" name="Freeform 119">
              <a:extLst>
                <a:ext uri="{FF2B5EF4-FFF2-40B4-BE49-F238E27FC236}">
                  <a16:creationId xmlns:a16="http://schemas.microsoft.com/office/drawing/2014/main" id="{D534B30B-DC55-89AD-F061-8B1285861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0" y="1672"/>
              <a:ext cx="130" cy="91"/>
            </a:xfrm>
            <a:custGeom>
              <a:avLst/>
              <a:gdLst/>
              <a:ahLst/>
              <a:cxnLst>
                <a:cxn ang="0">
                  <a:pos x="131" y="90"/>
                </a:cxn>
                <a:cxn ang="0">
                  <a:pos x="116" y="85"/>
                </a:cxn>
                <a:cxn ang="0">
                  <a:pos x="99" y="79"/>
                </a:cxn>
                <a:cxn ang="0">
                  <a:pos x="84" y="73"/>
                </a:cxn>
                <a:cxn ang="0">
                  <a:pos x="70" y="66"/>
                </a:cxn>
                <a:cxn ang="0">
                  <a:pos x="57" y="62"/>
                </a:cxn>
                <a:cxn ang="0">
                  <a:pos x="42" y="53"/>
                </a:cxn>
                <a:cxn ang="0">
                  <a:pos x="31" y="46"/>
                </a:cxn>
                <a:cxn ang="0">
                  <a:pos x="19" y="35"/>
                </a:cxn>
                <a:cxn ang="0">
                  <a:pos x="8" y="23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15" y="4"/>
                </a:cxn>
                <a:cxn ang="0">
                  <a:pos x="24" y="2"/>
                </a:cxn>
                <a:cxn ang="0">
                  <a:pos x="31" y="0"/>
                </a:cxn>
                <a:cxn ang="0">
                  <a:pos x="42" y="0"/>
                </a:cxn>
                <a:cxn ang="0">
                  <a:pos x="52" y="0"/>
                </a:cxn>
                <a:cxn ang="0">
                  <a:pos x="66" y="2"/>
                </a:cxn>
                <a:cxn ang="0">
                  <a:pos x="78" y="4"/>
                </a:cxn>
                <a:cxn ang="0">
                  <a:pos x="131" y="90"/>
                </a:cxn>
              </a:cxnLst>
              <a:rect l="0" t="0" r="r" b="b"/>
              <a:pathLst>
                <a:path w="132" h="91">
                  <a:moveTo>
                    <a:pt x="131" y="90"/>
                  </a:moveTo>
                  <a:lnTo>
                    <a:pt x="116" y="85"/>
                  </a:lnTo>
                  <a:lnTo>
                    <a:pt x="99" y="79"/>
                  </a:lnTo>
                  <a:lnTo>
                    <a:pt x="84" y="73"/>
                  </a:lnTo>
                  <a:lnTo>
                    <a:pt x="70" y="66"/>
                  </a:lnTo>
                  <a:lnTo>
                    <a:pt x="57" y="62"/>
                  </a:lnTo>
                  <a:lnTo>
                    <a:pt x="42" y="53"/>
                  </a:lnTo>
                  <a:lnTo>
                    <a:pt x="31" y="46"/>
                  </a:lnTo>
                  <a:lnTo>
                    <a:pt x="19" y="35"/>
                  </a:lnTo>
                  <a:lnTo>
                    <a:pt x="8" y="23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5"/>
                  </a:lnTo>
                  <a:lnTo>
                    <a:pt x="8" y="4"/>
                  </a:lnTo>
                  <a:lnTo>
                    <a:pt x="15" y="4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6" y="2"/>
                  </a:lnTo>
                  <a:lnTo>
                    <a:pt x="78" y="4"/>
                  </a:lnTo>
                  <a:lnTo>
                    <a:pt x="131" y="9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77" name="Freeform 120">
              <a:extLst>
                <a:ext uri="{FF2B5EF4-FFF2-40B4-BE49-F238E27FC236}">
                  <a16:creationId xmlns:a16="http://schemas.microsoft.com/office/drawing/2014/main" id="{4DA3AEBA-51CD-CCAC-DE7E-BA9C2A38A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0" y="1672"/>
              <a:ext cx="130" cy="91"/>
            </a:xfrm>
            <a:custGeom>
              <a:avLst/>
              <a:gdLst/>
              <a:ahLst/>
              <a:cxnLst>
                <a:cxn ang="0">
                  <a:pos x="131" y="90"/>
                </a:cxn>
                <a:cxn ang="0">
                  <a:pos x="116" y="85"/>
                </a:cxn>
                <a:cxn ang="0">
                  <a:pos x="99" y="79"/>
                </a:cxn>
                <a:cxn ang="0">
                  <a:pos x="84" y="73"/>
                </a:cxn>
                <a:cxn ang="0">
                  <a:pos x="70" y="66"/>
                </a:cxn>
                <a:cxn ang="0">
                  <a:pos x="57" y="62"/>
                </a:cxn>
                <a:cxn ang="0">
                  <a:pos x="42" y="53"/>
                </a:cxn>
                <a:cxn ang="0">
                  <a:pos x="31" y="46"/>
                </a:cxn>
                <a:cxn ang="0">
                  <a:pos x="19" y="35"/>
                </a:cxn>
                <a:cxn ang="0">
                  <a:pos x="8" y="23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15" y="4"/>
                </a:cxn>
                <a:cxn ang="0">
                  <a:pos x="24" y="2"/>
                </a:cxn>
                <a:cxn ang="0">
                  <a:pos x="31" y="0"/>
                </a:cxn>
                <a:cxn ang="0">
                  <a:pos x="42" y="0"/>
                </a:cxn>
                <a:cxn ang="0">
                  <a:pos x="52" y="0"/>
                </a:cxn>
                <a:cxn ang="0">
                  <a:pos x="66" y="2"/>
                </a:cxn>
                <a:cxn ang="0">
                  <a:pos x="78" y="4"/>
                </a:cxn>
              </a:cxnLst>
              <a:rect l="0" t="0" r="r" b="b"/>
              <a:pathLst>
                <a:path w="132" h="91">
                  <a:moveTo>
                    <a:pt x="131" y="90"/>
                  </a:moveTo>
                  <a:lnTo>
                    <a:pt x="116" y="85"/>
                  </a:lnTo>
                  <a:lnTo>
                    <a:pt x="99" y="79"/>
                  </a:lnTo>
                  <a:lnTo>
                    <a:pt x="84" y="73"/>
                  </a:lnTo>
                  <a:lnTo>
                    <a:pt x="70" y="66"/>
                  </a:lnTo>
                  <a:lnTo>
                    <a:pt x="57" y="62"/>
                  </a:lnTo>
                  <a:lnTo>
                    <a:pt x="42" y="53"/>
                  </a:lnTo>
                  <a:lnTo>
                    <a:pt x="31" y="46"/>
                  </a:lnTo>
                  <a:lnTo>
                    <a:pt x="19" y="35"/>
                  </a:lnTo>
                  <a:lnTo>
                    <a:pt x="8" y="23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5"/>
                  </a:lnTo>
                  <a:lnTo>
                    <a:pt x="8" y="4"/>
                  </a:lnTo>
                  <a:lnTo>
                    <a:pt x="15" y="4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6" y="2"/>
                  </a:lnTo>
                  <a:lnTo>
                    <a:pt x="78" y="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78" name="Freeform 121">
              <a:extLst>
                <a:ext uri="{FF2B5EF4-FFF2-40B4-BE49-F238E27FC236}">
                  <a16:creationId xmlns:a16="http://schemas.microsoft.com/office/drawing/2014/main" id="{D20735A7-7F31-A4C4-6B41-3D4FD1920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4" y="1742"/>
              <a:ext cx="163" cy="130"/>
            </a:xfrm>
            <a:custGeom>
              <a:avLst/>
              <a:gdLst/>
              <a:ahLst/>
              <a:cxnLst>
                <a:cxn ang="0">
                  <a:pos x="164" y="130"/>
                </a:cxn>
                <a:cxn ang="0">
                  <a:pos x="151" y="126"/>
                </a:cxn>
                <a:cxn ang="0">
                  <a:pos x="140" y="122"/>
                </a:cxn>
                <a:cxn ang="0">
                  <a:pos x="128" y="117"/>
                </a:cxn>
                <a:cxn ang="0">
                  <a:pos x="115" y="113"/>
                </a:cxn>
                <a:cxn ang="0">
                  <a:pos x="103" y="106"/>
                </a:cxn>
                <a:cxn ang="0">
                  <a:pos x="90" y="99"/>
                </a:cxn>
                <a:cxn ang="0">
                  <a:pos x="80" y="92"/>
                </a:cxn>
                <a:cxn ang="0">
                  <a:pos x="67" y="83"/>
                </a:cxn>
                <a:cxn ang="0">
                  <a:pos x="56" y="73"/>
                </a:cxn>
                <a:cxn ang="0">
                  <a:pos x="48" y="62"/>
                </a:cxn>
                <a:cxn ang="0">
                  <a:pos x="48" y="62"/>
                </a:cxn>
                <a:cxn ang="0">
                  <a:pos x="31" y="44"/>
                </a:cxn>
                <a:cxn ang="0">
                  <a:pos x="23" y="27"/>
                </a:cxn>
                <a:cxn ang="0">
                  <a:pos x="14" y="14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39" y="0"/>
                </a:cxn>
                <a:cxn ang="0">
                  <a:pos x="52" y="0"/>
                </a:cxn>
                <a:cxn ang="0">
                  <a:pos x="67" y="0"/>
                </a:cxn>
                <a:cxn ang="0">
                  <a:pos x="81" y="4"/>
                </a:cxn>
                <a:cxn ang="0">
                  <a:pos x="94" y="6"/>
                </a:cxn>
                <a:cxn ang="0">
                  <a:pos x="106" y="9"/>
                </a:cxn>
                <a:cxn ang="0">
                  <a:pos x="164" y="130"/>
                </a:cxn>
              </a:cxnLst>
              <a:rect l="0" t="0" r="r" b="b"/>
              <a:pathLst>
                <a:path w="165" h="131">
                  <a:moveTo>
                    <a:pt x="164" y="130"/>
                  </a:moveTo>
                  <a:lnTo>
                    <a:pt x="151" y="126"/>
                  </a:lnTo>
                  <a:lnTo>
                    <a:pt x="140" y="122"/>
                  </a:lnTo>
                  <a:lnTo>
                    <a:pt x="128" y="117"/>
                  </a:lnTo>
                  <a:lnTo>
                    <a:pt x="115" y="113"/>
                  </a:lnTo>
                  <a:lnTo>
                    <a:pt x="103" y="106"/>
                  </a:lnTo>
                  <a:lnTo>
                    <a:pt x="90" y="99"/>
                  </a:lnTo>
                  <a:lnTo>
                    <a:pt x="80" y="92"/>
                  </a:lnTo>
                  <a:lnTo>
                    <a:pt x="67" y="83"/>
                  </a:lnTo>
                  <a:lnTo>
                    <a:pt x="56" y="73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31" y="44"/>
                  </a:lnTo>
                  <a:lnTo>
                    <a:pt x="23" y="27"/>
                  </a:lnTo>
                  <a:lnTo>
                    <a:pt x="14" y="14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39" y="0"/>
                  </a:lnTo>
                  <a:lnTo>
                    <a:pt x="52" y="0"/>
                  </a:lnTo>
                  <a:lnTo>
                    <a:pt x="67" y="0"/>
                  </a:lnTo>
                  <a:lnTo>
                    <a:pt x="81" y="4"/>
                  </a:lnTo>
                  <a:lnTo>
                    <a:pt x="94" y="6"/>
                  </a:lnTo>
                  <a:lnTo>
                    <a:pt x="106" y="9"/>
                  </a:lnTo>
                  <a:lnTo>
                    <a:pt x="164" y="13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79" name="Freeform 122">
              <a:extLst>
                <a:ext uri="{FF2B5EF4-FFF2-40B4-BE49-F238E27FC236}">
                  <a16:creationId xmlns:a16="http://schemas.microsoft.com/office/drawing/2014/main" id="{09734FEB-AF62-46F3-7263-67A034C3C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4" y="1742"/>
              <a:ext cx="163" cy="130"/>
            </a:xfrm>
            <a:custGeom>
              <a:avLst/>
              <a:gdLst/>
              <a:ahLst/>
              <a:cxnLst>
                <a:cxn ang="0">
                  <a:pos x="164" y="130"/>
                </a:cxn>
                <a:cxn ang="0">
                  <a:pos x="151" y="126"/>
                </a:cxn>
                <a:cxn ang="0">
                  <a:pos x="140" y="122"/>
                </a:cxn>
                <a:cxn ang="0">
                  <a:pos x="128" y="117"/>
                </a:cxn>
                <a:cxn ang="0">
                  <a:pos x="115" y="113"/>
                </a:cxn>
                <a:cxn ang="0">
                  <a:pos x="103" y="106"/>
                </a:cxn>
                <a:cxn ang="0">
                  <a:pos x="90" y="99"/>
                </a:cxn>
                <a:cxn ang="0">
                  <a:pos x="80" y="92"/>
                </a:cxn>
                <a:cxn ang="0">
                  <a:pos x="67" y="83"/>
                </a:cxn>
                <a:cxn ang="0">
                  <a:pos x="56" y="73"/>
                </a:cxn>
                <a:cxn ang="0">
                  <a:pos x="48" y="62"/>
                </a:cxn>
                <a:cxn ang="0">
                  <a:pos x="48" y="62"/>
                </a:cxn>
                <a:cxn ang="0">
                  <a:pos x="31" y="44"/>
                </a:cxn>
                <a:cxn ang="0">
                  <a:pos x="23" y="27"/>
                </a:cxn>
                <a:cxn ang="0">
                  <a:pos x="14" y="14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39" y="0"/>
                </a:cxn>
                <a:cxn ang="0">
                  <a:pos x="52" y="0"/>
                </a:cxn>
                <a:cxn ang="0">
                  <a:pos x="67" y="0"/>
                </a:cxn>
                <a:cxn ang="0">
                  <a:pos x="81" y="4"/>
                </a:cxn>
                <a:cxn ang="0">
                  <a:pos x="94" y="6"/>
                </a:cxn>
                <a:cxn ang="0">
                  <a:pos x="106" y="9"/>
                </a:cxn>
              </a:cxnLst>
              <a:rect l="0" t="0" r="r" b="b"/>
              <a:pathLst>
                <a:path w="165" h="131">
                  <a:moveTo>
                    <a:pt x="164" y="130"/>
                  </a:moveTo>
                  <a:lnTo>
                    <a:pt x="151" y="126"/>
                  </a:lnTo>
                  <a:lnTo>
                    <a:pt x="140" y="122"/>
                  </a:lnTo>
                  <a:lnTo>
                    <a:pt x="128" y="117"/>
                  </a:lnTo>
                  <a:lnTo>
                    <a:pt x="115" y="113"/>
                  </a:lnTo>
                  <a:lnTo>
                    <a:pt x="103" y="106"/>
                  </a:lnTo>
                  <a:lnTo>
                    <a:pt x="90" y="99"/>
                  </a:lnTo>
                  <a:lnTo>
                    <a:pt x="80" y="92"/>
                  </a:lnTo>
                  <a:lnTo>
                    <a:pt x="67" y="83"/>
                  </a:lnTo>
                  <a:lnTo>
                    <a:pt x="56" y="73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31" y="44"/>
                  </a:lnTo>
                  <a:lnTo>
                    <a:pt x="23" y="27"/>
                  </a:lnTo>
                  <a:lnTo>
                    <a:pt x="14" y="14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39" y="0"/>
                  </a:lnTo>
                  <a:lnTo>
                    <a:pt x="52" y="0"/>
                  </a:lnTo>
                  <a:lnTo>
                    <a:pt x="67" y="0"/>
                  </a:lnTo>
                  <a:lnTo>
                    <a:pt x="81" y="4"/>
                  </a:lnTo>
                  <a:lnTo>
                    <a:pt x="94" y="6"/>
                  </a:lnTo>
                  <a:lnTo>
                    <a:pt x="106" y="9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80" name="Freeform 123">
              <a:extLst>
                <a:ext uri="{FF2B5EF4-FFF2-40B4-BE49-F238E27FC236}">
                  <a16:creationId xmlns:a16="http://schemas.microsoft.com/office/drawing/2014/main" id="{8F381D79-5501-95DE-7441-BB2597344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" y="1853"/>
              <a:ext cx="144" cy="143"/>
            </a:xfrm>
            <a:custGeom>
              <a:avLst/>
              <a:gdLst/>
              <a:ahLst/>
              <a:cxnLst>
                <a:cxn ang="0">
                  <a:pos x="143" y="142"/>
                </a:cxn>
                <a:cxn ang="0">
                  <a:pos x="130" y="137"/>
                </a:cxn>
                <a:cxn ang="0">
                  <a:pos x="117" y="130"/>
                </a:cxn>
                <a:cxn ang="0">
                  <a:pos x="103" y="124"/>
                </a:cxn>
                <a:cxn ang="0">
                  <a:pos x="90" y="117"/>
                </a:cxn>
                <a:cxn ang="0">
                  <a:pos x="75" y="110"/>
                </a:cxn>
                <a:cxn ang="0">
                  <a:pos x="61" y="99"/>
                </a:cxn>
                <a:cxn ang="0">
                  <a:pos x="48" y="89"/>
                </a:cxn>
                <a:cxn ang="0">
                  <a:pos x="36" y="78"/>
                </a:cxn>
                <a:cxn ang="0">
                  <a:pos x="25" y="68"/>
                </a:cxn>
                <a:cxn ang="0">
                  <a:pos x="16" y="55"/>
                </a:cxn>
                <a:cxn ang="0">
                  <a:pos x="16" y="55"/>
                </a:cxn>
                <a:cxn ang="0">
                  <a:pos x="4" y="34"/>
                </a:cxn>
                <a:cxn ang="0">
                  <a:pos x="0" y="17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27" y="2"/>
                </a:cxn>
                <a:cxn ang="0">
                  <a:pos x="36" y="4"/>
                </a:cxn>
                <a:cxn ang="0">
                  <a:pos x="44" y="4"/>
                </a:cxn>
                <a:cxn ang="0">
                  <a:pos x="52" y="6"/>
                </a:cxn>
                <a:cxn ang="0">
                  <a:pos x="62" y="8"/>
                </a:cxn>
                <a:cxn ang="0">
                  <a:pos x="71" y="13"/>
                </a:cxn>
                <a:cxn ang="0">
                  <a:pos x="82" y="17"/>
                </a:cxn>
                <a:cxn ang="0">
                  <a:pos x="90" y="20"/>
                </a:cxn>
                <a:cxn ang="0">
                  <a:pos x="143" y="142"/>
                </a:cxn>
              </a:cxnLst>
              <a:rect l="0" t="0" r="r" b="b"/>
              <a:pathLst>
                <a:path w="144" h="143">
                  <a:moveTo>
                    <a:pt x="143" y="142"/>
                  </a:moveTo>
                  <a:lnTo>
                    <a:pt x="130" y="137"/>
                  </a:lnTo>
                  <a:lnTo>
                    <a:pt x="117" y="130"/>
                  </a:lnTo>
                  <a:lnTo>
                    <a:pt x="103" y="124"/>
                  </a:lnTo>
                  <a:lnTo>
                    <a:pt x="90" y="117"/>
                  </a:lnTo>
                  <a:lnTo>
                    <a:pt x="75" y="110"/>
                  </a:lnTo>
                  <a:lnTo>
                    <a:pt x="61" y="99"/>
                  </a:lnTo>
                  <a:lnTo>
                    <a:pt x="48" y="89"/>
                  </a:lnTo>
                  <a:lnTo>
                    <a:pt x="36" y="78"/>
                  </a:lnTo>
                  <a:lnTo>
                    <a:pt x="25" y="68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4" y="34"/>
                  </a:lnTo>
                  <a:lnTo>
                    <a:pt x="0" y="17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7" y="2"/>
                  </a:lnTo>
                  <a:lnTo>
                    <a:pt x="36" y="4"/>
                  </a:lnTo>
                  <a:lnTo>
                    <a:pt x="44" y="4"/>
                  </a:lnTo>
                  <a:lnTo>
                    <a:pt x="52" y="6"/>
                  </a:lnTo>
                  <a:lnTo>
                    <a:pt x="62" y="8"/>
                  </a:lnTo>
                  <a:lnTo>
                    <a:pt x="71" y="13"/>
                  </a:lnTo>
                  <a:lnTo>
                    <a:pt x="82" y="17"/>
                  </a:lnTo>
                  <a:lnTo>
                    <a:pt x="90" y="20"/>
                  </a:lnTo>
                  <a:lnTo>
                    <a:pt x="143" y="14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81" name="Freeform 124">
              <a:extLst>
                <a:ext uri="{FF2B5EF4-FFF2-40B4-BE49-F238E27FC236}">
                  <a16:creationId xmlns:a16="http://schemas.microsoft.com/office/drawing/2014/main" id="{15E13F58-928E-23A1-BA0A-42973E6C8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" y="1853"/>
              <a:ext cx="144" cy="143"/>
            </a:xfrm>
            <a:custGeom>
              <a:avLst/>
              <a:gdLst/>
              <a:ahLst/>
              <a:cxnLst>
                <a:cxn ang="0">
                  <a:pos x="143" y="142"/>
                </a:cxn>
                <a:cxn ang="0">
                  <a:pos x="130" y="137"/>
                </a:cxn>
                <a:cxn ang="0">
                  <a:pos x="117" y="130"/>
                </a:cxn>
                <a:cxn ang="0">
                  <a:pos x="103" y="124"/>
                </a:cxn>
                <a:cxn ang="0">
                  <a:pos x="90" y="117"/>
                </a:cxn>
                <a:cxn ang="0">
                  <a:pos x="75" y="110"/>
                </a:cxn>
                <a:cxn ang="0">
                  <a:pos x="61" y="99"/>
                </a:cxn>
                <a:cxn ang="0">
                  <a:pos x="48" y="89"/>
                </a:cxn>
                <a:cxn ang="0">
                  <a:pos x="36" y="78"/>
                </a:cxn>
                <a:cxn ang="0">
                  <a:pos x="25" y="68"/>
                </a:cxn>
                <a:cxn ang="0">
                  <a:pos x="16" y="55"/>
                </a:cxn>
                <a:cxn ang="0">
                  <a:pos x="16" y="55"/>
                </a:cxn>
                <a:cxn ang="0">
                  <a:pos x="4" y="34"/>
                </a:cxn>
                <a:cxn ang="0">
                  <a:pos x="0" y="17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27" y="2"/>
                </a:cxn>
                <a:cxn ang="0">
                  <a:pos x="36" y="4"/>
                </a:cxn>
                <a:cxn ang="0">
                  <a:pos x="44" y="4"/>
                </a:cxn>
                <a:cxn ang="0">
                  <a:pos x="52" y="6"/>
                </a:cxn>
                <a:cxn ang="0">
                  <a:pos x="62" y="8"/>
                </a:cxn>
                <a:cxn ang="0">
                  <a:pos x="71" y="13"/>
                </a:cxn>
                <a:cxn ang="0">
                  <a:pos x="82" y="17"/>
                </a:cxn>
                <a:cxn ang="0">
                  <a:pos x="90" y="20"/>
                </a:cxn>
              </a:cxnLst>
              <a:rect l="0" t="0" r="r" b="b"/>
              <a:pathLst>
                <a:path w="144" h="143">
                  <a:moveTo>
                    <a:pt x="143" y="142"/>
                  </a:moveTo>
                  <a:lnTo>
                    <a:pt x="130" y="137"/>
                  </a:lnTo>
                  <a:lnTo>
                    <a:pt x="117" y="130"/>
                  </a:lnTo>
                  <a:lnTo>
                    <a:pt x="103" y="124"/>
                  </a:lnTo>
                  <a:lnTo>
                    <a:pt x="90" y="117"/>
                  </a:lnTo>
                  <a:lnTo>
                    <a:pt x="75" y="110"/>
                  </a:lnTo>
                  <a:lnTo>
                    <a:pt x="61" y="99"/>
                  </a:lnTo>
                  <a:lnTo>
                    <a:pt x="48" y="89"/>
                  </a:lnTo>
                  <a:lnTo>
                    <a:pt x="36" y="78"/>
                  </a:lnTo>
                  <a:lnTo>
                    <a:pt x="25" y="68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4" y="34"/>
                  </a:lnTo>
                  <a:lnTo>
                    <a:pt x="0" y="17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7" y="2"/>
                  </a:lnTo>
                  <a:lnTo>
                    <a:pt x="36" y="4"/>
                  </a:lnTo>
                  <a:lnTo>
                    <a:pt x="44" y="4"/>
                  </a:lnTo>
                  <a:lnTo>
                    <a:pt x="52" y="6"/>
                  </a:lnTo>
                  <a:lnTo>
                    <a:pt x="62" y="8"/>
                  </a:lnTo>
                  <a:lnTo>
                    <a:pt x="71" y="13"/>
                  </a:lnTo>
                  <a:lnTo>
                    <a:pt x="82" y="17"/>
                  </a:lnTo>
                  <a:lnTo>
                    <a:pt x="90" y="2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82" name="Freeform 125">
              <a:extLst>
                <a:ext uri="{FF2B5EF4-FFF2-40B4-BE49-F238E27FC236}">
                  <a16:creationId xmlns:a16="http://schemas.microsoft.com/office/drawing/2014/main" id="{B14DB52F-215F-DCF1-7B26-6A073B226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" y="1925"/>
              <a:ext cx="91" cy="144"/>
            </a:xfrm>
            <a:custGeom>
              <a:avLst/>
              <a:gdLst/>
              <a:ahLst/>
              <a:cxnLst>
                <a:cxn ang="0">
                  <a:pos x="90" y="143"/>
                </a:cxn>
                <a:cxn ang="0">
                  <a:pos x="81" y="132"/>
                </a:cxn>
                <a:cxn ang="0">
                  <a:pos x="72" y="124"/>
                </a:cxn>
                <a:cxn ang="0">
                  <a:pos x="62" y="115"/>
                </a:cxn>
                <a:cxn ang="0">
                  <a:pos x="51" y="104"/>
                </a:cxn>
                <a:cxn ang="0">
                  <a:pos x="41" y="94"/>
                </a:cxn>
                <a:cxn ang="0">
                  <a:pos x="30" y="81"/>
                </a:cxn>
                <a:cxn ang="0">
                  <a:pos x="21" y="64"/>
                </a:cxn>
                <a:cxn ang="0">
                  <a:pos x="13" y="48"/>
                </a:cxn>
                <a:cxn ang="0">
                  <a:pos x="6" y="2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21" y="3"/>
                </a:cxn>
                <a:cxn ang="0">
                  <a:pos x="32" y="5"/>
                </a:cxn>
                <a:cxn ang="0">
                  <a:pos x="42" y="7"/>
                </a:cxn>
                <a:cxn ang="0">
                  <a:pos x="53" y="9"/>
                </a:cxn>
                <a:cxn ang="0">
                  <a:pos x="64" y="14"/>
                </a:cxn>
                <a:cxn ang="0">
                  <a:pos x="74" y="20"/>
                </a:cxn>
                <a:cxn ang="0">
                  <a:pos x="83" y="27"/>
                </a:cxn>
                <a:cxn ang="0">
                  <a:pos x="90" y="143"/>
                </a:cxn>
              </a:cxnLst>
              <a:rect l="0" t="0" r="r" b="b"/>
              <a:pathLst>
                <a:path w="91" h="144">
                  <a:moveTo>
                    <a:pt x="90" y="143"/>
                  </a:moveTo>
                  <a:lnTo>
                    <a:pt x="81" y="132"/>
                  </a:lnTo>
                  <a:lnTo>
                    <a:pt x="72" y="124"/>
                  </a:lnTo>
                  <a:lnTo>
                    <a:pt x="62" y="115"/>
                  </a:lnTo>
                  <a:lnTo>
                    <a:pt x="51" y="104"/>
                  </a:lnTo>
                  <a:lnTo>
                    <a:pt x="41" y="94"/>
                  </a:lnTo>
                  <a:lnTo>
                    <a:pt x="30" y="81"/>
                  </a:lnTo>
                  <a:lnTo>
                    <a:pt x="21" y="64"/>
                  </a:lnTo>
                  <a:lnTo>
                    <a:pt x="13" y="48"/>
                  </a:lnTo>
                  <a:lnTo>
                    <a:pt x="6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13" y="2"/>
                  </a:lnTo>
                  <a:lnTo>
                    <a:pt x="21" y="3"/>
                  </a:lnTo>
                  <a:lnTo>
                    <a:pt x="32" y="5"/>
                  </a:lnTo>
                  <a:lnTo>
                    <a:pt x="42" y="7"/>
                  </a:lnTo>
                  <a:lnTo>
                    <a:pt x="53" y="9"/>
                  </a:lnTo>
                  <a:lnTo>
                    <a:pt x="64" y="14"/>
                  </a:lnTo>
                  <a:lnTo>
                    <a:pt x="74" y="20"/>
                  </a:lnTo>
                  <a:lnTo>
                    <a:pt x="83" y="27"/>
                  </a:lnTo>
                  <a:lnTo>
                    <a:pt x="90" y="14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83" name="Freeform 126">
              <a:extLst>
                <a:ext uri="{FF2B5EF4-FFF2-40B4-BE49-F238E27FC236}">
                  <a16:creationId xmlns:a16="http://schemas.microsoft.com/office/drawing/2014/main" id="{4459299C-6841-8E51-FD32-90FF9E59D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" y="1925"/>
              <a:ext cx="91" cy="144"/>
            </a:xfrm>
            <a:custGeom>
              <a:avLst/>
              <a:gdLst/>
              <a:ahLst/>
              <a:cxnLst>
                <a:cxn ang="0">
                  <a:pos x="90" y="143"/>
                </a:cxn>
                <a:cxn ang="0">
                  <a:pos x="81" y="132"/>
                </a:cxn>
                <a:cxn ang="0">
                  <a:pos x="72" y="124"/>
                </a:cxn>
                <a:cxn ang="0">
                  <a:pos x="62" y="115"/>
                </a:cxn>
                <a:cxn ang="0">
                  <a:pos x="51" y="104"/>
                </a:cxn>
                <a:cxn ang="0">
                  <a:pos x="41" y="94"/>
                </a:cxn>
                <a:cxn ang="0">
                  <a:pos x="30" y="81"/>
                </a:cxn>
                <a:cxn ang="0">
                  <a:pos x="21" y="64"/>
                </a:cxn>
                <a:cxn ang="0">
                  <a:pos x="13" y="48"/>
                </a:cxn>
                <a:cxn ang="0">
                  <a:pos x="6" y="2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21" y="3"/>
                </a:cxn>
                <a:cxn ang="0">
                  <a:pos x="32" y="5"/>
                </a:cxn>
                <a:cxn ang="0">
                  <a:pos x="42" y="7"/>
                </a:cxn>
                <a:cxn ang="0">
                  <a:pos x="53" y="9"/>
                </a:cxn>
                <a:cxn ang="0">
                  <a:pos x="64" y="14"/>
                </a:cxn>
                <a:cxn ang="0">
                  <a:pos x="74" y="20"/>
                </a:cxn>
                <a:cxn ang="0">
                  <a:pos x="83" y="27"/>
                </a:cxn>
              </a:cxnLst>
              <a:rect l="0" t="0" r="r" b="b"/>
              <a:pathLst>
                <a:path w="91" h="144">
                  <a:moveTo>
                    <a:pt x="90" y="143"/>
                  </a:moveTo>
                  <a:lnTo>
                    <a:pt x="81" y="132"/>
                  </a:lnTo>
                  <a:lnTo>
                    <a:pt x="72" y="124"/>
                  </a:lnTo>
                  <a:lnTo>
                    <a:pt x="62" y="115"/>
                  </a:lnTo>
                  <a:lnTo>
                    <a:pt x="51" y="104"/>
                  </a:lnTo>
                  <a:lnTo>
                    <a:pt x="41" y="94"/>
                  </a:lnTo>
                  <a:lnTo>
                    <a:pt x="30" y="81"/>
                  </a:lnTo>
                  <a:lnTo>
                    <a:pt x="21" y="64"/>
                  </a:lnTo>
                  <a:lnTo>
                    <a:pt x="13" y="48"/>
                  </a:lnTo>
                  <a:lnTo>
                    <a:pt x="6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13" y="2"/>
                  </a:lnTo>
                  <a:lnTo>
                    <a:pt x="21" y="3"/>
                  </a:lnTo>
                  <a:lnTo>
                    <a:pt x="32" y="5"/>
                  </a:lnTo>
                  <a:lnTo>
                    <a:pt x="42" y="7"/>
                  </a:lnTo>
                  <a:lnTo>
                    <a:pt x="53" y="9"/>
                  </a:lnTo>
                  <a:lnTo>
                    <a:pt x="64" y="14"/>
                  </a:lnTo>
                  <a:lnTo>
                    <a:pt x="74" y="20"/>
                  </a:lnTo>
                  <a:lnTo>
                    <a:pt x="83" y="2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84" name="Freeform 127">
              <a:extLst>
                <a:ext uri="{FF2B5EF4-FFF2-40B4-BE49-F238E27FC236}">
                  <a16:creationId xmlns:a16="http://schemas.microsoft.com/office/drawing/2014/main" id="{3E954E89-3FCB-BBFE-7E45-8D8D5CD10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" y="2083"/>
              <a:ext cx="90" cy="197"/>
            </a:xfrm>
            <a:custGeom>
              <a:avLst/>
              <a:gdLst/>
              <a:ahLst/>
              <a:cxnLst>
                <a:cxn ang="0">
                  <a:pos x="80" y="196"/>
                </a:cxn>
                <a:cxn ang="0">
                  <a:pos x="71" y="182"/>
                </a:cxn>
                <a:cxn ang="0">
                  <a:pos x="63" y="166"/>
                </a:cxn>
                <a:cxn ang="0">
                  <a:pos x="52" y="149"/>
                </a:cxn>
                <a:cxn ang="0">
                  <a:pos x="42" y="131"/>
                </a:cxn>
                <a:cxn ang="0">
                  <a:pos x="31" y="109"/>
                </a:cxn>
                <a:cxn ang="0">
                  <a:pos x="20" y="88"/>
                </a:cxn>
                <a:cxn ang="0">
                  <a:pos x="13" y="64"/>
                </a:cxn>
                <a:cxn ang="0">
                  <a:pos x="4" y="44"/>
                </a:cxn>
                <a:cxn ang="0">
                  <a:pos x="0" y="2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40" y="2"/>
                </a:cxn>
                <a:cxn ang="0">
                  <a:pos x="52" y="6"/>
                </a:cxn>
                <a:cxn ang="0">
                  <a:pos x="63" y="12"/>
                </a:cxn>
                <a:cxn ang="0">
                  <a:pos x="75" y="23"/>
                </a:cxn>
                <a:cxn ang="0">
                  <a:pos x="89" y="35"/>
                </a:cxn>
                <a:cxn ang="0">
                  <a:pos x="80" y="196"/>
                </a:cxn>
              </a:cxnLst>
              <a:rect l="0" t="0" r="r" b="b"/>
              <a:pathLst>
                <a:path w="90" h="197">
                  <a:moveTo>
                    <a:pt x="80" y="196"/>
                  </a:moveTo>
                  <a:lnTo>
                    <a:pt x="71" y="182"/>
                  </a:lnTo>
                  <a:lnTo>
                    <a:pt x="63" y="166"/>
                  </a:lnTo>
                  <a:lnTo>
                    <a:pt x="52" y="149"/>
                  </a:lnTo>
                  <a:lnTo>
                    <a:pt x="42" y="131"/>
                  </a:lnTo>
                  <a:lnTo>
                    <a:pt x="31" y="109"/>
                  </a:lnTo>
                  <a:lnTo>
                    <a:pt x="20" y="88"/>
                  </a:lnTo>
                  <a:lnTo>
                    <a:pt x="13" y="64"/>
                  </a:lnTo>
                  <a:lnTo>
                    <a:pt x="4" y="44"/>
                  </a:lnTo>
                  <a:lnTo>
                    <a:pt x="0" y="2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40" y="2"/>
                  </a:lnTo>
                  <a:lnTo>
                    <a:pt x="52" y="6"/>
                  </a:lnTo>
                  <a:lnTo>
                    <a:pt x="63" y="12"/>
                  </a:lnTo>
                  <a:lnTo>
                    <a:pt x="75" y="23"/>
                  </a:lnTo>
                  <a:lnTo>
                    <a:pt x="89" y="35"/>
                  </a:lnTo>
                  <a:lnTo>
                    <a:pt x="80" y="196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85" name="Freeform 128">
              <a:extLst>
                <a:ext uri="{FF2B5EF4-FFF2-40B4-BE49-F238E27FC236}">
                  <a16:creationId xmlns:a16="http://schemas.microsoft.com/office/drawing/2014/main" id="{35C3E831-0184-9FDD-2B2A-D33DD3089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" y="2083"/>
              <a:ext cx="90" cy="197"/>
            </a:xfrm>
            <a:custGeom>
              <a:avLst/>
              <a:gdLst/>
              <a:ahLst/>
              <a:cxnLst>
                <a:cxn ang="0">
                  <a:pos x="80" y="196"/>
                </a:cxn>
                <a:cxn ang="0">
                  <a:pos x="71" y="182"/>
                </a:cxn>
                <a:cxn ang="0">
                  <a:pos x="63" y="166"/>
                </a:cxn>
                <a:cxn ang="0">
                  <a:pos x="52" y="149"/>
                </a:cxn>
                <a:cxn ang="0">
                  <a:pos x="42" y="131"/>
                </a:cxn>
                <a:cxn ang="0">
                  <a:pos x="31" y="109"/>
                </a:cxn>
                <a:cxn ang="0">
                  <a:pos x="20" y="88"/>
                </a:cxn>
                <a:cxn ang="0">
                  <a:pos x="13" y="64"/>
                </a:cxn>
                <a:cxn ang="0">
                  <a:pos x="4" y="44"/>
                </a:cxn>
                <a:cxn ang="0">
                  <a:pos x="0" y="2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40" y="2"/>
                </a:cxn>
                <a:cxn ang="0">
                  <a:pos x="52" y="6"/>
                </a:cxn>
                <a:cxn ang="0">
                  <a:pos x="63" y="12"/>
                </a:cxn>
                <a:cxn ang="0">
                  <a:pos x="75" y="23"/>
                </a:cxn>
                <a:cxn ang="0">
                  <a:pos x="89" y="35"/>
                </a:cxn>
              </a:cxnLst>
              <a:rect l="0" t="0" r="r" b="b"/>
              <a:pathLst>
                <a:path w="90" h="197">
                  <a:moveTo>
                    <a:pt x="80" y="196"/>
                  </a:moveTo>
                  <a:lnTo>
                    <a:pt x="71" y="182"/>
                  </a:lnTo>
                  <a:lnTo>
                    <a:pt x="63" y="166"/>
                  </a:lnTo>
                  <a:lnTo>
                    <a:pt x="52" y="149"/>
                  </a:lnTo>
                  <a:lnTo>
                    <a:pt x="42" y="131"/>
                  </a:lnTo>
                  <a:lnTo>
                    <a:pt x="31" y="109"/>
                  </a:lnTo>
                  <a:lnTo>
                    <a:pt x="20" y="88"/>
                  </a:lnTo>
                  <a:lnTo>
                    <a:pt x="13" y="64"/>
                  </a:lnTo>
                  <a:lnTo>
                    <a:pt x="4" y="44"/>
                  </a:lnTo>
                  <a:lnTo>
                    <a:pt x="0" y="2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40" y="2"/>
                  </a:lnTo>
                  <a:lnTo>
                    <a:pt x="52" y="6"/>
                  </a:lnTo>
                  <a:lnTo>
                    <a:pt x="63" y="12"/>
                  </a:lnTo>
                  <a:lnTo>
                    <a:pt x="75" y="23"/>
                  </a:lnTo>
                  <a:lnTo>
                    <a:pt x="89" y="3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86" name="Freeform 129">
              <a:extLst>
                <a:ext uri="{FF2B5EF4-FFF2-40B4-BE49-F238E27FC236}">
                  <a16:creationId xmlns:a16="http://schemas.microsoft.com/office/drawing/2014/main" id="{99B9E8C6-E548-7B37-54DE-88EA8F88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" y="2136"/>
              <a:ext cx="163" cy="528"/>
            </a:xfrm>
            <a:custGeom>
              <a:avLst/>
              <a:gdLst/>
              <a:ahLst/>
              <a:cxnLst>
                <a:cxn ang="0">
                  <a:pos x="0" y="526"/>
                </a:cxn>
                <a:cxn ang="0">
                  <a:pos x="14" y="511"/>
                </a:cxn>
                <a:cxn ang="0">
                  <a:pos x="31" y="495"/>
                </a:cxn>
                <a:cxn ang="0">
                  <a:pos x="48" y="477"/>
                </a:cxn>
                <a:cxn ang="0">
                  <a:pos x="64" y="456"/>
                </a:cxn>
                <a:cxn ang="0">
                  <a:pos x="82" y="437"/>
                </a:cxn>
                <a:cxn ang="0">
                  <a:pos x="98" y="417"/>
                </a:cxn>
                <a:cxn ang="0">
                  <a:pos x="115" y="396"/>
                </a:cxn>
                <a:cxn ang="0">
                  <a:pos x="128" y="375"/>
                </a:cxn>
                <a:cxn ang="0">
                  <a:pos x="138" y="355"/>
                </a:cxn>
                <a:cxn ang="0">
                  <a:pos x="144" y="336"/>
                </a:cxn>
                <a:cxn ang="0">
                  <a:pos x="144" y="336"/>
                </a:cxn>
                <a:cxn ang="0">
                  <a:pos x="148" y="315"/>
                </a:cxn>
                <a:cxn ang="0">
                  <a:pos x="153" y="294"/>
                </a:cxn>
                <a:cxn ang="0">
                  <a:pos x="157" y="274"/>
                </a:cxn>
                <a:cxn ang="0">
                  <a:pos x="158" y="250"/>
                </a:cxn>
                <a:cxn ang="0">
                  <a:pos x="161" y="229"/>
                </a:cxn>
                <a:cxn ang="0">
                  <a:pos x="161" y="205"/>
                </a:cxn>
                <a:cxn ang="0">
                  <a:pos x="158" y="184"/>
                </a:cxn>
                <a:cxn ang="0">
                  <a:pos x="157" y="163"/>
                </a:cxn>
                <a:cxn ang="0">
                  <a:pos x="153" y="145"/>
                </a:cxn>
                <a:cxn ang="0">
                  <a:pos x="148" y="128"/>
                </a:cxn>
                <a:cxn ang="0">
                  <a:pos x="148" y="128"/>
                </a:cxn>
                <a:cxn ang="0">
                  <a:pos x="142" y="111"/>
                </a:cxn>
                <a:cxn ang="0">
                  <a:pos x="135" y="94"/>
                </a:cxn>
                <a:cxn ang="0">
                  <a:pos x="132" y="82"/>
                </a:cxn>
                <a:cxn ang="0">
                  <a:pos x="123" y="67"/>
                </a:cxn>
                <a:cxn ang="0">
                  <a:pos x="117" y="55"/>
                </a:cxn>
                <a:cxn ang="0">
                  <a:pos x="110" y="41"/>
                </a:cxn>
                <a:cxn ang="0">
                  <a:pos x="100" y="31"/>
                </a:cxn>
                <a:cxn ang="0">
                  <a:pos x="89" y="20"/>
                </a:cxn>
                <a:cxn ang="0">
                  <a:pos x="79" y="9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2"/>
                </a:cxn>
                <a:cxn ang="0">
                  <a:pos x="64" y="6"/>
                </a:cxn>
                <a:cxn ang="0">
                  <a:pos x="64" y="9"/>
                </a:cxn>
                <a:cxn ang="0">
                  <a:pos x="60" y="18"/>
                </a:cxn>
                <a:cxn ang="0">
                  <a:pos x="60" y="27"/>
                </a:cxn>
                <a:cxn ang="0">
                  <a:pos x="56" y="37"/>
                </a:cxn>
                <a:cxn ang="0">
                  <a:pos x="54" y="48"/>
                </a:cxn>
                <a:cxn ang="0">
                  <a:pos x="52" y="60"/>
                </a:cxn>
                <a:cxn ang="0">
                  <a:pos x="50" y="71"/>
                </a:cxn>
                <a:cxn ang="0">
                  <a:pos x="48" y="82"/>
                </a:cxn>
                <a:cxn ang="0">
                  <a:pos x="48" y="82"/>
                </a:cxn>
                <a:cxn ang="0">
                  <a:pos x="48" y="94"/>
                </a:cxn>
                <a:cxn ang="0">
                  <a:pos x="46" y="108"/>
                </a:cxn>
                <a:cxn ang="0">
                  <a:pos x="43" y="128"/>
                </a:cxn>
                <a:cxn ang="0">
                  <a:pos x="43" y="147"/>
                </a:cxn>
                <a:cxn ang="0">
                  <a:pos x="41" y="166"/>
                </a:cxn>
                <a:cxn ang="0">
                  <a:pos x="39" y="187"/>
                </a:cxn>
                <a:cxn ang="0">
                  <a:pos x="39" y="207"/>
                </a:cxn>
                <a:cxn ang="0">
                  <a:pos x="39" y="229"/>
                </a:cxn>
                <a:cxn ang="0">
                  <a:pos x="41" y="250"/>
                </a:cxn>
                <a:cxn ang="0">
                  <a:pos x="46" y="269"/>
                </a:cxn>
                <a:cxn ang="0">
                  <a:pos x="0" y="526"/>
                </a:cxn>
              </a:cxnLst>
              <a:rect l="0" t="0" r="r" b="b"/>
              <a:pathLst>
                <a:path w="162" h="527">
                  <a:moveTo>
                    <a:pt x="0" y="526"/>
                  </a:moveTo>
                  <a:lnTo>
                    <a:pt x="14" y="511"/>
                  </a:lnTo>
                  <a:lnTo>
                    <a:pt x="31" y="495"/>
                  </a:lnTo>
                  <a:lnTo>
                    <a:pt x="48" y="477"/>
                  </a:lnTo>
                  <a:lnTo>
                    <a:pt x="64" y="456"/>
                  </a:lnTo>
                  <a:lnTo>
                    <a:pt x="82" y="437"/>
                  </a:lnTo>
                  <a:lnTo>
                    <a:pt x="98" y="417"/>
                  </a:lnTo>
                  <a:lnTo>
                    <a:pt x="115" y="396"/>
                  </a:lnTo>
                  <a:lnTo>
                    <a:pt x="128" y="375"/>
                  </a:lnTo>
                  <a:lnTo>
                    <a:pt x="138" y="355"/>
                  </a:lnTo>
                  <a:lnTo>
                    <a:pt x="144" y="336"/>
                  </a:lnTo>
                  <a:lnTo>
                    <a:pt x="144" y="336"/>
                  </a:lnTo>
                  <a:lnTo>
                    <a:pt x="148" y="315"/>
                  </a:lnTo>
                  <a:lnTo>
                    <a:pt x="153" y="294"/>
                  </a:lnTo>
                  <a:lnTo>
                    <a:pt x="157" y="274"/>
                  </a:lnTo>
                  <a:lnTo>
                    <a:pt x="158" y="250"/>
                  </a:lnTo>
                  <a:lnTo>
                    <a:pt x="161" y="229"/>
                  </a:lnTo>
                  <a:lnTo>
                    <a:pt x="161" y="205"/>
                  </a:lnTo>
                  <a:lnTo>
                    <a:pt x="158" y="184"/>
                  </a:lnTo>
                  <a:lnTo>
                    <a:pt x="157" y="163"/>
                  </a:lnTo>
                  <a:lnTo>
                    <a:pt x="153" y="145"/>
                  </a:lnTo>
                  <a:lnTo>
                    <a:pt x="148" y="128"/>
                  </a:lnTo>
                  <a:lnTo>
                    <a:pt x="148" y="128"/>
                  </a:lnTo>
                  <a:lnTo>
                    <a:pt x="142" y="111"/>
                  </a:lnTo>
                  <a:lnTo>
                    <a:pt x="135" y="94"/>
                  </a:lnTo>
                  <a:lnTo>
                    <a:pt x="132" y="82"/>
                  </a:lnTo>
                  <a:lnTo>
                    <a:pt x="123" y="67"/>
                  </a:lnTo>
                  <a:lnTo>
                    <a:pt x="117" y="55"/>
                  </a:lnTo>
                  <a:lnTo>
                    <a:pt x="110" y="41"/>
                  </a:lnTo>
                  <a:lnTo>
                    <a:pt x="100" y="31"/>
                  </a:lnTo>
                  <a:lnTo>
                    <a:pt x="89" y="20"/>
                  </a:lnTo>
                  <a:lnTo>
                    <a:pt x="79" y="9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2"/>
                  </a:lnTo>
                  <a:lnTo>
                    <a:pt x="64" y="6"/>
                  </a:lnTo>
                  <a:lnTo>
                    <a:pt x="64" y="9"/>
                  </a:lnTo>
                  <a:lnTo>
                    <a:pt x="60" y="18"/>
                  </a:lnTo>
                  <a:lnTo>
                    <a:pt x="60" y="27"/>
                  </a:lnTo>
                  <a:lnTo>
                    <a:pt x="56" y="37"/>
                  </a:lnTo>
                  <a:lnTo>
                    <a:pt x="54" y="48"/>
                  </a:lnTo>
                  <a:lnTo>
                    <a:pt x="52" y="60"/>
                  </a:lnTo>
                  <a:lnTo>
                    <a:pt x="50" y="71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94"/>
                  </a:lnTo>
                  <a:lnTo>
                    <a:pt x="46" y="108"/>
                  </a:lnTo>
                  <a:lnTo>
                    <a:pt x="43" y="128"/>
                  </a:lnTo>
                  <a:lnTo>
                    <a:pt x="43" y="147"/>
                  </a:lnTo>
                  <a:lnTo>
                    <a:pt x="41" y="166"/>
                  </a:lnTo>
                  <a:lnTo>
                    <a:pt x="39" y="187"/>
                  </a:lnTo>
                  <a:lnTo>
                    <a:pt x="39" y="207"/>
                  </a:lnTo>
                  <a:lnTo>
                    <a:pt x="39" y="229"/>
                  </a:lnTo>
                  <a:lnTo>
                    <a:pt x="41" y="250"/>
                  </a:lnTo>
                  <a:lnTo>
                    <a:pt x="46" y="269"/>
                  </a:lnTo>
                  <a:lnTo>
                    <a:pt x="0" y="526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87" name="Freeform 130">
              <a:extLst>
                <a:ext uri="{FF2B5EF4-FFF2-40B4-BE49-F238E27FC236}">
                  <a16:creationId xmlns:a16="http://schemas.microsoft.com/office/drawing/2014/main" id="{FB284DE7-8E28-4A81-F46D-764E90A12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" y="2136"/>
              <a:ext cx="163" cy="528"/>
            </a:xfrm>
            <a:custGeom>
              <a:avLst/>
              <a:gdLst/>
              <a:ahLst/>
              <a:cxnLst>
                <a:cxn ang="0">
                  <a:pos x="0" y="526"/>
                </a:cxn>
                <a:cxn ang="0">
                  <a:pos x="14" y="511"/>
                </a:cxn>
                <a:cxn ang="0">
                  <a:pos x="31" y="495"/>
                </a:cxn>
                <a:cxn ang="0">
                  <a:pos x="48" y="477"/>
                </a:cxn>
                <a:cxn ang="0">
                  <a:pos x="64" y="456"/>
                </a:cxn>
                <a:cxn ang="0">
                  <a:pos x="82" y="437"/>
                </a:cxn>
                <a:cxn ang="0">
                  <a:pos x="98" y="417"/>
                </a:cxn>
                <a:cxn ang="0">
                  <a:pos x="115" y="396"/>
                </a:cxn>
                <a:cxn ang="0">
                  <a:pos x="128" y="375"/>
                </a:cxn>
                <a:cxn ang="0">
                  <a:pos x="138" y="355"/>
                </a:cxn>
                <a:cxn ang="0">
                  <a:pos x="144" y="336"/>
                </a:cxn>
                <a:cxn ang="0">
                  <a:pos x="144" y="336"/>
                </a:cxn>
                <a:cxn ang="0">
                  <a:pos x="148" y="315"/>
                </a:cxn>
                <a:cxn ang="0">
                  <a:pos x="153" y="294"/>
                </a:cxn>
                <a:cxn ang="0">
                  <a:pos x="157" y="274"/>
                </a:cxn>
                <a:cxn ang="0">
                  <a:pos x="158" y="250"/>
                </a:cxn>
                <a:cxn ang="0">
                  <a:pos x="161" y="229"/>
                </a:cxn>
                <a:cxn ang="0">
                  <a:pos x="161" y="205"/>
                </a:cxn>
                <a:cxn ang="0">
                  <a:pos x="158" y="184"/>
                </a:cxn>
                <a:cxn ang="0">
                  <a:pos x="157" y="163"/>
                </a:cxn>
                <a:cxn ang="0">
                  <a:pos x="153" y="145"/>
                </a:cxn>
                <a:cxn ang="0">
                  <a:pos x="148" y="128"/>
                </a:cxn>
                <a:cxn ang="0">
                  <a:pos x="148" y="128"/>
                </a:cxn>
                <a:cxn ang="0">
                  <a:pos x="142" y="111"/>
                </a:cxn>
                <a:cxn ang="0">
                  <a:pos x="135" y="94"/>
                </a:cxn>
                <a:cxn ang="0">
                  <a:pos x="132" y="82"/>
                </a:cxn>
                <a:cxn ang="0">
                  <a:pos x="123" y="67"/>
                </a:cxn>
                <a:cxn ang="0">
                  <a:pos x="117" y="55"/>
                </a:cxn>
                <a:cxn ang="0">
                  <a:pos x="110" y="41"/>
                </a:cxn>
                <a:cxn ang="0">
                  <a:pos x="100" y="31"/>
                </a:cxn>
                <a:cxn ang="0">
                  <a:pos x="89" y="20"/>
                </a:cxn>
                <a:cxn ang="0">
                  <a:pos x="79" y="9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2"/>
                </a:cxn>
                <a:cxn ang="0">
                  <a:pos x="64" y="6"/>
                </a:cxn>
                <a:cxn ang="0">
                  <a:pos x="64" y="9"/>
                </a:cxn>
                <a:cxn ang="0">
                  <a:pos x="60" y="18"/>
                </a:cxn>
                <a:cxn ang="0">
                  <a:pos x="60" y="27"/>
                </a:cxn>
                <a:cxn ang="0">
                  <a:pos x="56" y="37"/>
                </a:cxn>
                <a:cxn ang="0">
                  <a:pos x="54" y="48"/>
                </a:cxn>
                <a:cxn ang="0">
                  <a:pos x="52" y="60"/>
                </a:cxn>
                <a:cxn ang="0">
                  <a:pos x="50" y="71"/>
                </a:cxn>
                <a:cxn ang="0">
                  <a:pos x="48" y="82"/>
                </a:cxn>
                <a:cxn ang="0">
                  <a:pos x="48" y="82"/>
                </a:cxn>
                <a:cxn ang="0">
                  <a:pos x="48" y="94"/>
                </a:cxn>
                <a:cxn ang="0">
                  <a:pos x="46" y="108"/>
                </a:cxn>
                <a:cxn ang="0">
                  <a:pos x="43" y="128"/>
                </a:cxn>
                <a:cxn ang="0">
                  <a:pos x="43" y="147"/>
                </a:cxn>
                <a:cxn ang="0">
                  <a:pos x="41" y="166"/>
                </a:cxn>
                <a:cxn ang="0">
                  <a:pos x="39" y="187"/>
                </a:cxn>
                <a:cxn ang="0">
                  <a:pos x="39" y="207"/>
                </a:cxn>
                <a:cxn ang="0">
                  <a:pos x="39" y="229"/>
                </a:cxn>
                <a:cxn ang="0">
                  <a:pos x="41" y="250"/>
                </a:cxn>
                <a:cxn ang="0">
                  <a:pos x="46" y="269"/>
                </a:cxn>
              </a:cxnLst>
              <a:rect l="0" t="0" r="r" b="b"/>
              <a:pathLst>
                <a:path w="162" h="527">
                  <a:moveTo>
                    <a:pt x="0" y="526"/>
                  </a:moveTo>
                  <a:lnTo>
                    <a:pt x="14" y="511"/>
                  </a:lnTo>
                  <a:lnTo>
                    <a:pt x="31" y="495"/>
                  </a:lnTo>
                  <a:lnTo>
                    <a:pt x="48" y="477"/>
                  </a:lnTo>
                  <a:lnTo>
                    <a:pt x="64" y="456"/>
                  </a:lnTo>
                  <a:lnTo>
                    <a:pt x="82" y="437"/>
                  </a:lnTo>
                  <a:lnTo>
                    <a:pt x="98" y="417"/>
                  </a:lnTo>
                  <a:lnTo>
                    <a:pt x="115" y="396"/>
                  </a:lnTo>
                  <a:lnTo>
                    <a:pt x="128" y="375"/>
                  </a:lnTo>
                  <a:lnTo>
                    <a:pt x="138" y="355"/>
                  </a:lnTo>
                  <a:lnTo>
                    <a:pt x="144" y="336"/>
                  </a:lnTo>
                  <a:lnTo>
                    <a:pt x="144" y="336"/>
                  </a:lnTo>
                  <a:lnTo>
                    <a:pt x="148" y="315"/>
                  </a:lnTo>
                  <a:lnTo>
                    <a:pt x="153" y="294"/>
                  </a:lnTo>
                  <a:lnTo>
                    <a:pt x="157" y="274"/>
                  </a:lnTo>
                  <a:lnTo>
                    <a:pt x="158" y="250"/>
                  </a:lnTo>
                  <a:lnTo>
                    <a:pt x="161" y="229"/>
                  </a:lnTo>
                  <a:lnTo>
                    <a:pt x="161" y="205"/>
                  </a:lnTo>
                  <a:lnTo>
                    <a:pt x="158" y="184"/>
                  </a:lnTo>
                  <a:lnTo>
                    <a:pt x="157" y="163"/>
                  </a:lnTo>
                  <a:lnTo>
                    <a:pt x="153" y="145"/>
                  </a:lnTo>
                  <a:lnTo>
                    <a:pt x="148" y="128"/>
                  </a:lnTo>
                  <a:lnTo>
                    <a:pt x="148" y="128"/>
                  </a:lnTo>
                  <a:lnTo>
                    <a:pt x="142" y="111"/>
                  </a:lnTo>
                  <a:lnTo>
                    <a:pt x="135" y="94"/>
                  </a:lnTo>
                  <a:lnTo>
                    <a:pt x="132" y="82"/>
                  </a:lnTo>
                  <a:lnTo>
                    <a:pt x="123" y="67"/>
                  </a:lnTo>
                  <a:lnTo>
                    <a:pt x="117" y="55"/>
                  </a:lnTo>
                  <a:lnTo>
                    <a:pt x="110" y="41"/>
                  </a:lnTo>
                  <a:lnTo>
                    <a:pt x="100" y="31"/>
                  </a:lnTo>
                  <a:lnTo>
                    <a:pt x="89" y="20"/>
                  </a:lnTo>
                  <a:lnTo>
                    <a:pt x="79" y="9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2"/>
                  </a:lnTo>
                  <a:lnTo>
                    <a:pt x="64" y="6"/>
                  </a:lnTo>
                  <a:lnTo>
                    <a:pt x="64" y="9"/>
                  </a:lnTo>
                  <a:lnTo>
                    <a:pt x="60" y="18"/>
                  </a:lnTo>
                  <a:lnTo>
                    <a:pt x="60" y="27"/>
                  </a:lnTo>
                  <a:lnTo>
                    <a:pt x="56" y="37"/>
                  </a:lnTo>
                  <a:lnTo>
                    <a:pt x="54" y="48"/>
                  </a:lnTo>
                  <a:lnTo>
                    <a:pt x="52" y="60"/>
                  </a:lnTo>
                  <a:lnTo>
                    <a:pt x="50" y="71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94"/>
                  </a:lnTo>
                  <a:lnTo>
                    <a:pt x="46" y="108"/>
                  </a:lnTo>
                  <a:lnTo>
                    <a:pt x="43" y="128"/>
                  </a:lnTo>
                  <a:lnTo>
                    <a:pt x="43" y="147"/>
                  </a:lnTo>
                  <a:lnTo>
                    <a:pt x="41" y="166"/>
                  </a:lnTo>
                  <a:lnTo>
                    <a:pt x="39" y="187"/>
                  </a:lnTo>
                  <a:lnTo>
                    <a:pt x="39" y="207"/>
                  </a:lnTo>
                  <a:lnTo>
                    <a:pt x="39" y="229"/>
                  </a:lnTo>
                  <a:lnTo>
                    <a:pt x="41" y="250"/>
                  </a:lnTo>
                  <a:lnTo>
                    <a:pt x="46" y="269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88" name="Freeform 131">
              <a:extLst>
                <a:ext uri="{FF2B5EF4-FFF2-40B4-BE49-F238E27FC236}">
                  <a16:creationId xmlns:a16="http://schemas.microsoft.com/office/drawing/2014/main" id="{3F5806AB-1E56-CCBE-1DE6-5C3BBE8BA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" y="2299"/>
              <a:ext cx="322" cy="596"/>
            </a:xfrm>
            <a:custGeom>
              <a:avLst/>
              <a:gdLst/>
              <a:ahLst/>
              <a:cxnLst>
                <a:cxn ang="0">
                  <a:pos x="128" y="427"/>
                </a:cxn>
                <a:cxn ang="0">
                  <a:pos x="156" y="374"/>
                </a:cxn>
                <a:cxn ang="0">
                  <a:pos x="185" y="313"/>
                </a:cxn>
                <a:cxn ang="0">
                  <a:pos x="211" y="252"/>
                </a:cxn>
                <a:cxn ang="0">
                  <a:pos x="227" y="197"/>
                </a:cxn>
                <a:cxn ang="0">
                  <a:pos x="229" y="174"/>
                </a:cxn>
                <a:cxn ang="0">
                  <a:pos x="234" y="133"/>
                </a:cxn>
                <a:cxn ang="0">
                  <a:pos x="237" y="94"/>
                </a:cxn>
                <a:cxn ang="0">
                  <a:pos x="246" y="57"/>
                </a:cxn>
                <a:cxn ang="0">
                  <a:pos x="261" y="25"/>
                </a:cxn>
                <a:cxn ang="0">
                  <a:pos x="282" y="0"/>
                </a:cxn>
                <a:cxn ang="0">
                  <a:pos x="282" y="2"/>
                </a:cxn>
                <a:cxn ang="0">
                  <a:pos x="287" y="16"/>
                </a:cxn>
                <a:cxn ang="0">
                  <a:pos x="292" y="41"/>
                </a:cxn>
                <a:cxn ang="0">
                  <a:pos x="301" y="73"/>
                </a:cxn>
                <a:cxn ang="0">
                  <a:pos x="307" y="98"/>
                </a:cxn>
                <a:cxn ang="0">
                  <a:pos x="312" y="107"/>
                </a:cxn>
                <a:cxn ang="0">
                  <a:pos x="315" y="126"/>
                </a:cxn>
                <a:cxn ang="0">
                  <a:pos x="320" y="153"/>
                </a:cxn>
                <a:cxn ang="0">
                  <a:pos x="317" y="181"/>
                </a:cxn>
                <a:cxn ang="0">
                  <a:pos x="313" y="208"/>
                </a:cxn>
                <a:cxn ang="0">
                  <a:pos x="307" y="229"/>
                </a:cxn>
                <a:cxn ang="0">
                  <a:pos x="303" y="241"/>
                </a:cxn>
                <a:cxn ang="0">
                  <a:pos x="287" y="282"/>
                </a:cxn>
                <a:cxn ang="0">
                  <a:pos x="259" y="334"/>
                </a:cxn>
                <a:cxn ang="0">
                  <a:pos x="229" y="387"/>
                </a:cxn>
                <a:cxn ang="0">
                  <a:pos x="195" y="433"/>
                </a:cxn>
                <a:cxn ang="0">
                  <a:pos x="181" y="450"/>
                </a:cxn>
                <a:cxn ang="0">
                  <a:pos x="149" y="479"/>
                </a:cxn>
                <a:cxn ang="0">
                  <a:pos x="112" y="513"/>
                </a:cxn>
                <a:cxn ang="0">
                  <a:pos x="71" y="547"/>
                </a:cxn>
                <a:cxn ang="0">
                  <a:pos x="34" y="575"/>
                </a:cxn>
                <a:cxn ang="0">
                  <a:pos x="0" y="596"/>
                </a:cxn>
              </a:cxnLst>
              <a:rect l="0" t="0" r="r" b="b"/>
              <a:pathLst>
                <a:path w="321" h="597">
                  <a:moveTo>
                    <a:pt x="115" y="446"/>
                  </a:moveTo>
                  <a:lnTo>
                    <a:pt x="128" y="427"/>
                  </a:lnTo>
                  <a:lnTo>
                    <a:pt x="140" y="402"/>
                  </a:lnTo>
                  <a:lnTo>
                    <a:pt x="156" y="374"/>
                  </a:lnTo>
                  <a:lnTo>
                    <a:pt x="170" y="345"/>
                  </a:lnTo>
                  <a:lnTo>
                    <a:pt x="185" y="313"/>
                  </a:lnTo>
                  <a:lnTo>
                    <a:pt x="197" y="282"/>
                  </a:lnTo>
                  <a:lnTo>
                    <a:pt x="211" y="252"/>
                  </a:lnTo>
                  <a:lnTo>
                    <a:pt x="221" y="223"/>
                  </a:lnTo>
                  <a:lnTo>
                    <a:pt x="227" y="197"/>
                  </a:lnTo>
                  <a:lnTo>
                    <a:pt x="229" y="174"/>
                  </a:lnTo>
                  <a:lnTo>
                    <a:pt x="229" y="174"/>
                  </a:lnTo>
                  <a:lnTo>
                    <a:pt x="232" y="153"/>
                  </a:lnTo>
                  <a:lnTo>
                    <a:pt x="234" y="133"/>
                  </a:lnTo>
                  <a:lnTo>
                    <a:pt x="234" y="113"/>
                  </a:lnTo>
                  <a:lnTo>
                    <a:pt x="237" y="94"/>
                  </a:lnTo>
                  <a:lnTo>
                    <a:pt x="239" y="75"/>
                  </a:lnTo>
                  <a:lnTo>
                    <a:pt x="246" y="57"/>
                  </a:lnTo>
                  <a:lnTo>
                    <a:pt x="252" y="39"/>
                  </a:lnTo>
                  <a:lnTo>
                    <a:pt x="261" y="25"/>
                  </a:lnTo>
                  <a:lnTo>
                    <a:pt x="269" y="13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82" y="2"/>
                  </a:lnTo>
                  <a:lnTo>
                    <a:pt x="284" y="8"/>
                  </a:lnTo>
                  <a:lnTo>
                    <a:pt x="287" y="16"/>
                  </a:lnTo>
                  <a:lnTo>
                    <a:pt x="290" y="29"/>
                  </a:lnTo>
                  <a:lnTo>
                    <a:pt x="292" y="41"/>
                  </a:lnTo>
                  <a:lnTo>
                    <a:pt x="296" y="59"/>
                  </a:lnTo>
                  <a:lnTo>
                    <a:pt x="301" y="73"/>
                  </a:lnTo>
                  <a:lnTo>
                    <a:pt x="305" y="86"/>
                  </a:lnTo>
                  <a:lnTo>
                    <a:pt x="307" y="98"/>
                  </a:lnTo>
                  <a:lnTo>
                    <a:pt x="312" y="107"/>
                  </a:lnTo>
                  <a:lnTo>
                    <a:pt x="312" y="107"/>
                  </a:lnTo>
                  <a:lnTo>
                    <a:pt x="315" y="115"/>
                  </a:lnTo>
                  <a:lnTo>
                    <a:pt x="315" y="126"/>
                  </a:lnTo>
                  <a:lnTo>
                    <a:pt x="317" y="138"/>
                  </a:lnTo>
                  <a:lnTo>
                    <a:pt x="320" y="153"/>
                  </a:lnTo>
                  <a:lnTo>
                    <a:pt x="317" y="166"/>
                  </a:lnTo>
                  <a:lnTo>
                    <a:pt x="317" y="181"/>
                  </a:lnTo>
                  <a:lnTo>
                    <a:pt x="315" y="195"/>
                  </a:lnTo>
                  <a:lnTo>
                    <a:pt x="313" y="208"/>
                  </a:lnTo>
                  <a:lnTo>
                    <a:pt x="312" y="218"/>
                  </a:lnTo>
                  <a:lnTo>
                    <a:pt x="307" y="229"/>
                  </a:lnTo>
                  <a:lnTo>
                    <a:pt x="307" y="229"/>
                  </a:lnTo>
                  <a:lnTo>
                    <a:pt x="303" y="241"/>
                  </a:lnTo>
                  <a:lnTo>
                    <a:pt x="294" y="260"/>
                  </a:lnTo>
                  <a:lnTo>
                    <a:pt x="287" y="282"/>
                  </a:lnTo>
                  <a:lnTo>
                    <a:pt x="273" y="306"/>
                  </a:lnTo>
                  <a:lnTo>
                    <a:pt x="259" y="334"/>
                  </a:lnTo>
                  <a:lnTo>
                    <a:pt x="244" y="361"/>
                  </a:lnTo>
                  <a:lnTo>
                    <a:pt x="229" y="387"/>
                  </a:lnTo>
                  <a:lnTo>
                    <a:pt x="212" y="412"/>
                  </a:lnTo>
                  <a:lnTo>
                    <a:pt x="195" y="433"/>
                  </a:lnTo>
                  <a:lnTo>
                    <a:pt x="181" y="450"/>
                  </a:lnTo>
                  <a:lnTo>
                    <a:pt x="181" y="450"/>
                  </a:lnTo>
                  <a:lnTo>
                    <a:pt x="166" y="462"/>
                  </a:lnTo>
                  <a:lnTo>
                    <a:pt x="149" y="479"/>
                  </a:lnTo>
                  <a:lnTo>
                    <a:pt x="130" y="497"/>
                  </a:lnTo>
                  <a:lnTo>
                    <a:pt x="112" y="513"/>
                  </a:lnTo>
                  <a:lnTo>
                    <a:pt x="92" y="530"/>
                  </a:lnTo>
                  <a:lnTo>
                    <a:pt x="71" y="547"/>
                  </a:lnTo>
                  <a:lnTo>
                    <a:pt x="52" y="561"/>
                  </a:lnTo>
                  <a:lnTo>
                    <a:pt x="34" y="575"/>
                  </a:lnTo>
                  <a:lnTo>
                    <a:pt x="16" y="587"/>
                  </a:lnTo>
                  <a:lnTo>
                    <a:pt x="0" y="596"/>
                  </a:lnTo>
                  <a:lnTo>
                    <a:pt x="115" y="446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89" name="Freeform 132">
              <a:extLst>
                <a:ext uri="{FF2B5EF4-FFF2-40B4-BE49-F238E27FC236}">
                  <a16:creationId xmlns:a16="http://schemas.microsoft.com/office/drawing/2014/main" id="{6BE66D24-D804-6D1A-617E-9304DD3E0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" y="2299"/>
              <a:ext cx="322" cy="596"/>
            </a:xfrm>
            <a:custGeom>
              <a:avLst/>
              <a:gdLst/>
              <a:ahLst/>
              <a:cxnLst>
                <a:cxn ang="0">
                  <a:pos x="128" y="427"/>
                </a:cxn>
                <a:cxn ang="0">
                  <a:pos x="156" y="374"/>
                </a:cxn>
                <a:cxn ang="0">
                  <a:pos x="185" y="313"/>
                </a:cxn>
                <a:cxn ang="0">
                  <a:pos x="211" y="252"/>
                </a:cxn>
                <a:cxn ang="0">
                  <a:pos x="227" y="197"/>
                </a:cxn>
                <a:cxn ang="0">
                  <a:pos x="229" y="174"/>
                </a:cxn>
                <a:cxn ang="0">
                  <a:pos x="234" y="133"/>
                </a:cxn>
                <a:cxn ang="0">
                  <a:pos x="237" y="94"/>
                </a:cxn>
                <a:cxn ang="0">
                  <a:pos x="246" y="57"/>
                </a:cxn>
                <a:cxn ang="0">
                  <a:pos x="261" y="25"/>
                </a:cxn>
                <a:cxn ang="0">
                  <a:pos x="282" y="0"/>
                </a:cxn>
                <a:cxn ang="0">
                  <a:pos x="282" y="2"/>
                </a:cxn>
                <a:cxn ang="0">
                  <a:pos x="287" y="16"/>
                </a:cxn>
                <a:cxn ang="0">
                  <a:pos x="292" y="41"/>
                </a:cxn>
                <a:cxn ang="0">
                  <a:pos x="301" y="73"/>
                </a:cxn>
                <a:cxn ang="0">
                  <a:pos x="307" y="98"/>
                </a:cxn>
                <a:cxn ang="0">
                  <a:pos x="312" y="107"/>
                </a:cxn>
                <a:cxn ang="0">
                  <a:pos x="315" y="126"/>
                </a:cxn>
                <a:cxn ang="0">
                  <a:pos x="320" y="153"/>
                </a:cxn>
                <a:cxn ang="0">
                  <a:pos x="317" y="181"/>
                </a:cxn>
                <a:cxn ang="0">
                  <a:pos x="313" y="208"/>
                </a:cxn>
                <a:cxn ang="0">
                  <a:pos x="307" y="229"/>
                </a:cxn>
                <a:cxn ang="0">
                  <a:pos x="303" y="241"/>
                </a:cxn>
                <a:cxn ang="0">
                  <a:pos x="287" y="282"/>
                </a:cxn>
                <a:cxn ang="0">
                  <a:pos x="259" y="334"/>
                </a:cxn>
                <a:cxn ang="0">
                  <a:pos x="229" y="387"/>
                </a:cxn>
                <a:cxn ang="0">
                  <a:pos x="195" y="433"/>
                </a:cxn>
                <a:cxn ang="0">
                  <a:pos x="181" y="450"/>
                </a:cxn>
                <a:cxn ang="0">
                  <a:pos x="149" y="479"/>
                </a:cxn>
                <a:cxn ang="0">
                  <a:pos x="112" y="513"/>
                </a:cxn>
                <a:cxn ang="0">
                  <a:pos x="71" y="547"/>
                </a:cxn>
                <a:cxn ang="0">
                  <a:pos x="34" y="575"/>
                </a:cxn>
                <a:cxn ang="0">
                  <a:pos x="0" y="596"/>
                </a:cxn>
              </a:cxnLst>
              <a:rect l="0" t="0" r="r" b="b"/>
              <a:pathLst>
                <a:path w="321" h="597">
                  <a:moveTo>
                    <a:pt x="115" y="446"/>
                  </a:moveTo>
                  <a:lnTo>
                    <a:pt x="128" y="427"/>
                  </a:lnTo>
                  <a:lnTo>
                    <a:pt x="140" y="402"/>
                  </a:lnTo>
                  <a:lnTo>
                    <a:pt x="156" y="374"/>
                  </a:lnTo>
                  <a:lnTo>
                    <a:pt x="170" y="345"/>
                  </a:lnTo>
                  <a:lnTo>
                    <a:pt x="185" y="313"/>
                  </a:lnTo>
                  <a:lnTo>
                    <a:pt x="197" y="282"/>
                  </a:lnTo>
                  <a:lnTo>
                    <a:pt x="211" y="252"/>
                  </a:lnTo>
                  <a:lnTo>
                    <a:pt x="221" y="223"/>
                  </a:lnTo>
                  <a:lnTo>
                    <a:pt x="227" y="197"/>
                  </a:lnTo>
                  <a:lnTo>
                    <a:pt x="229" y="174"/>
                  </a:lnTo>
                  <a:lnTo>
                    <a:pt x="229" y="174"/>
                  </a:lnTo>
                  <a:lnTo>
                    <a:pt x="232" y="153"/>
                  </a:lnTo>
                  <a:lnTo>
                    <a:pt x="234" y="133"/>
                  </a:lnTo>
                  <a:lnTo>
                    <a:pt x="234" y="113"/>
                  </a:lnTo>
                  <a:lnTo>
                    <a:pt x="237" y="94"/>
                  </a:lnTo>
                  <a:lnTo>
                    <a:pt x="239" y="75"/>
                  </a:lnTo>
                  <a:lnTo>
                    <a:pt x="246" y="57"/>
                  </a:lnTo>
                  <a:lnTo>
                    <a:pt x="252" y="39"/>
                  </a:lnTo>
                  <a:lnTo>
                    <a:pt x="261" y="25"/>
                  </a:lnTo>
                  <a:lnTo>
                    <a:pt x="269" y="13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82" y="2"/>
                  </a:lnTo>
                  <a:lnTo>
                    <a:pt x="284" y="8"/>
                  </a:lnTo>
                  <a:lnTo>
                    <a:pt x="287" y="16"/>
                  </a:lnTo>
                  <a:lnTo>
                    <a:pt x="290" y="29"/>
                  </a:lnTo>
                  <a:lnTo>
                    <a:pt x="292" y="41"/>
                  </a:lnTo>
                  <a:lnTo>
                    <a:pt x="296" y="59"/>
                  </a:lnTo>
                  <a:lnTo>
                    <a:pt x="301" y="73"/>
                  </a:lnTo>
                  <a:lnTo>
                    <a:pt x="305" y="86"/>
                  </a:lnTo>
                  <a:lnTo>
                    <a:pt x="307" y="98"/>
                  </a:lnTo>
                  <a:lnTo>
                    <a:pt x="312" y="107"/>
                  </a:lnTo>
                  <a:lnTo>
                    <a:pt x="312" y="107"/>
                  </a:lnTo>
                  <a:lnTo>
                    <a:pt x="315" y="115"/>
                  </a:lnTo>
                  <a:lnTo>
                    <a:pt x="315" y="126"/>
                  </a:lnTo>
                  <a:lnTo>
                    <a:pt x="317" y="138"/>
                  </a:lnTo>
                  <a:lnTo>
                    <a:pt x="320" y="153"/>
                  </a:lnTo>
                  <a:lnTo>
                    <a:pt x="317" y="166"/>
                  </a:lnTo>
                  <a:lnTo>
                    <a:pt x="317" y="181"/>
                  </a:lnTo>
                  <a:lnTo>
                    <a:pt x="315" y="195"/>
                  </a:lnTo>
                  <a:lnTo>
                    <a:pt x="313" y="208"/>
                  </a:lnTo>
                  <a:lnTo>
                    <a:pt x="312" y="218"/>
                  </a:lnTo>
                  <a:lnTo>
                    <a:pt x="307" y="229"/>
                  </a:lnTo>
                  <a:lnTo>
                    <a:pt x="307" y="229"/>
                  </a:lnTo>
                  <a:lnTo>
                    <a:pt x="303" y="241"/>
                  </a:lnTo>
                  <a:lnTo>
                    <a:pt x="294" y="260"/>
                  </a:lnTo>
                  <a:lnTo>
                    <a:pt x="287" y="282"/>
                  </a:lnTo>
                  <a:lnTo>
                    <a:pt x="273" y="306"/>
                  </a:lnTo>
                  <a:lnTo>
                    <a:pt x="259" y="334"/>
                  </a:lnTo>
                  <a:lnTo>
                    <a:pt x="244" y="361"/>
                  </a:lnTo>
                  <a:lnTo>
                    <a:pt x="229" y="387"/>
                  </a:lnTo>
                  <a:lnTo>
                    <a:pt x="212" y="412"/>
                  </a:lnTo>
                  <a:lnTo>
                    <a:pt x="195" y="433"/>
                  </a:lnTo>
                  <a:lnTo>
                    <a:pt x="181" y="450"/>
                  </a:lnTo>
                  <a:lnTo>
                    <a:pt x="181" y="450"/>
                  </a:lnTo>
                  <a:lnTo>
                    <a:pt x="166" y="462"/>
                  </a:lnTo>
                  <a:lnTo>
                    <a:pt x="149" y="479"/>
                  </a:lnTo>
                  <a:lnTo>
                    <a:pt x="130" y="497"/>
                  </a:lnTo>
                  <a:lnTo>
                    <a:pt x="112" y="513"/>
                  </a:lnTo>
                  <a:lnTo>
                    <a:pt x="92" y="530"/>
                  </a:lnTo>
                  <a:lnTo>
                    <a:pt x="71" y="547"/>
                  </a:lnTo>
                  <a:lnTo>
                    <a:pt x="52" y="561"/>
                  </a:lnTo>
                  <a:lnTo>
                    <a:pt x="34" y="575"/>
                  </a:lnTo>
                  <a:lnTo>
                    <a:pt x="16" y="587"/>
                  </a:lnTo>
                  <a:lnTo>
                    <a:pt x="0" y="59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90" name="Freeform 133">
              <a:extLst>
                <a:ext uri="{FF2B5EF4-FFF2-40B4-BE49-F238E27FC236}">
                  <a16:creationId xmlns:a16="http://schemas.microsoft.com/office/drawing/2014/main" id="{0E7216C0-F557-0CEF-36A6-79E12E9A6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0" y="2443"/>
              <a:ext cx="277" cy="481"/>
            </a:xfrm>
            <a:custGeom>
              <a:avLst/>
              <a:gdLst/>
              <a:ahLst/>
              <a:cxnLst>
                <a:cxn ang="0">
                  <a:pos x="34" y="399"/>
                </a:cxn>
                <a:cxn ang="0">
                  <a:pos x="43" y="384"/>
                </a:cxn>
                <a:cxn ang="0">
                  <a:pos x="59" y="361"/>
                </a:cxn>
                <a:cxn ang="0">
                  <a:pos x="73" y="333"/>
                </a:cxn>
                <a:cxn ang="0">
                  <a:pos x="90" y="300"/>
                </a:cxn>
                <a:cxn ang="0">
                  <a:pos x="107" y="266"/>
                </a:cxn>
                <a:cxn ang="0">
                  <a:pos x="122" y="233"/>
                </a:cxn>
                <a:cxn ang="0">
                  <a:pos x="139" y="199"/>
                </a:cxn>
                <a:cxn ang="0">
                  <a:pos x="153" y="170"/>
                </a:cxn>
                <a:cxn ang="0">
                  <a:pos x="168" y="147"/>
                </a:cxn>
                <a:cxn ang="0">
                  <a:pos x="179" y="130"/>
                </a:cxn>
                <a:cxn ang="0">
                  <a:pos x="179" y="130"/>
                </a:cxn>
                <a:cxn ang="0">
                  <a:pos x="190" y="115"/>
                </a:cxn>
                <a:cxn ang="0">
                  <a:pos x="200" y="101"/>
                </a:cxn>
                <a:cxn ang="0">
                  <a:pos x="211" y="86"/>
                </a:cxn>
                <a:cxn ang="0">
                  <a:pos x="221" y="73"/>
                </a:cxn>
                <a:cxn ang="0">
                  <a:pos x="232" y="59"/>
                </a:cxn>
                <a:cxn ang="0">
                  <a:pos x="244" y="43"/>
                </a:cxn>
                <a:cxn ang="0">
                  <a:pos x="252" y="31"/>
                </a:cxn>
                <a:cxn ang="0">
                  <a:pos x="261" y="18"/>
                </a:cxn>
                <a:cxn ang="0">
                  <a:pos x="269" y="8"/>
                </a:cxn>
                <a:cxn ang="0">
                  <a:pos x="276" y="0"/>
                </a:cxn>
                <a:cxn ang="0">
                  <a:pos x="276" y="0"/>
                </a:cxn>
                <a:cxn ang="0">
                  <a:pos x="276" y="2"/>
                </a:cxn>
                <a:cxn ang="0">
                  <a:pos x="276" y="13"/>
                </a:cxn>
                <a:cxn ang="0">
                  <a:pos x="276" y="27"/>
                </a:cxn>
                <a:cxn ang="0">
                  <a:pos x="273" y="43"/>
                </a:cxn>
                <a:cxn ang="0">
                  <a:pos x="273" y="64"/>
                </a:cxn>
                <a:cxn ang="0">
                  <a:pos x="271" y="88"/>
                </a:cxn>
                <a:cxn ang="0">
                  <a:pos x="269" y="113"/>
                </a:cxn>
                <a:cxn ang="0">
                  <a:pos x="265" y="137"/>
                </a:cxn>
                <a:cxn ang="0">
                  <a:pos x="261" y="158"/>
                </a:cxn>
                <a:cxn ang="0">
                  <a:pos x="252" y="176"/>
                </a:cxn>
                <a:cxn ang="0">
                  <a:pos x="252" y="176"/>
                </a:cxn>
                <a:cxn ang="0">
                  <a:pos x="244" y="197"/>
                </a:cxn>
                <a:cxn ang="0">
                  <a:pos x="236" y="218"/>
                </a:cxn>
                <a:cxn ang="0">
                  <a:pos x="223" y="239"/>
                </a:cxn>
                <a:cxn ang="0">
                  <a:pos x="213" y="262"/>
                </a:cxn>
                <a:cxn ang="0">
                  <a:pos x="200" y="285"/>
                </a:cxn>
                <a:cxn ang="0">
                  <a:pos x="188" y="308"/>
                </a:cxn>
                <a:cxn ang="0">
                  <a:pos x="174" y="328"/>
                </a:cxn>
                <a:cxn ang="0">
                  <a:pos x="162" y="347"/>
                </a:cxn>
                <a:cxn ang="0">
                  <a:pos x="149" y="361"/>
                </a:cxn>
                <a:cxn ang="0">
                  <a:pos x="137" y="374"/>
                </a:cxn>
                <a:cxn ang="0">
                  <a:pos x="137" y="374"/>
                </a:cxn>
                <a:cxn ang="0">
                  <a:pos x="126" y="384"/>
                </a:cxn>
                <a:cxn ang="0">
                  <a:pos x="112" y="397"/>
                </a:cxn>
                <a:cxn ang="0">
                  <a:pos x="98" y="407"/>
                </a:cxn>
                <a:cxn ang="0">
                  <a:pos x="84" y="420"/>
                </a:cxn>
                <a:cxn ang="0">
                  <a:pos x="69" y="432"/>
                </a:cxn>
                <a:cxn ang="0">
                  <a:pos x="54" y="443"/>
                </a:cxn>
                <a:cxn ang="0">
                  <a:pos x="39" y="455"/>
                </a:cxn>
                <a:cxn ang="0">
                  <a:pos x="25" y="466"/>
                </a:cxn>
                <a:cxn ang="0">
                  <a:pos x="13" y="475"/>
                </a:cxn>
                <a:cxn ang="0">
                  <a:pos x="0" y="481"/>
                </a:cxn>
                <a:cxn ang="0">
                  <a:pos x="34" y="399"/>
                </a:cxn>
              </a:cxnLst>
              <a:rect l="0" t="0" r="r" b="b"/>
              <a:pathLst>
                <a:path w="277" h="482">
                  <a:moveTo>
                    <a:pt x="34" y="399"/>
                  </a:moveTo>
                  <a:lnTo>
                    <a:pt x="43" y="384"/>
                  </a:lnTo>
                  <a:lnTo>
                    <a:pt x="59" y="361"/>
                  </a:lnTo>
                  <a:lnTo>
                    <a:pt x="73" y="333"/>
                  </a:lnTo>
                  <a:lnTo>
                    <a:pt x="90" y="300"/>
                  </a:lnTo>
                  <a:lnTo>
                    <a:pt x="107" y="266"/>
                  </a:lnTo>
                  <a:lnTo>
                    <a:pt x="122" y="233"/>
                  </a:lnTo>
                  <a:lnTo>
                    <a:pt x="139" y="199"/>
                  </a:lnTo>
                  <a:lnTo>
                    <a:pt x="153" y="170"/>
                  </a:lnTo>
                  <a:lnTo>
                    <a:pt x="168" y="147"/>
                  </a:lnTo>
                  <a:lnTo>
                    <a:pt x="179" y="130"/>
                  </a:lnTo>
                  <a:lnTo>
                    <a:pt x="179" y="130"/>
                  </a:lnTo>
                  <a:lnTo>
                    <a:pt x="190" y="115"/>
                  </a:lnTo>
                  <a:lnTo>
                    <a:pt x="200" y="101"/>
                  </a:lnTo>
                  <a:lnTo>
                    <a:pt x="211" y="86"/>
                  </a:lnTo>
                  <a:lnTo>
                    <a:pt x="221" y="73"/>
                  </a:lnTo>
                  <a:lnTo>
                    <a:pt x="232" y="59"/>
                  </a:lnTo>
                  <a:lnTo>
                    <a:pt x="244" y="43"/>
                  </a:lnTo>
                  <a:lnTo>
                    <a:pt x="252" y="31"/>
                  </a:lnTo>
                  <a:lnTo>
                    <a:pt x="261" y="18"/>
                  </a:lnTo>
                  <a:lnTo>
                    <a:pt x="269" y="8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76" y="2"/>
                  </a:lnTo>
                  <a:lnTo>
                    <a:pt x="276" y="13"/>
                  </a:lnTo>
                  <a:lnTo>
                    <a:pt x="276" y="27"/>
                  </a:lnTo>
                  <a:lnTo>
                    <a:pt x="273" y="43"/>
                  </a:lnTo>
                  <a:lnTo>
                    <a:pt x="273" y="64"/>
                  </a:lnTo>
                  <a:lnTo>
                    <a:pt x="271" y="88"/>
                  </a:lnTo>
                  <a:lnTo>
                    <a:pt x="269" y="113"/>
                  </a:lnTo>
                  <a:lnTo>
                    <a:pt x="265" y="137"/>
                  </a:lnTo>
                  <a:lnTo>
                    <a:pt x="261" y="158"/>
                  </a:lnTo>
                  <a:lnTo>
                    <a:pt x="252" y="176"/>
                  </a:lnTo>
                  <a:lnTo>
                    <a:pt x="252" y="176"/>
                  </a:lnTo>
                  <a:lnTo>
                    <a:pt x="244" y="197"/>
                  </a:lnTo>
                  <a:lnTo>
                    <a:pt x="236" y="218"/>
                  </a:lnTo>
                  <a:lnTo>
                    <a:pt x="223" y="239"/>
                  </a:lnTo>
                  <a:lnTo>
                    <a:pt x="213" y="262"/>
                  </a:lnTo>
                  <a:lnTo>
                    <a:pt x="200" y="285"/>
                  </a:lnTo>
                  <a:lnTo>
                    <a:pt x="188" y="308"/>
                  </a:lnTo>
                  <a:lnTo>
                    <a:pt x="174" y="328"/>
                  </a:lnTo>
                  <a:lnTo>
                    <a:pt x="162" y="347"/>
                  </a:lnTo>
                  <a:lnTo>
                    <a:pt x="149" y="361"/>
                  </a:lnTo>
                  <a:lnTo>
                    <a:pt x="137" y="374"/>
                  </a:lnTo>
                  <a:lnTo>
                    <a:pt x="137" y="374"/>
                  </a:lnTo>
                  <a:lnTo>
                    <a:pt x="126" y="384"/>
                  </a:lnTo>
                  <a:lnTo>
                    <a:pt x="112" y="397"/>
                  </a:lnTo>
                  <a:lnTo>
                    <a:pt x="98" y="407"/>
                  </a:lnTo>
                  <a:lnTo>
                    <a:pt x="84" y="420"/>
                  </a:lnTo>
                  <a:lnTo>
                    <a:pt x="69" y="432"/>
                  </a:lnTo>
                  <a:lnTo>
                    <a:pt x="54" y="443"/>
                  </a:lnTo>
                  <a:lnTo>
                    <a:pt x="39" y="455"/>
                  </a:lnTo>
                  <a:lnTo>
                    <a:pt x="25" y="466"/>
                  </a:lnTo>
                  <a:lnTo>
                    <a:pt x="13" y="475"/>
                  </a:lnTo>
                  <a:lnTo>
                    <a:pt x="0" y="481"/>
                  </a:lnTo>
                  <a:lnTo>
                    <a:pt x="34" y="399"/>
                  </a:lnTo>
                </a:path>
              </a:pathLst>
            </a:custGeom>
            <a:solidFill>
              <a:srgbClr val="3B595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91" name="Freeform 134">
              <a:extLst>
                <a:ext uri="{FF2B5EF4-FFF2-40B4-BE49-F238E27FC236}">
                  <a16:creationId xmlns:a16="http://schemas.microsoft.com/office/drawing/2014/main" id="{D6415C99-4319-6280-CB6D-15CEDB924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0" y="2443"/>
              <a:ext cx="277" cy="481"/>
            </a:xfrm>
            <a:custGeom>
              <a:avLst/>
              <a:gdLst/>
              <a:ahLst/>
              <a:cxnLst>
                <a:cxn ang="0">
                  <a:pos x="34" y="399"/>
                </a:cxn>
                <a:cxn ang="0">
                  <a:pos x="43" y="384"/>
                </a:cxn>
                <a:cxn ang="0">
                  <a:pos x="59" y="361"/>
                </a:cxn>
                <a:cxn ang="0">
                  <a:pos x="73" y="333"/>
                </a:cxn>
                <a:cxn ang="0">
                  <a:pos x="90" y="300"/>
                </a:cxn>
                <a:cxn ang="0">
                  <a:pos x="107" y="266"/>
                </a:cxn>
                <a:cxn ang="0">
                  <a:pos x="122" y="233"/>
                </a:cxn>
                <a:cxn ang="0">
                  <a:pos x="139" y="199"/>
                </a:cxn>
                <a:cxn ang="0">
                  <a:pos x="153" y="170"/>
                </a:cxn>
                <a:cxn ang="0">
                  <a:pos x="168" y="147"/>
                </a:cxn>
                <a:cxn ang="0">
                  <a:pos x="179" y="130"/>
                </a:cxn>
                <a:cxn ang="0">
                  <a:pos x="179" y="130"/>
                </a:cxn>
                <a:cxn ang="0">
                  <a:pos x="190" y="115"/>
                </a:cxn>
                <a:cxn ang="0">
                  <a:pos x="200" y="101"/>
                </a:cxn>
                <a:cxn ang="0">
                  <a:pos x="211" y="86"/>
                </a:cxn>
                <a:cxn ang="0">
                  <a:pos x="221" y="73"/>
                </a:cxn>
                <a:cxn ang="0">
                  <a:pos x="232" y="59"/>
                </a:cxn>
                <a:cxn ang="0">
                  <a:pos x="244" y="43"/>
                </a:cxn>
                <a:cxn ang="0">
                  <a:pos x="252" y="31"/>
                </a:cxn>
                <a:cxn ang="0">
                  <a:pos x="261" y="18"/>
                </a:cxn>
                <a:cxn ang="0">
                  <a:pos x="269" y="8"/>
                </a:cxn>
                <a:cxn ang="0">
                  <a:pos x="276" y="0"/>
                </a:cxn>
                <a:cxn ang="0">
                  <a:pos x="276" y="0"/>
                </a:cxn>
                <a:cxn ang="0">
                  <a:pos x="276" y="2"/>
                </a:cxn>
                <a:cxn ang="0">
                  <a:pos x="276" y="13"/>
                </a:cxn>
                <a:cxn ang="0">
                  <a:pos x="276" y="27"/>
                </a:cxn>
                <a:cxn ang="0">
                  <a:pos x="273" y="43"/>
                </a:cxn>
                <a:cxn ang="0">
                  <a:pos x="273" y="64"/>
                </a:cxn>
                <a:cxn ang="0">
                  <a:pos x="271" y="88"/>
                </a:cxn>
                <a:cxn ang="0">
                  <a:pos x="269" y="113"/>
                </a:cxn>
                <a:cxn ang="0">
                  <a:pos x="265" y="137"/>
                </a:cxn>
                <a:cxn ang="0">
                  <a:pos x="261" y="158"/>
                </a:cxn>
                <a:cxn ang="0">
                  <a:pos x="252" y="176"/>
                </a:cxn>
                <a:cxn ang="0">
                  <a:pos x="252" y="176"/>
                </a:cxn>
                <a:cxn ang="0">
                  <a:pos x="244" y="197"/>
                </a:cxn>
                <a:cxn ang="0">
                  <a:pos x="236" y="218"/>
                </a:cxn>
                <a:cxn ang="0">
                  <a:pos x="223" y="239"/>
                </a:cxn>
                <a:cxn ang="0">
                  <a:pos x="213" y="262"/>
                </a:cxn>
                <a:cxn ang="0">
                  <a:pos x="200" y="285"/>
                </a:cxn>
                <a:cxn ang="0">
                  <a:pos x="188" y="308"/>
                </a:cxn>
                <a:cxn ang="0">
                  <a:pos x="174" y="328"/>
                </a:cxn>
                <a:cxn ang="0">
                  <a:pos x="162" y="347"/>
                </a:cxn>
                <a:cxn ang="0">
                  <a:pos x="149" y="361"/>
                </a:cxn>
                <a:cxn ang="0">
                  <a:pos x="137" y="374"/>
                </a:cxn>
                <a:cxn ang="0">
                  <a:pos x="137" y="374"/>
                </a:cxn>
                <a:cxn ang="0">
                  <a:pos x="126" y="384"/>
                </a:cxn>
                <a:cxn ang="0">
                  <a:pos x="112" y="397"/>
                </a:cxn>
                <a:cxn ang="0">
                  <a:pos x="98" y="407"/>
                </a:cxn>
                <a:cxn ang="0">
                  <a:pos x="84" y="420"/>
                </a:cxn>
                <a:cxn ang="0">
                  <a:pos x="69" y="432"/>
                </a:cxn>
                <a:cxn ang="0">
                  <a:pos x="54" y="443"/>
                </a:cxn>
                <a:cxn ang="0">
                  <a:pos x="39" y="455"/>
                </a:cxn>
                <a:cxn ang="0">
                  <a:pos x="25" y="466"/>
                </a:cxn>
                <a:cxn ang="0">
                  <a:pos x="13" y="475"/>
                </a:cxn>
                <a:cxn ang="0">
                  <a:pos x="0" y="481"/>
                </a:cxn>
              </a:cxnLst>
              <a:rect l="0" t="0" r="r" b="b"/>
              <a:pathLst>
                <a:path w="277" h="482">
                  <a:moveTo>
                    <a:pt x="34" y="399"/>
                  </a:moveTo>
                  <a:lnTo>
                    <a:pt x="43" y="384"/>
                  </a:lnTo>
                  <a:lnTo>
                    <a:pt x="59" y="361"/>
                  </a:lnTo>
                  <a:lnTo>
                    <a:pt x="73" y="333"/>
                  </a:lnTo>
                  <a:lnTo>
                    <a:pt x="90" y="300"/>
                  </a:lnTo>
                  <a:lnTo>
                    <a:pt x="107" y="266"/>
                  </a:lnTo>
                  <a:lnTo>
                    <a:pt x="122" y="233"/>
                  </a:lnTo>
                  <a:lnTo>
                    <a:pt x="139" y="199"/>
                  </a:lnTo>
                  <a:lnTo>
                    <a:pt x="153" y="170"/>
                  </a:lnTo>
                  <a:lnTo>
                    <a:pt x="168" y="147"/>
                  </a:lnTo>
                  <a:lnTo>
                    <a:pt x="179" y="130"/>
                  </a:lnTo>
                  <a:lnTo>
                    <a:pt x="179" y="130"/>
                  </a:lnTo>
                  <a:lnTo>
                    <a:pt x="190" y="115"/>
                  </a:lnTo>
                  <a:lnTo>
                    <a:pt x="200" y="101"/>
                  </a:lnTo>
                  <a:lnTo>
                    <a:pt x="211" y="86"/>
                  </a:lnTo>
                  <a:lnTo>
                    <a:pt x="221" y="73"/>
                  </a:lnTo>
                  <a:lnTo>
                    <a:pt x="232" y="59"/>
                  </a:lnTo>
                  <a:lnTo>
                    <a:pt x="244" y="43"/>
                  </a:lnTo>
                  <a:lnTo>
                    <a:pt x="252" y="31"/>
                  </a:lnTo>
                  <a:lnTo>
                    <a:pt x="261" y="18"/>
                  </a:lnTo>
                  <a:lnTo>
                    <a:pt x="269" y="8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76" y="2"/>
                  </a:lnTo>
                  <a:lnTo>
                    <a:pt x="276" y="13"/>
                  </a:lnTo>
                  <a:lnTo>
                    <a:pt x="276" y="27"/>
                  </a:lnTo>
                  <a:lnTo>
                    <a:pt x="273" y="43"/>
                  </a:lnTo>
                  <a:lnTo>
                    <a:pt x="273" y="64"/>
                  </a:lnTo>
                  <a:lnTo>
                    <a:pt x="271" y="88"/>
                  </a:lnTo>
                  <a:lnTo>
                    <a:pt x="269" y="113"/>
                  </a:lnTo>
                  <a:lnTo>
                    <a:pt x="265" y="137"/>
                  </a:lnTo>
                  <a:lnTo>
                    <a:pt x="261" y="158"/>
                  </a:lnTo>
                  <a:lnTo>
                    <a:pt x="252" y="176"/>
                  </a:lnTo>
                  <a:lnTo>
                    <a:pt x="252" y="176"/>
                  </a:lnTo>
                  <a:lnTo>
                    <a:pt x="244" y="197"/>
                  </a:lnTo>
                  <a:lnTo>
                    <a:pt x="236" y="218"/>
                  </a:lnTo>
                  <a:lnTo>
                    <a:pt x="223" y="239"/>
                  </a:lnTo>
                  <a:lnTo>
                    <a:pt x="213" y="262"/>
                  </a:lnTo>
                  <a:lnTo>
                    <a:pt x="200" y="285"/>
                  </a:lnTo>
                  <a:lnTo>
                    <a:pt x="188" y="308"/>
                  </a:lnTo>
                  <a:lnTo>
                    <a:pt x="174" y="328"/>
                  </a:lnTo>
                  <a:lnTo>
                    <a:pt x="162" y="347"/>
                  </a:lnTo>
                  <a:lnTo>
                    <a:pt x="149" y="361"/>
                  </a:lnTo>
                  <a:lnTo>
                    <a:pt x="137" y="374"/>
                  </a:lnTo>
                  <a:lnTo>
                    <a:pt x="137" y="374"/>
                  </a:lnTo>
                  <a:lnTo>
                    <a:pt x="126" y="384"/>
                  </a:lnTo>
                  <a:lnTo>
                    <a:pt x="112" y="397"/>
                  </a:lnTo>
                  <a:lnTo>
                    <a:pt x="98" y="407"/>
                  </a:lnTo>
                  <a:lnTo>
                    <a:pt x="84" y="420"/>
                  </a:lnTo>
                  <a:lnTo>
                    <a:pt x="69" y="432"/>
                  </a:lnTo>
                  <a:lnTo>
                    <a:pt x="54" y="443"/>
                  </a:lnTo>
                  <a:lnTo>
                    <a:pt x="39" y="455"/>
                  </a:lnTo>
                  <a:lnTo>
                    <a:pt x="25" y="466"/>
                  </a:lnTo>
                  <a:lnTo>
                    <a:pt x="13" y="475"/>
                  </a:lnTo>
                  <a:lnTo>
                    <a:pt x="0" y="481"/>
                  </a:lnTo>
                </a:path>
              </a:pathLst>
            </a:custGeom>
            <a:noFill/>
            <a:ln w="12700" cap="rnd" cmpd="sng">
              <a:solidFill>
                <a:srgbClr val="3B595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92" name="Freeform 135">
              <a:extLst>
                <a:ext uri="{FF2B5EF4-FFF2-40B4-BE49-F238E27FC236}">
                  <a16:creationId xmlns:a16="http://schemas.microsoft.com/office/drawing/2014/main" id="{5FFB161D-FB55-5A61-259D-09D3FB681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" y="2386"/>
              <a:ext cx="274" cy="485"/>
            </a:xfrm>
            <a:custGeom>
              <a:avLst/>
              <a:gdLst/>
              <a:ahLst/>
              <a:cxnLst>
                <a:cxn ang="0">
                  <a:pos x="33" y="401"/>
                </a:cxn>
                <a:cxn ang="0">
                  <a:pos x="44" y="385"/>
                </a:cxn>
                <a:cxn ang="0">
                  <a:pos x="56" y="364"/>
                </a:cxn>
                <a:cxn ang="0">
                  <a:pos x="73" y="334"/>
                </a:cxn>
                <a:cxn ang="0">
                  <a:pos x="88" y="302"/>
                </a:cxn>
                <a:cxn ang="0">
                  <a:pos x="105" y="269"/>
                </a:cxn>
                <a:cxn ang="0">
                  <a:pos x="122" y="233"/>
                </a:cxn>
                <a:cxn ang="0">
                  <a:pos x="136" y="200"/>
                </a:cxn>
                <a:cxn ang="0">
                  <a:pos x="154" y="170"/>
                </a:cxn>
                <a:cxn ang="0">
                  <a:pos x="166" y="147"/>
                </a:cxn>
                <a:cxn ang="0">
                  <a:pos x="177" y="130"/>
                </a:cxn>
                <a:cxn ang="0">
                  <a:pos x="177" y="130"/>
                </a:cxn>
                <a:cxn ang="0">
                  <a:pos x="187" y="115"/>
                </a:cxn>
                <a:cxn ang="0">
                  <a:pos x="198" y="101"/>
                </a:cxn>
                <a:cxn ang="0">
                  <a:pos x="210" y="88"/>
                </a:cxn>
                <a:cxn ang="0">
                  <a:pos x="221" y="73"/>
                </a:cxn>
                <a:cxn ang="0">
                  <a:pos x="231" y="58"/>
                </a:cxn>
                <a:cxn ang="0">
                  <a:pos x="242" y="46"/>
                </a:cxn>
                <a:cxn ang="0">
                  <a:pos x="253" y="31"/>
                </a:cxn>
                <a:cxn ang="0">
                  <a:pos x="260" y="18"/>
                </a:cxn>
                <a:cxn ang="0">
                  <a:pos x="267" y="8"/>
                </a:cxn>
                <a:cxn ang="0">
                  <a:pos x="274" y="0"/>
                </a:cxn>
                <a:cxn ang="0">
                  <a:pos x="274" y="0"/>
                </a:cxn>
                <a:cxn ang="0">
                  <a:pos x="274" y="2"/>
                </a:cxn>
                <a:cxn ang="0">
                  <a:pos x="274" y="12"/>
                </a:cxn>
                <a:cxn ang="0">
                  <a:pos x="274" y="27"/>
                </a:cxn>
                <a:cxn ang="0">
                  <a:pos x="274" y="46"/>
                </a:cxn>
                <a:cxn ang="0">
                  <a:pos x="274" y="67"/>
                </a:cxn>
                <a:cxn ang="0">
                  <a:pos x="271" y="88"/>
                </a:cxn>
                <a:cxn ang="0">
                  <a:pos x="269" y="113"/>
                </a:cxn>
                <a:cxn ang="0">
                  <a:pos x="265" y="136"/>
                </a:cxn>
                <a:cxn ang="0">
                  <a:pos x="258" y="157"/>
                </a:cxn>
                <a:cxn ang="0">
                  <a:pos x="253" y="179"/>
                </a:cxn>
                <a:cxn ang="0">
                  <a:pos x="253" y="179"/>
                </a:cxn>
                <a:cxn ang="0">
                  <a:pos x="244" y="198"/>
                </a:cxn>
                <a:cxn ang="0">
                  <a:pos x="233" y="218"/>
                </a:cxn>
                <a:cxn ang="0">
                  <a:pos x="223" y="239"/>
                </a:cxn>
                <a:cxn ang="0">
                  <a:pos x="210" y="262"/>
                </a:cxn>
                <a:cxn ang="0">
                  <a:pos x="198" y="286"/>
                </a:cxn>
                <a:cxn ang="0">
                  <a:pos x="184" y="309"/>
                </a:cxn>
                <a:cxn ang="0">
                  <a:pos x="172" y="327"/>
                </a:cxn>
                <a:cxn ang="0">
                  <a:pos x="159" y="347"/>
                </a:cxn>
                <a:cxn ang="0">
                  <a:pos x="147" y="364"/>
                </a:cxn>
                <a:cxn ang="0">
                  <a:pos x="136" y="376"/>
                </a:cxn>
                <a:cxn ang="0">
                  <a:pos x="136" y="376"/>
                </a:cxn>
                <a:cxn ang="0">
                  <a:pos x="124" y="385"/>
                </a:cxn>
                <a:cxn ang="0">
                  <a:pos x="111" y="398"/>
                </a:cxn>
                <a:cxn ang="0">
                  <a:pos x="99" y="410"/>
                </a:cxn>
                <a:cxn ang="0">
                  <a:pos x="81" y="421"/>
                </a:cxn>
                <a:cxn ang="0">
                  <a:pos x="67" y="433"/>
                </a:cxn>
                <a:cxn ang="0">
                  <a:pos x="52" y="444"/>
                </a:cxn>
                <a:cxn ang="0">
                  <a:pos x="37" y="456"/>
                </a:cxn>
                <a:cxn ang="0">
                  <a:pos x="25" y="467"/>
                </a:cxn>
                <a:cxn ang="0">
                  <a:pos x="9" y="475"/>
                </a:cxn>
                <a:cxn ang="0">
                  <a:pos x="0" y="484"/>
                </a:cxn>
                <a:cxn ang="0">
                  <a:pos x="33" y="401"/>
                </a:cxn>
              </a:cxnLst>
              <a:rect l="0" t="0" r="r" b="b"/>
              <a:pathLst>
                <a:path w="275" h="485">
                  <a:moveTo>
                    <a:pt x="33" y="401"/>
                  </a:moveTo>
                  <a:lnTo>
                    <a:pt x="44" y="385"/>
                  </a:lnTo>
                  <a:lnTo>
                    <a:pt x="56" y="364"/>
                  </a:lnTo>
                  <a:lnTo>
                    <a:pt x="73" y="334"/>
                  </a:lnTo>
                  <a:lnTo>
                    <a:pt x="88" y="302"/>
                  </a:lnTo>
                  <a:lnTo>
                    <a:pt x="105" y="269"/>
                  </a:lnTo>
                  <a:lnTo>
                    <a:pt x="122" y="233"/>
                  </a:lnTo>
                  <a:lnTo>
                    <a:pt x="136" y="200"/>
                  </a:lnTo>
                  <a:lnTo>
                    <a:pt x="154" y="170"/>
                  </a:lnTo>
                  <a:lnTo>
                    <a:pt x="166" y="147"/>
                  </a:lnTo>
                  <a:lnTo>
                    <a:pt x="177" y="130"/>
                  </a:lnTo>
                  <a:lnTo>
                    <a:pt x="177" y="130"/>
                  </a:lnTo>
                  <a:lnTo>
                    <a:pt x="187" y="115"/>
                  </a:lnTo>
                  <a:lnTo>
                    <a:pt x="198" y="101"/>
                  </a:lnTo>
                  <a:lnTo>
                    <a:pt x="210" y="88"/>
                  </a:lnTo>
                  <a:lnTo>
                    <a:pt x="221" y="73"/>
                  </a:lnTo>
                  <a:lnTo>
                    <a:pt x="231" y="58"/>
                  </a:lnTo>
                  <a:lnTo>
                    <a:pt x="242" y="46"/>
                  </a:lnTo>
                  <a:lnTo>
                    <a:pt x="253" y="31"/>
                  </a:lnTo>
                  <a:lnTo>
                    <a:pt x="260" y="18"/>
                  </a:lnTo>
                  <a:lnTo>
                    <a:pt x="267" y="8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4" y="2"/>
                  </a:lnTo>
                  <a:lnTo>
                    <a:pt x="274" y="12"/>
                  </a:lnTo>
                  <a:lnTo>
                    <a:pt x="274" y="27"/>
                  </a:lnTo>
                  <a:lnTo>
                    <a:pt x="274" y="46"/>
                  </a:lnTo>
                  <a:lnTo>
                    <a:pt x="274" y="67"/>
                  </a:lnTo>
                  <a:lnTo>
                    <a:pt x="271" y="88"/>
                  </a:lnTo>
                  <a:lnTo>
                    <a:pt x="269" y="113"/>
                  </a:lnTo>
                  <a:lnTo>
                    <a:pt x="265" y="136"/>
                  </a:lnTo>
                  <a:lnTo>
                    <a:pt x="258" y="157"/>
                  </a:lnTo>
                  <a:lnTo>
                    <a:pt x="253" y="179"/>
                  </a:lnTo>
                  <a:lnTo>
                    <a:pt x="253" y="179"/>
                  </a:lnTo>
                  <a:lnTo>
                    <a:pt x="244" y="198"/>
                  </a:lnTo>
                  <a:lnTo>
                    <a:pt x="233" y="218"/>
                  </a:lnTo>
                  <a:lnTo>
                    <a:pt x="223" y="239"/>
                  </a:lnTo>
                  <a:lnTo>
                    <a:pt x="210" y="262"/>
                  </a:lnTo>
                  <a:lnTo>
                    <a:pt x="198" y="286"/>
                  </a:lnTo>
                  <a:lnTo>
                    <a:pt x="184" y="309"/>
                  </a:lnTo>
                  <a:lnTo>
                    <a:pt x="172" y="327"/>
                  </a:lnTo>
                  <a:lnTo>
                    <a:pt x="159" y="347"/>
                  </a:lnTo>
                  <a:lnTo>
                    <a:pt x="147" y="364"/>
                  </a:lnTo>
                  <a:lnTo>
                    <a:pt x="136" y="376"/>
                  </a:lnTo>
                  <a:lnTo>
                    <a:pt x="136" y="376"/>
                  </a:lnTo>
                  <a:lnTo>
                    <a:pt x="124" y="385"/>
                  </a:lnTo>
                  <a:lnTo>
                    <a:pt x="111" y="398"/>
                  </a:lnTo>
                  <a:lnTo>
                    <a:pt x="99" y="410"/>
                  </a:lnTo>
                  <a:lnTo>
                    <a:pt x="81" y="421"/>
                  </a:lnTo>
                  <a:lnTo>
                    <a:pt x="67" y="433"/>
                  </a:lnTo>
                  <a:lnTo>
                    <a:pt x="52" y="444"/>
                  </a:lnTo>
                  <a:lnTo>
                    <a:pt x="37" y="456"/>
                  </a:lnTo>
                  <a:lnTo>
                    <a:pt x="25" y="467"/>
                  </a:lnTo>
                  <a:lnTo>
                    <a:pt x="9" y="475"/>
                  </a:lnTo>
                  <a:lnTo>
                    <a:pt x="0" y="484"/>
                  </a:lnTo>
                  <a:lnTo>
                    <a:pt x="33" y="40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93" name="Freeform 136">
              <a:extLst>
                <a:ext uri="{FF2B5EF4-FFF2-40B4-BE49-F238E27FC236}">
                  <a16:creationId xmlns:a16="http://schemas.microsoft.com/office/drawing/2014/main" id="{45F5FCA4-9A30-5237-655B-043A55E49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" y="2386"/>
              <a:ext cx="274" cy="485"/>
            </a:xfrm>
            <a:custGeom>
              <a:avLst/>
              <a:gdLst/>
              <a:ahLst/>
              <a:cxnLst>
                <a:cxn ang="0">
                  <a:pos x="33" y="401"/>
                </a:cxn>
                <a:cxn ang="0">
                  <a:pos x="44" y="385"/>
                </a:cxn>
                <a:cxn ang="0">
                  <a:pos x="56" y="364"/>
                </a:cxn>
                <a:cxn ang="0">
                  <a:pos x="73" y="334"/>
                </a:cxn>
                <a:cxn ang="0">
                  <a:pos x="88" y="302"/>
                </a:cxn>
                <a:cxn ang="0">
                  <a:pos x="105" y="269"/>
                </a:cxn>
                <a:cxn ang="0">
                  <a:pos x="122" y="233"/>
                </a:cxn>
                <a:cxn ang="0">
                  <a:pos x="136" y="200"/>
                </a:cxn>
                <a:cxn ang="0">
                  <a:pos x="154" y="170"/>
                </a:cxn>
                <a:cxn ang="0">
                  <a:pos x="166" y="147"/>
                </a:cxn>
                <a:cxn ang="0">
                  <a:pos x="177" y="130"/>
                </a:cxn>
                <a:cxn ang="0">
                  <a:pos x="177" y="130"/>
                </a:cxn>
                <a:cxn ang="0">
                  <a:pos x="187" y="115"/>
                </a:cxn>
                <a:cxn ang="0">
                  <a:pos x="198" y="101"/>
                </a:cxn>
                <a:cxn ang="0">
                  <a:pos x="210" y="88"/>
                </a:cxn>
                <a:cxn ang="0">
                  <a:pos x="221" y="73"/>
                </a:cxn>
                <a:cxn ang="0">
                  <a:pos x="231" y="58"/>
                </a:cxn>
                <a:cxn ang="0">
                  <a:pos x="242" y="46"/>
                </a:cxn>
                <a:cxn ang="0">
                  <a:pos x="253" y="31"/>
                </a:cxn>
                <a:cxn ang="0">
                  <a:pos x="260" y="18"/>
                </a:cxn>
                <a:cxn ang="0">
                  <a:pos x="267" y="8"/>
                </a:cxn>
                <a:cxn ang="0">
                  <a:pos x="274" y="0"/>
                </a:cxn>
                <a:cxn ang="0">
                  <a:pos x="274" y="0"/>
                </a:cxn>
                <a:cxn ang="0">
                  <a:pos x="274" y="2"/>
                </a:cxn>
                <a:cxn ang="0">
                  <a:pos x="274" y="12"/>
                </a:cxn>
                <a:cxn ang="0">
                  <a:pos x="274" y="27"/>
                </a:cxn>
                <a:cxn ang="0">
                  <a:pos x="274" y="46"/>
                </a:cxn>
                <a:cxn ang="0">
                  <a:pos x="274" y="67"/>
                </a:cxn>
                <a:cxn ang="0">
                  <a:pos x="271" y="88"/>
                </a:cxn>
                <a:cxn ang="0">
                  <a:pos x="269" y="113"/>
                </a:cxn>
                <a:cxn ang="0">
                  <a:pos x="265" y="136"/>
                </a:cxn>
                <a:cxn ang="0">
                  <a:pos x="258" y="157"/>
                </a:cxn>
                <a:cxn ang="0">
                  <a:pos x="253" y="179"/>
                </a:cxn>
                <a:cxn ang="0">
                  <a:pos x="253" y="179"/>
                </a:cxn>
                <a:cxn ang="0">
                  <a:pos x="244" y="198"/>
                </a:cxn>
                <a:cxn ang="0">
                  <a:pos x="233" y="218"/>
                </a:cxn>
                <a:cxn ang="0">
                  <a:pos x="223" y="239"/>
                </a:cxn>
                <a:cxn ang="0">
                  <a:pos x="210" y="262"/>
                </a:cxn>
                <a:cxn ang="0">
                  <a:pos x="198" y="286"/>
                </a:cxn>
                <a:cxn ang="0">
                  <a:pos x="184" y="309"/>
                </a:cxn>
                <a:cxn ang="0">
                  <a:pos x="172" y="327"/>
                </a:cxn>
                <a:cxn ang="0">
                  <a:pos x="159" y="347"/>
                </a:cxn>
                <a:cxn ang="0">
                  <a:pos x="147" y="364"/>
                </a:cxn>
                <a:cxn ang="0">
                  <a:pos x="136" y="376"/>
                </a:cxn>
                <a:cxn ang="0">
                  <a:pos x="136" y="376"/>
                </a:cxn>
                <a:cxn ang="0">
                  <a:pos x="124" y="385"/>
                </a:cxn>
                <a:cxn ang="0">
                  <a:pos x="111" y="398"/>
                </a:cxn>
                <a:cxn ang="0">
                  <a:pos x="99" y="410"/>
                </a:cxn>
                <a:cxn ang="0">
                  <a:pos x="81" y="421"/>
                </a:cxn>
                <a:cxn ang="0">
                  <a:pos x="67" y="433"/>
                </a:cxn>
                <a:cxn ang="0">
                  <a:pos x="52" y="444"/>
                </a:cxn>
                <a:cxn ang="0">
                  <a:pos x="37" y="456"/>
                </a:cxn>
                <a:cxn ang="0">
                  <a:pos x="25" y="467"/>
                </a:cxn>
                <a:cxn ang="0">
                  <a:pos x="9" y="475"/>
                </a:cxn>
                <a:cxn ang="0">
                  <a:pos x="0" y="484"/>
                </a:cxn>
              </a:cxnLst>
              <a:rect l="0" t="0" r="r" b="b"/>
              <a:pathLst>
                <a:path w="275" h="485">
                  <a:moveTo>
                    <a:pt x="33" y="401"/>
                  </a:moveTo>
                  <a:lnTo>
                    <a:pt x="44" y="385"/>
                  </a:lnTo>
                  <a:lnTo>
                    <a:pt x="56" y="364"/>
                  </a:lnTo>
                  <a:lnTo>
                    <a:pt x="73" y="334"/>
                  </a:lnTo>
                  <a:lnTo>
                    <a:pt x="88" y="302"/>
                  </a:lnTo>
                  <a:lnTo>
                    <a:pt x="105" y="269"/>
                  </a:lnTo>
                  <a:lnTo>
                    <a:pt x="122" y="233"/>
                  </a:lnTo>
                  <a:lnTo>
                    <a:pt x="136" y="200"/>
                  </a:lnTo>
                  <a:lnTo>
                    <a:pt x="154" y="170"/>
                  </a:lnTo>
                  <a:lnTo>
                    <a:pt x="166" y="147"/>
                  </a:lnTo>
                  <a:lnTo>
                    <a:pt x="177" y="130"/>
                  </a:lnTo>
                  <a:lnTo>
                    <a:pt x="177" y="130"/>
                  </a:lnTo>
                  <a:lnTo>
                    <a:pt x="187" y="115"/>
                  </a:lnTo>
                  <a:lnTo>
                    <a:pt x="198" y="101"/>
                  </a:lnTo>
                  <a:lnTo>
                    <a:pt x="210" y="88"/>
                  </a:lnTo>
                  <a:lnTo>
                    <a:pt x="221" y="73"/>
                  </a:lnTo>
                  <a:lnTo>
                    <a:pt x="231" y="58"/>
                  </a:lnTo>
                  <a:lnTo>
                    <a:pt x="242" y="46"/>
                  </a:lnTo>
                  <a:lnTo>
                    <a:pt x="253" y="31"/>
                  </a:lnTo>
                  <a:lnTo>
                    <a:pt x="260" y="18"/>
                  </a:lnTo>
                  <a:lnTo>
                    <a:pt x="267" y="8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4" y="2"/>
                  </a:lnTo>
                  <a:lnTo>
                    <a:pt x="274" y="12"/>
                  </a:lnTo>
                  <a:lnTo>
                    <a:pt x="274" y="27"/>
                  </a:lnTo>
                  <a:lnTo>
                    <a:pt x="274" y="46"/>
                  </a:lnTo>
                  <a:lnTo>
                    <a:pt x="274" y="67"/>
                  </a:lnTo>
                  <a:lnTo>
                    <a:pt x="271" y="88"/>
                  </a:lnTo>
                  <a:lnTo>
                    <a:pt x="269" y="113"/>
                  </a:lnTo>
                  <a:lnTo>
                    <a:pt x="265" y="136"/>
                  </a:lnTo>
                  <a:lnTo>
                    <a:pt x="258" y="157"/>
                  </a:lnTo>
                  <a:lnTo>
                    <a:pt x="253" y="179"/>
                  </a:lnTo>
                  <a:lnTo>
                    <a:pt x="253" y="179"/>
                  </a:lnTo>
                  <a:lnTo>
                    <a:pt x="244" y="198"/>
                  </a:lnTo>
                  <a:lnTo>
                    <a:pt x="233" y="218"/>
                  </a:lnTo>
                  <a:lnTo>
                    <a:pt x="223" y="239"/>
                  </a:lnTo>
                  <a:lnTo>
                    <a:pt x="210" y="262"/>
                  </a:lnTo>
                  <a:lnTo>
                    <a:pt x="198" y="286"/>
                  </a:lnTo>
                  <a:lnTo>
                    <a:pt x="184" y="309"/>
                  </a:lnTo>
                  <a:lnTo>
                    <a:pt x="172" y="327"/>
                  </a:lnTo>
                  <a:lnTo>
                    <a:pt x="159" y="347"/>
                  </a:lnTo>
                  <a:lnTo>
                    <a:pt x="147" y="364"/>
                  </a:lnTo>
                  <a:lnTo>
                    <a:pt x="136" y="376"/>
                  </a:lnTo>
                  <a:lnTo>
                    <a:pt x="136" y="376"/>
                  </a:lnTo>
                  <a:lnTo>
                    <a:pt x="124" y="385"/>
                  </a:lnTo>
                  <a:lnTo>
                    <a:pt x="111" y="398"/>
                  </a:lnTo>
                  <a:lnTo>
                    <a:pt x="99" y="410"/>
                  </a:lnTo>
                  <a:lnTo>
                    <a:pt x="81" y="421"/>
                  </a:lnTo>
                  <a:lnTo>
                    <a:pt x="67" y="433"/>
                  </a:lnTo>
                  <a:lnTo>
                    <a:pt x="52" y="444"/>
                  </a:lnTo>
                  <a:lnTo>
                    <a:pt x="37" y="456"/>
                  </a:lnTo>
                  <a:lnTo>
                    <a:pt x="25" y="467"/>
                  </a:lnTo>
                  <a:lnTo>
                    <a:pt x="9" y="475"/>
                  </a:lnTo>
                  <a:lnTo>
                    <a:pt x="0" y="48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94" name="Freeform 137">
              <a:extLst>
                <a:ext uri="{FF2B5EF4-FFF2-40B4-BE49-F238E27FC236}">
                  <a16:creationId xmlns:a16="http://schemas.microsoft.com/office/drawing/2014/main" id="{060A86CC-88FF-3DFC-7391-3C2829878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2506"/>
              <a:ext cx="245" cy="446"/>
            </a:xfrm>
            <a:custGeom>
              <a:avLst/>
              <a:gdLst/>
              <a:ahLst/>
              <a:cxnLst>
                <a:cxn ang="0">
                  <a:pos x="0" y="362"/>
                </a:cxn>
                <a:cxn ang="0">
                  <a:pos x="12" y="351"/>
                </a:cxn>
                <a:cxn ang="0">
                  <a:pos x="29" y="339"/>
                </a:cxn>
                <a:cxn ang="0">
                  <a:pos x="46" y="324"/>
                </a:cxn>
                <a:cxn ang="0">
                  <a:pos x="62" y="307"/>
                </a:cxn>
                <a:cxn ang="0">
                  <a:pos x="81" y="288"/>
                </a:cxn>
                <a:cxn ang="0">
                  <a:pos x="98" y="269"/>
                </a:cxn>
                <a:cxn ang="0">
                  <a:pos x="117" y="248"/>
                </a:cxn>
                <a:cxn ang="0">
                  <a:pos x="131" y="229"/>
                </a:cxn>
                <a:cxn ang="0">
                  <a:pos x="144" y="210"/>
                </a:cxn>
                <a:cxn ang="0">
                  <a:pos x="157" y="192"/>
                </a:cxn>
                <a:cxn ang="0">
                  <a:pos x="157" y="192"/>
                </a:cxn>
                <a:cxn ang="0">
                  <a:pos x="165" y="172"/>
                </a:cxn>
                <a:cxn ang="0">
                  <a:pos x="174" y="153"/>
                </a:cxn>
                <a:cxn ang="0">
                  <a:pos x="182" y="132"/>
                </a:cxn>
                <a:cxn ang="0">
                  <a:pos x="191" y="114"/>
                </a:cxn>
                <a:cxn ang="0">
                  <a:pos x="197" y="93"/>
                </a:cxn>
                <a:cxn ang="0">
                  <a:pos x="204" y="73"/>
                </a:cxn>
                <a:cxn ang="0">
                  <a:pos x="207" y="54"/>
                </a:cxn>
                <a:cxn ang="0">
                  <a:pos x="211" y="34"/>
                </a:cxn>
                <a:cxn ang="0">
                  <a:pos x="214" y="17"/>
                </a:cxn>
                <a:cxn ang="0">
                  <a:pos x="216" y="0"/>
                </a:cxn>
                <a:cxn ang="0">
                  <a:pos x="216" y="0"/>
                </a:cxn>
                <a:cxn ang="0">
                  <a:pos x="216" y="4"/>
                </a:cxn>
                <a:cxn ang="0">
                  <a:pos x="220" y="13"/>
                </a:cxn>
                <a:cxn ang="0">
                  <a:pos x="225" y="25"/>
                </a:cxn>
                <a:cxn ang="0">
                  <a:pos x="229" y="42"/>
                </a:cxn>
                <a:cxn ang="0">
                  <a:pos x="235" y="59"/>
                </a:cxn>
                <a:cxn ang="0">
                  <a:pos x="239" y="80"/>
                </a:cxn>
                <a:cxn ang="0">
                  <a:pos x="243" y="101"/>
                </a:cxn>
                <a:cxn ang="0">
                  <a:pos x="246" y="121"/>
                </a:cxn>
                <a:cxn ang="0">
                  <a:pos x="243" y="143"/>
                </a:cxn>
                <a:cxn ang="0">
                  <a:pos x="241" y="160"/>
                </a:cxn>
                <a:cxn ang="0">
                  <a:pos x="241" y="160"/>
                </a:cxn>
                <a:cxn ang="0">
                  <a:pos x="235" y="179"/>
                </a:cxn>
                <a:cxn ang="0">
                  <a:pos x="229" y="197"/>
                </a:cxn>
                <a:cxn ang="0">
                  <a:pos x="220" y="218"/>
                </a:cxn>
                <a:cxn ang="0">
                  <a:pos x="207" y="240"/>
                </a:cxn>
                <a:cxn ang="0">
                  <a:pos x="197" y="261"/>
                </a:cxn>
                <a:cxn ang="0">
                  <a:pos x="184" y="282"/>
                </a:cxn>
                <a:cxn ang="0">
                  <a:pos x="170" y="303"/>
                </a:cxn>
                <a:cxn ang="0">
                  <a:pos x="157" y="319"/>
                </a:cxn>
                <a:cxn ang="0">
                  <a:pos x="144" y="337"/>
                </a:cxn>
                <a:cxn ang="0">
                  <a:pos x="130" y="351"/>
                </a:cxn>
                <a:cxn ang="0">
                  <a:pos x="130" y="351"/>
                </a:cxn>
                <a:cxn ang="0">
                  <a:pos x="117" y="362"/>
                </a:cxn>
                <a:cxn ang="0">
                  <a:pos x="103" y="374"/>
                </a:cxn>
                <a:cxn ang="0">
                  <a:pos x="90" y="387"/>
                </a:cxn>
                <a:cxn ang="0">
                  <a:pos x="75" y="397"/>
                </a:cxn>
                <a:cxn ang="0">
                  <a:pos x="60" y="408"/>
                </a:cxn>
                <a:cxn ang="0">
                  <a:pos x="48" y="418"/>
                </a:cxn>
                <a:cxn ang="0">
                  <a:pos x="35" y="427"/>
                </a:cxn>
                <a:cxn ang="0">
                  <a:pos x="25" y="436"/>
                </a:cxn>
                <a:cxn ang="0">
                  <a:pos x="14" y="441"/>
                </a:cxn>
                <a:cxn ang="0">
                  <a:pos x="4" y="446"/>
                </a:cxn>
                <a:cxn ang="0">
                  <a:pos x="0" y="362"/>
                </a:cxn>
              </a:cxnLst>
              <a:rect l="0" t="0" r="r" b="b"/>
              <a:pathLst>
                <a:path w="247" h="447">
                  <a:moveTo>
                    <a:pt x="0" y="362"/>
                  </a:moveTo>
                  <a:lnTo>
                    <a:pt x="12" y="351"/>
                  </a:lnTo>
                  <a:lnTo>
                    <a:pt x="29" y="339"/>
                  </a:lnTo>
                  <a:lnTo>
                    <a:pt x="46" y="324"/>
                  </a:lnTo>
                  <a:lnTo>
                    <a:pt x="62" y="307"/>
                  </a:lnTo>
                  <a:lnTo>
                    <a:pt x="81" y="288"/>
                  </a:lnTo>
                  <a:lnTo>
                    <a:pt x="98" y="269"/>
                  </a:lnTo>
                  <a:lnTo>
                    <a:pt x="117" y="248"/>
                  </a:lnTo>
                  <a:lnTo>
                    <a:pt x="131" y="229"/>
                  </a:lnTo>
                  <a:lnTo>
                    <a:pt x="144" y="210"/>
                  </a:lnTo>
                  <a:lnTo>
                    <a:pt x="157" y="192"/>
                  </a:lnTo>
                  <a:lnTo>
                    <a:pt x="157" y="192"/>
                  </a:lnTo>
                  <a:lnTo>
                    <a:pt x="165" y="172"/>
                  </a:lnTo>
                  <a:lnTo>
                    <a:pt x="174" y="153"/>
                  </a:lnTo>
                  <a:lnTo>
                    <a:pt x="182" y="132"/>
                  </a:lnTo>
                  <a:lnTo>
                    <a:pt x="191" y="114"/>
                  </a:lnTo>
                  <a:lnTo>
                    <a:pt x="197" y="93"/>
                  </a:lnTo>
                  <a:lnTo>
                    <a:pt x="204" y="73"/>
                  </a:lnTo>
                  <a:lnTo>
                    <a:pt x="207" y="54"/>
                  </a:lnTo>
                  <a:lnTo>
                    <a:pt x="211" y="34"/>
                  </a:lnTo>
                  <a:lnTo>
                    <a:pt x="214" y="17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6" y="4"/>
                  </a:lnTo>
                  <a:lnTo>
                    <a:pt x="220" y="13"/>
                  </a:lnTo>
                  <a:lnTo>
                    <a:pt x="225" y="25"/>
                  </a:lnTo>
                  <a:lnTo>
                    <a:pt x="229" y="42"/>
                  </a:lnTo>
                  <a:lnTo>
                    <a:pt x="235" y="59"/>
                  </a:lnTo>
                  <a:lnTo>
                    <a:pt x="239" y="80"/>
                  </a:lnTo>
                  <a:lnTo>
                    <a:pt x="243" y="101"/>
                  </a:lnTo>
                  <a:lnTo>
                    <a:pt x="246" y="121"/>
                  </a:lnTo>
                  <a:lnTo>
                    <a:pt x="243" y="143"/>
                  </a:lnTo>
                  <a:lnTo>
                    <a:pt x="241" y="160"/>
                  </a:lnTo>
                  <a:lnTo>
                    <a:pt x="241" y="160"/>
                  </a:lnTo>
                  <a:lnTo>
                    <a:pt x="235" y="179"/>
                  </a:lnTo>
                  <a:lnTo>
                    <a:pt x="229" y="197"/>
                  </a:lnTo>
                  <a:lnTo>
                    <a:pt x="220" y="218"/>
                  </a:lnTo>
                  <a:lnTo>
                    <a:pt x="207" y="240"/>
                  </a:lnTo>
                  <a:lnTo>
                    <a:pt x="197" y="261"/>
                  </a:lnTo>
                  <a:lnTo>
                    <a:pt x="184" y="282"/>
                  </a:lnTo>
                  <a:lnTo>
                    <a:pt x="170" y="303"/>
                  </a:lnTo>
                  <a:lnTo>
                    <a:pt x="157" y="319"/>
                  </a:lnTo>
                  <a:lnTo>
                    <a:pt x="144" y="337"/>
                  </a:lnTo>
                  <a:lnTo>
                    <a:pt x="130" y="351"/>
                  </a:lnTo>
                  <a:lnTo>
                    <a:pt x="130" y="351"/>
                  </a:lnTo>
                  <a:lnTo>
                    <a:pt x="117" y="362"/>
                  </a:lnTo>
                  <a:lnTo>
                    <a:pt x="103" y="374"/>
                  </a:lnTo>
                  <a:lnTo>
                    <a:pt x="90" y="387"/>
                  </a:lnTo>
                  <a:lnTo>
                    <a:pt x="75" y="397"/>
                  </a:lnTo>
                  <a:lnTo>
                    <a:pt x="60" y="408"/>
                  </a:lnTo>
                  <a:lnTo>
                    <a:pt x="48" y="418"/>
                  </a:lnTo>
                  <a:lnTo>
                    <a:pt x="35" y="427"/>
                  </a:lnTo>
                  <a:lnTo>
                    <a:pt x="25" y="436"/>
                  </a:lnTo>
                  <a:lnTo>
                    <a:pt x="14" y="441"/>
                  </a:lnTo>
                  <a:lnTo>
                    <a:pt x="4" y="446"/>
                  </a:lnTo>
                  <a:lnTo>
                    <a:pt x="0" y="362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95" name="Freeform 138">
              <a:extLst>
                <a:ext uri="{FF2B5EF4-FFF2-40B4-BE49-F238E27FC236}">
                  <a16:creationId xmlns:a16="http://schemas.microsoft.com/office/drawing/2014/main" id="{3D9F1211-05F1-3DC0-F2BD-AC703203A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2506"/>
              <a:ext cx="245" cy="446"/>
            </a:xfrm>
            <a:custGeom>
              <a:avLst/>
              <a:gdLst/>
              <a:ahLst/>
              <a:cxnLst>
                <a:cxn ang="0">
                  <a:pos x="0" y="362"/>
                </a:cxn>
                <a:cxn ang="0">
                  <a:pos x="12" y="351"/>
                </a:cxn>
                <a:cxn ang="0">
                  <a:pos x="29" y="339"/>
                </a:cxn>
                <a:cxn ang="0">
                  <a:pos x="46" y="324"/>
                </a:cxn>
                <a:cxn ang="0">
                  <a:pos x="62" y="307"/>
                </a:cxn>
                <a:cxn ang="0">
                  <a:pos x="81" y="288"/>
                </a:cxn>
                <a:cxn ang="0">
                  <a:pos x="98" y="269"/>
                </a:cxn>
                <a:cxn ang="0">
                  <a:pos x="117" y="248"/>
                </a:cxn>
                <a:cxn ang="0">
                  <a:pos x="131" y="229"/>
                </a:cxn>
                <a:cxn ang="0">
                  <a:pos x="144" y="210"/>
                </a:cxn>
                <a:cxn ang="0">
                  <a:pos x="157" y="192"/>
                </a:cxn>
                <a:cxn ang="0">
                  <a:pos x="157" y="192"/>
                </a:cxn>
                <a:cxn ang="0">
                  <a:pos x="165" y="172"/>
                </a:cxn>
                <a:cxn ang="0">
                  <a:pos x="174" y="153"/>
                </a:cxn>
                <a:cxn ang="0">
                  <a:pos x="182" y="132"/>
                </a:cxn>
                <a:cxn ang="0">
                  <a:pos x="191" y="114"/>
                </a:cxn>
                <a:cxn ang="0">
                  <a:pos x="197" y="93"/>
                </a:cxn>
                <a:cxn ang="0">
                  <a:pos x="204" y="73"/>
                </a:cxn>
                <a:cxn ang="0">
                  <a:pos x="207" y="54"/>
                </a:cxn>
                <a:cxn ang="0">
                  <a:pos x="211" y="34"/>
                </a:cxn>
                <a:cxn ang="0">
                  <a:pos x="214" y="17"/>
                </a:cxn>
                <a:cxn ang="0">
                  <a:pos x="216" y="0"/>
                </a:cxn>
                <a:cxn ang="0">
                  <a:pos x="216" y="0"/>
                </a:cxn>
                <a:cxn ang="0">
                  <a:pos x="216" y="4"/>
                </a:cxn>
                <a:cxn ang="0">
                  <a:pos x="220" y="13"/>
                </a:cxn>
                <a:cxn ang="0">
                  <a:pos x="225" y="25"/>
                </a:cxn>
                <a:cxn ang="0">
                  <a:pos x="229" y="42"/>
                </a:cxn>
                <a:cxn ang="0">
                  <a:pos x="235" y="59"/>
                </a:cxn>
                <a:cxn ang="0">
                  <a:pos x="239" y="80"/>
                </a:cxn>
                <a:cxn ang="0">
                  <a:pos x="243" y="101"/>
                </a:cxn>
                <a:cxn ang="0">
                  <a:pos x="246" y="121"/>
                </a:cxn>
                <a:cxn ang="0">
                  <a:pos x="243" y="143"/>
                </a:cxn>
                <a:cxn ang="0">
                  <a:pos x="241" y="160"/>
                </a:cxn>
                <a:cxn ang="0">
                  <a:pos x="241" y="160"/>
                </a:cxn>
                <a:cxn ang="0">
                  <a:pos x="235" y="179"/>
                </a:cxn>
                <a:cxn ang="0">
                  <a:pos x="229" y="197"/>
                </a:cxn>
                <a:cxn ang="0">
                  <a:pos x="220" y="218"/>
                </a:cxn>
                <a:cxn ang="0">
                  <a:pos x="207" y="240"/>
                </a:cxn>
                <a:cxn ang="0">
                  <a:pos x="197" y="261"/>
                </a:cxn>
                <a:cxn ang="0">
                  <a:pos x="184" y="282"/>
                </a:cxn>
                <a:cxn ang="0">
                  <a:pos x="170" y="303"/>
                </a:cxn>
                <a:cxn ang="0">
                  <a:pos x="157" y="319"/>
                </a:cxn>
                <a:cxn ang="0">
                  <a:pos x="144" y="337"/>
                </a:cxn>
                <a:cxn ang="0">
                  <a:pos x="130" y="351"/>
                </a:cxn>
                <a:cxn ang="0">
                  <a:pos x="130" y="351"/>
                </a:cxn>
                <a:cxn ang="0">
                  <a:pos x="117" y="362"/>
                </a:cxn>
                <a:cxn ang="0">
                  <a:pos x="103" y="374"/>
                </a:cxn>
                <a:cxn ang="0">
                  <a:pos x="90" y="387"/>
                </a:cxn>
                <a:cxn ang="0">
                  <a:pos x="75" y="397"/>
                </a:cxn>
                <a:cxn ang="0">
                  <a:pos x="60" y="408"/>
                </a:cxn>
                <a:cxn ang="0">
                  <a:pos x="48" y="418"/>
                </a:cxn>
                <a:cxn ang="0">
                  <a:pos x="35" y="427"/>
                </a:cxn>
                <a:cxn ang="0">
                  <a:pos x="25" y="436"/>
                </a:cxn>
                <a:cxn ang="0">
                  <a:pos x="14" y="441"/>
                </a:cxn>
                <a:cxn ang="0">
                  <a:pos x="4" y="446"/>
                </a:cxn>
              </a:cxnLst>
              <a:rect l="0" t="0" r="r" b="b"/>
              <a:pathLst>
                <a:path w="247" h="447">
                  <a:moveTo>
                    <a:pt x="0" y="362"/>
                  </a:moveTo>
                  <a:lnTo>
                    <a:pt x="12" y="351"/>
                  </a:lnTo>
                  <a:lnTo>
                    <a:pt x="29" y="339"/>
                  </a:lnTo>
                  <a:lnTo>
                    <a:pt x="46" y="324"/>
                  </a:lnTo>
                  <a:lnTo>
                    <a:pt x="62" y="307"/>
                  </a:lnTo>
                  <a:lnTo>
                    <a:pt x="81" y="288"/>
                  </a:lnTo>
                  <a:lnTo>
                    <a:pt x="98" y="269"/>
                  </a:lnTo>
                  <a:lnTo>
                    <a:pt x="117" y="248"/>
                  </a:lnTo>
                  <a:lnTo>
                    <a:pt x="131" y="229"/>
                  </a:lnTo>
                  <a:lnTo>
                    <a:pt x="144" y="210"/>
                  </a:lnTo>
                  <a:lnTo>
                    <a:pt x="157" y="192"/>
                  </a:lnTo>
                  <a:lnTo>
                    <a:pt x="157" y="192"/>
                  </a:lnTo>
                  <a:lnTo>
                    <a:pt x="165" y="172"/>
                  </a:lnTo>
                  <a:lnTo>
                    <a:pt x="174" y="153"/>
                  </a:lnTo>
                  <a:lnTo>
                    <a:pt x="182" y="132"/>
                  </a:lnTo>
                  <a:lnTo>
                    <a:pt x="191" y="114"/>
                  </a:lnTo>
                  <a:lnTo>
                    <a:pt x="197" y="93"/>
                  </a:lnTo>
                  <a:lnTo>
                    <a:pt x="204" y="73"/>
                  </a:lnTo>
                  <a:lnTo>
                    <a:pt x="207" y="54"/>
                  </a:lnTo>
                  <a:lnTo>
                    <a:pt x="211" y="34"/>
                  </a:lnTo>
                  <a:lnTo>
                    <a:pt x="214" y="17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6" y="4"/>
                  </a:lnTo>
                  <a:lnTo>
                    <a:pt x="220" y="13"/>
                  </a:lnTo>
                  <a:lnTo>
                    <a:pt x="225" y="25"/>
                  </a:lnTo>
                  <a:lnTo>
                    <a:pt x="229" y="42"/>
                  </a:lnTo>
                  <a:lnTo>
                    <a:pt x="235" y="59"/>
                  </a:lnTo>
                  <a:lnTo>
                    <a:pt x="239" y="80"/>
                  </a:lnTo>
                  <a:lnTo>
                    <a:pt x="243" y="101"/>
                  </a:lnTo>
                  <a:lnTo>
                    <a:pt x="246" y="121"/>
                  </a:lnTo>
                  <a:lnTo>
                    <a:pt x="243" y="143"/>
                  </a:lnTo>
                  <a:lnTo>
                    <a:pt x="241" y="160"/>
                  </a:lnTo>
                  <a:lnTo>
                    <a:pt x="241" y="160"/>
                  </a:lnTo>
                  <a:lnTo>
                    <a:pt x="235" y="179"/>
                  </a:lnTo>
                  <a:lnTo>
                    <a:pt x="229" y="197"/>
                  </a:lnTo>
                  <a:lnTo>
                    <a:pt x="220" y="218"/>
                  </a:lnTo>
                  <a:lnTo>
                    <a:pt x="207" y="240"/>
                  </a:lnTo>
                  <a:lnTo>
                    <a:pt x="197" y="261"/>
                  </a:lnTo>
                  <a:lnTo>
                    <a:pt x="184" y="282"/>
                  </a:lnTo>
                  <a:lnTo>
                    <a:pt x="170" y="303"/>
                  </a:lnTo>
                  <a:lnTo>
                    <a:pt x="157" y="319"/>
                  </a:lnTo>
                  <a:lnTo>
                    <a:pt x="144" y="337"/>
                  </a:lnTo>
                  <a:lnTo>
                    <a:pt x="130" y="351"/>
                  </a:lnTo>
                  <a:lnTo>
                    <a:pt x="130" y="351"/>
                  </a:lnTo>
                  <a:lnTo>
                    <a:pt x="117" y="362"/>
                  </a:lnTo>
                  <a:lnTo>
                    <a:pt x="103" y="374"/>
                  </a:lnTo>
                  <a:lnTo>
                    <a:pt x="90" y="387"/>
                  </a:lnTo>
                  <a:lnTo>
                    <a:pt x="75" y="397"/>
                  </a:lnTo>
                  <a:lnTo>
                    <a:pt x="60" y="408"/>
                  </a:lnTo>
                  <a:lnTo>
                    <a:pt x="48" y="418"/>
                  </a:lnTo>
                  <a:lnTo>
                    <a:pt x="35" y="427"/>
                  </a:lnTo>
                  <a:lnTo>
                    <a:pt x="25" y="436"/>
                  </a:lnTo>
                  <a:lnTo>
                    <a:pt x="14" y="441"/>
                  </a:lnTo>
                  <a:lnTo>
                    <a:pt x="4" y="44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96" name="Freeform 139">
              <a:extLst>
                <a:ext uri="{FF2B5EF4-FFF2-40B4-BE49-F238E27FC236}">
                  <a16:creationId xmlns:a16="http://schemas.microsoft.com/office/drawing/2014/main" id="{238AF579-3A59-6C30-5331-538058A47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2499"/>
              <a:ext cx="250" cy="447"/>
            </a:xfrm>
            <a:custGeom>
              <a:avLst/>
              <a:gdLst/>
              <a:ahLst/>
              <a:cxnLst>
                <a:cxn ang="0">
                  <a:pos x="0" y="361"/>
                </a:cxn>
                <a:cxn ang="0">
                  <a:pos x="12" y="350"/>
                </a:cxn>
                <a:cxn ang="0">
                  <a:pos x="29" y="338"/>
                </a:cxn>
                <a:cxn ang="0">
                  <a:pos x="46" y="324"/>
                </a:cxn>
                <a:cxn ang="0">
                  <a:pos x="62" y="306"/>
                </a:cxn>
                <a:cxn ang="0">
                  <a:pos x="82" y="287"/>
                </a:cxn>
                <a:cxn ang="0">
                  <a:pos x="101" y="266"/>
                </a:cxn>
                <a:cxn ang="0">
                  <a:pos x="117" y="248"/>
                </a:cxn>
                <a:cxn ang="0">
                  <a:pos x="133" y="228"/>
                </a:cxn>
                <a:cxn ang="0">
                  <a:pos x="147" y="207"/>
                </a:cxn>
                <a:cxn ang="0">
                  <a:pos x="158" y="188"/>
                </a:cxn>
                <a:cxn ang="0">
                  <a:pos x="158" y="188"/>
                </a:cxn>
                <a:cxn ang="0">
                  <a:pos x="166" y="172"/>
                </a:cxn>
                <a:cxn ang="0">
                  <a:pos x="175" y="151"/>
                </a:cxn>
                <a:cxn ang="0">
                  <a:pos x="184" y="131"/>
                </a:cxn>
                <a:cxn ang="0">
                  <a:pos x="191" y="113"/>
                </a:cxn>
                <a:cxn ang="0">
                  <a:pos x="198" y="92"/>
                </a:cxn>
                <a:cxn ang="0">
                  <a:pos x="205" y="71"/>
                </a:cxn>
                <a:cxn ang="0">
                  <a:pos x="209" y="52"/>
                </a:cxn>
                <a:cxn ang="0">
                  <a:pos x="212" y="34"/>
                </a:cxn>
                <a:cxn ang="0">
                  <a:pos x="217" y="16"/>
                </a:cxn>
                <a:cxn ang="0">
                  <a:pos x="217" y="0"/>
                </a:cxn>
                <a:cxn ang="0">
                  <a:pos x="217" y="0"/>
                </a:cxn>
                <a:cxn ang="0">
                  <a:pos x="217" y="2"/>
                </a:cxn>
                <a:cxn ang="0">
                  <a:pos x="221" y="9"/>
                </a:cxn>
                <a:cxn ang="0">
                  <a:pos x="226" y="23"/>
                </a:cxn>
                <a:cxn ang="0">
                  <a:pos x="230" y="39"/>
                </a:cxn>
                <a:cxn ang="0">
                  <a:pos x="237" y="58"/>
                </a:cxn>
                <a:cxn ang="0">
                  <a:pos x="240" y="80"/>
                </a:cxn>
                <a:cxn ang="0">
                  <a:pos x="244" y="101"/>
                </a:cxn>
                <a:cxn ang="0">
                  <a:pos x="247" y="121"/>
                </a:cxn>
                <a:cxn ang="0">
                  <a:pos x="247" y="142"/>
                </a:cxn>
                <a:cxn ang="0">
                  <a:pos x="244" y="159"/>
                </a:cxn>
                <a:cxn ang="0">
                  <a:pos x="244" y="159"/>
                </a:cxn>
                <a:cxn ang="0">
                  <a:pos x="238" y="179"/>
                </a:cxn>
                <a:cxn ang="0">
                  <a:pos x="230" y="197"/>
                </a:cxn>
                <a:cxn ang="0">
                  <a:pos x="221" y="218"/>
                </a:cxn>
                <a:cxn ang="0">
                  <a:pos x="211" y="239"/>
                </a:cxn>
                <a:cxn ang="0">
                  <a:pos x="198" y="260"/>
                </a:cxn>
                <a:cxn ang="0">
                  <a:pos x="186" y="281"/>
                </a:cxn>
                <a:cxn ang="0">
                  <a:pos x="173" y="300"/>
                </a:cxn>
                <a:cxn ang="0">
                  <a:pos x="158" y="319"/>
                </a:cxn>
                <a:cxn ang="0">
                  <a:pos x="145" y="336"/>
                </a:cxn>
                <a:cxn ang="0">
                  <a:pos x="133" y="349"/>
                </a:cxn>
                <a:cxn ang="0">
                  <a:pos x="133" y="349"/>
                </a:cxn>
                <a:cxn ang="0">
                  <a:pos x="117" y="361"/>
                </a:cxn>
                <a:cxn ang="0">
                  <a:pos x="103" y="374"/>
                </a:cxn>
                <a:cxn ang="0">
                  <a:pos x="90" y="386"/>
                </a:cxn>
                <a:cxn ang="0">
                  <a:pos x="76" y="397"/>
                </a:cxn>
                <a:cxn ang="0">
                  <a:pos x="62" y="407"/>
                </a:cxn>
                <a:cxn ang="0">
                  <a:pos x="50" y="418"/>
                </a:cxn>
                <a:cxn ang="0">
                  <a:pos x="37" y="426"/>
                </a:cxn>
                <a:cxn ang="0">
                  <a:pos x="25" y="435"/>
                </a:cxn>
                <a:cxn ang="0">
                  <a:pos x="14" y="441"/>
                </a:cxn>
                <a:cxn ang="0">
                  <a:pos x="4" y="446"/>
                </a:cxn>
                <a:cxn ang="0">
                  <a:pos x="0" y="361"/>
                </a:cxn>
              </a:cxnLst>
              <a:rect l="0" t="0" r="r" b="b"/>
              <a:pathLst>
                <a:path w="248" h="447">
                  <a:moveTo>
                    <a:pt x="0" y="361"/>
                  </a:moveTo>
                  <a:lnTo>
                    <a:pt x="12" y="350"/>
                  </a:lnTo>
                  <a:lnTo>
                    <a:pt x="29" y="338"/>
                  </a:lnTo>
                  <a:lnTo>
                    <a:pt x="46" y="324"/>
                  </a:lnTo>
                  <a:lnTo>
                    <a:pt x="62" y="306"/>
                  </a:lnTo>
                  <a:lnTo>
                    <a:pt x="82" y="287"/>
                  </a:lnTo>
                  <a:lnTo>
                    <a:pt x="101" y="266"/>
                  </a:lnTo>
                  <a:lnTo>
                    <a:pt x="117" y="248"/>
                  </a:lnTo>
                  <a:lnTo>
                    <a:pt x="133" y="228"/>
                  </a:lnTo>
                  <a:lnTo>
                    <a:pt x="147" y="207"/>
                  </a:lnTo>
                  <a:lnTo>
                    <a:pt x="158" y="188"/>
                  </a:lnTo>
                  <a:lnTo>
                    <a:pt x="158" y="188"/>
                  </a:lnTo>
                  <a:lnTo>
                    <a:pt x="166" y="172"/>
                  </a:lnTo>
                  <a:lnTo>
                    <a:pt x="175" y="151"/>
                  </a:lnTo>
                  <a:lnTo>
                    <a:pt x="184" y="131"/>
                  </a:lnTo>
                  <a:lnTo>
                    <a:pt x="191" y="113"/>
                  </a:lnTo>
                  <a:lnTo>
                    <a:pt x="198" y="92"/>
                  </a:lnTo>
                  <a:lnTo>
                    <a:pt x="205" y="71"/>
                  </a:lnTo>
                  <a:lnTo>
                    <a:pt x="209" y="52"/>
                  </a:lnTo>
                  <a:lnTo>
                    <a:pt x="212" y="34"/>
                  </a:lnTo>
                  <a:lnTo>
                    <a:pt x="217" y="16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7" y="2"/>
                  </a:lnTo>
                  <a:lnTo>
                    <a:pt x="221" y="9"/>
                  </a:lnTo>
                  <a:lnTo>
                    <a:pt x="226" y="23"/>
                  </a:lnTo>
                  <a:lnTo>
                    <a:pt x="230" y="39"/>
                  </a:lnTo>
                  <a:lnTo>
                    <a:pt x="237" y="58"/>
                  </a:lnTo>
                  <a:lnTo>
                    <a:pt x="240" y="80"/>
                  </a:lnTo>
                  <a:lnTo>
                    <a:pt x="244" y="101"/>
                  </a:lnTo>
                  <a:lnTo>
                    <a:pt x="247" y="121"/>
                  </a:lnTo>
                  <a:lnTo>
                    <a:pt x="247" y="142"/>
                  </a:lnTo>
                  <a:lnTo>
                    <a:pt x="244" y="159"/>
                  </a:lnTo>
                  <a:lnTo>
                    <a:pt x="244" y="159"/>
                  </a:lnTo>
                  <a:lnTo>
                    <a:pt x="238" y="179"/>
                  </a:lnTo>
                  <a:lnTo>
                    <a:pt x="230" y="197"/>
                  </a:lnTo>
                  <a:lnTo>
                    <a:pt x="221" y="218"/>
                  </a:lnTo>
                  <a:lnTo>
                    <a:pt x="211" y="239"/>
                  </a:lnTo>
                  <a:lnTo>
                    <a:pt x="198" y="260"/>
                  </a:lnTo>
                  <a:lnTo>
                    <a:pt x="186" y="281"/>
                  </a:lnTo>
                  <a:lnTo>
                    <a:pt x="173" y="300"/>
                  </a:lnTo>
                  <a:lnTo>
                    <a:pt x="158" y="319"/>
                  </a:lnTo>
                  <a:lnTo>
                    <a:pt x="145" y="336"/>
                  </a:lnTo>
                  <a:lnTo>
                    <a:pt x="133" y="349"/>
                  </a:lnTo>
                  <a:lnTo>
                    <a:pt x="133" y="349"/>
                  </a:lnTo>
                  <a:lnTo>
                    <a:pt x="117" y="361"/>
                  </a:lnTo>
                  <a:lnTo>
                    <a:pt x="103" y="374"/>
                  </a:lnTo>
                  <a:lnTo>
                    <a:pt x="90" y="386"/>
                  </a:lnTo>
                  <a:lnTo>
                    <a:pt x="76" y="397"/>
                  </a:lnTo>
                  <a:lnTo>
                    <a:pt x="62" y="407"/>
                  </a:lnTo>
                  <a:lnTo>
                    <a:pt x="50" y="418"/>
                  </a:lnTo>
                  <a:lnTo>
                    <a:pt x="37" y="426"/>
                  </a:lnTo>
                  <a:lnTo>
                    <a:pt x="25" y="435"/>
                  </a:lnTo>
                  <a:lnTo>
                    <a:pt x="14" y="441"/>
                  </a:lnTo>
                  <a:lnTo>
                    <a:pt x="4" y="446"/>
                  </a:lnTo>
                  <a:lnTo>
                    <a:pt x="0" y="36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97" name="Freeform 140">
              <a:extLst>
                <a:ext uri="{FF2B5EF4-FFF2-40B4-BE49-F238E27FC236}">
                  <a16:creationId xmlns:a16="http://schemas.microsoft.com/office/drawing/2014/main" id="{92829A65-4EE8-F3ED-C500-055E42B9B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2499"/>
              <a:ext cx="250" cy="447"/>
            </a:xfrm>
            <a:custGeom>
              <a:avLst/>
              <a:gdLst/>
              <a:ahLst/>
              <a:cxnLst>
                <a:cxn ang="0">
                  <a:pos x="0" y="361"/>
                </a:cxn>
                <a:cxn ang="0">
                  <a:pos x="12" y="350"/>
                </a:cxn>
                <a:cxn ang="0">
                  <a:pos x="29" y="338"/>
                </a:cxn>
                <a:cxn ang="0">
                  <a:pos x="46" y="324"/>
                </a:cxn>
                <a:cxn ang="0">
                  <a:pos x="62" y="306"/>
                </a:cxn>
                <a:cxn ang="0">
                  <a:pos x="82" y="287"/>
                </a:cxn>
                <a:cxn ang="0">
                  <a:pos x="101" y="266"/>
                </a:cxn>
                <a:cxn ang="0">
                  <a:pos x="117" y="248"/>
                </a:cxn>
                <a:cxn ang="0">
                  <a:pos x="133" y="228"/>
                </a:cxn>
                <a:cxn ang="0">
                  <a:pos x="147" y="207"/>
                </a:cxn>
                <a:cxn ang="0">
                  <a:pos x="158" y="188"/>
                </a:cxn>
                <a:cxn ang="0">
                  <a:pos x="158" y="188"/>
                </a:cxn>
                <a:cxn ang="0">
                  <a:pos x="166" y="172"/>
                </a:cxn>
                <a:cxn ang="0">
                  <a:pos x="175" y="151"/>
                </a:cxn>
                <a:cxn ang="0">
                  <a:pos x="184" y="131"/>
                </a:cxn>
                <a:cxn ang="0">
                  <a:pos x="191" y="113"/>
                </a:cxn>
                <a:cxn ang="0">
                  <a:pos x="198" y="92"/>
                </a:cxn>
                <a:cxn ang="0">
                  <a:pos x="205" y="71"/>
                </a:cxn>
                <a:cxn ang="0">
                  <a:pos x="209" y="52"/>
                </a:cxn>
                <a:cxn ang="0">
                  <a:pos x="212" y="34"/>
                </a:cxn>
                <a:cxn ang="0">
                  <a:pos x="217" y="16"/>
                </a:cxn>
                <a:cxn ang="0">
                  <a:pos x="217" y="0"/>
                </a:cxn>
                <a:cxn ang="0">
                  <a:pos x="217" y="0"/>
                </a:cxn>
                <a:cxn ang="0">
                  <a:pos x="217" y="2"/>
                </a:cxn>
                <a:cxn ang="0">
                  <a:pos x="221" y="9"/>
                </a:cxn>
                <a:cxn ang="0">
                  <a:pos x="226" y="23"/>
                </a:cxn>
                <a:cxn ang="0">
                  <a:pos x="230" y="39"/>
                </a:cxn>
                <a:cxn ang="0">
                  <a:pos x="237" y="58"/>
                </a:cxn>
                <a:cxn ang="0">
                  <a:pos x="240" y="80"/>
                </a:cxn>
                <a:cxn ang="0">
                  <a:pos x="244" y="101"/>
                </a:cxn>
                <a:cxn ang="0">
                  <a:pos x="247" y="121"/>
                </a:cxn>
                <a:cxn ang="0">
                  <a:pos x="247" y="142"/>
                </a:cxn>
                <a:cxn ang="0">
                  <a:pos x="244" y="159"/>
                </a:cxn>
                <a:cxn ang="0">
                  <a:pos x="244" y="159"/>
                </a:cxn>
                <a:cxn ang="0">
                  <a:pos x="238" y="179"/>
                </a:cxn>
                <a:cxn ang="0">
                  <a:pos x="230" y="197"/>
                </a:cxn>
                <a:cxn ang="0">
                  <a:pos x="221" y="218"/>
                </a:cxn>
                <a:cxn ang="0">
                  <a:pos x="211" y="239"/>
                </a:cxn>
                <a:cxn ang="0">
                  <a:pos x="198" y="260"/>
                </a:cxn>
                <a:cxn ang="0">
                  <a:pos x="186" y="281"/>
                </a:cxn>
                <a:cxn ang="0">
                  <a:pos x="173" y="300"/>
                </a:cxn>
                <a:cxn ang="0">
                  <a:pos x="158" y="319"/>
                </a:cxn>
                <a:cxn ang="0">
                  <a:pos x="145" y="336"/>
                </a:cxn>
                <a:cxn ang="0">
                  <a:pos x="133" y="349"/>
                </a:cxn>
                <a:cxn ang="0">
                  <a:pos x="133" y="349"/>
                </a:cxn>
                <a:cxn ang="0">
                  <a:pos x="117" y="361"/>
                </a:cxn>
                <a:cxn ang="0">
                  <a:pos x="103" y="374"/>
                </a:cxn>
                <a:cxn ang="0">
                  <a:pos x="90" y="386"/>
                </a:cxn>
                <a:cxn ang="0">
                  <a:pos x="76" y="397"/>
                </a:cxn>
                <a:cxn ang="0">
                  <a:pos x="62" y="407"/>
                </a:cxn>
                <a:cxn ang="0">
                  <a:pos x="50" y="418"/>
                </a:cxn>
                <a:cxn ang="0">
                  <a:pos x="37" y="426"/>
                </a:cxn>
                <a:cxn ang="0">
                  <a:pos x="25" y="435"/>
                </a:cxn>
                <a:cxn ang="0">
                  <a:pos x="14" y="441"/>
                </a:cxn>
                <a:cxn ang="0">
                  <a:pos x="4" y="446"/>
                </a:cxn>
              </a:cxnLst>
              <a:rect l="0" t="0" r="r" b="b"/>
              <a:pathLst>
                <a:path w="248" h="447">
                  <a:moveTo>
                    <a:pt x="0" y="361"/>
                  </a:moveTo>
                  <a:lnTo>
                    <a:pt x="12" y="350"/>
                  </a:lnTo>
                  <a:lnTo>
                    <a:pt x="29" y="338"/>
                  </a:lnTo>
                  <a:lnTo>
                    <a:pt x="46" y="324"/>
                  </a:lnTo>
                  <a:lnTo>
                    <a:pt x="62" y="306"/>
                  </a:lnTo>
                  <a:lnTo>
                    <a:pt x="82" y="287"/>
                  </a:lnTo>
                  <a:lnTo>
                    <a:pt x="101" y="266"/>
                  </a:lnTo>
                  <a:lnTo>
                    <a:pt x="117" y="248"/>
                  </a:lnTo>
                  <a:lnTo>
                    <a:pt x="133" y="228"/>
                  </a:lnTo>
                  <a:lnTo>
                    <a:pt x="147" y="207"/>
                  </a:lnTo>
                  <a:lnTo>
                    <a:pt x="158" y="188"/>
                  </a:lnTo>
                  <a:lnTo>
                    <a:pt x="158" y="188"/>
                  </a:lnTo>
                  <a:lnTo>
                    <a:pt x="166" y="172"/>
                  </a:lnTo>
                  <a:lnTo>
                    <a:pt x="175" y="151"/>
                  </a:lnTo>
                  <a:lnTo>
                    <a:pt x="184" y="131"/>
                  </a:lnTo>
                  <a:lnTo>
                    <a:pt x="191" y="113"/>
                  </a:lnTo>
                  <a:lnTo>
                    <a:pt x="198" y="92"/>
                  </a:lnTo>
                  <a:lnTo>
                    <a:pt x="205" y="71"/>
                  </a:lnTo>
                  <a:lnTo>
                    <a:pt x="209" y="52"/>
                  </a:lnTo>
                  <a:lnTo>
                    <a:pt x="212" y="34"/>
                  </a:lnTo>
                  <a:lnTo>
                    <a:pt x="217" y="16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7" y="2"/>
                  </a:lnTo>
                  <a:lnTo>
                    <a:pt x="221" y="9"/>
                  </a:lnTo>
                  <a:lnTo>
                    <a:pt x="226" y="23"/>
                  </a:lnTo>
                  <a:lnTo>
                    <a:pt x="230" y="39"/>
                  </a:lnTo>
                  <a:lnTo>
                    <a:pt x="237" y="58"/>
                  </a:lnTo>
                  <a:lnTo>
                    <a:pt x="240" y="80"/>
                  </a:lnTo>
                  <a:lnTo>
                    <a:pt x="244" y="101"/>
                  </a:lnTo>
                  <a:lnTo>
                    <a:pt x="247" y="121"/>
                  </a:lnTo>
                  <a:lnTo>
                    <a:pt x="247" y="142"/>
                  </a:lnTo>
                  <a:lnTo>
                    <a:pt x="244" y="159"/>
                  </a:lnTo>
                  <a:lnTo>
                    <a:pt x="244" y="159"/>
                  </a:lnTo>
                  <a:lnTo>
                    <a:pt x="238" y="179"/>
                  </a:lnTo>
                  <a:lnTo>
                    <a:pt x="230" y="197"/>
                  </a:lnTo>
                  <a:lnTo>
                    <a:pt x="221" y="218"/>
                  </a:lnTo>
                  <a:lnTo>
                    <a:pt x="211" y="239"/>
                  </a:lnTo>
                  <a:lnTo>
                    <a:pt x="198" y="260"/>
                  </a:lnTo>
                  <a:lnTo>
                    <a:pt x="186" y="281"/>
                  </a:lnTo>
                  <a:lnTo>
                    <a:pt x="173" y="300"/>
                  </a:lnTo>
                  <a:lnTo>
                    <a:pt x="158" y="319"/>
                  </a:lnTo>
                  <a:lnTo>
                    <a:pt x="145" y="336"/>
                  </a:lnTo>
                  <a:lnTo>
                    <a:pt x="133" y="349"/>
                  </a:lnTo>
                  <a:lnTo>
                    <a:pt x="133" y="349"/>
                  </a:lnTo>
                  <a:lnTo>
                    <a:pt x="117" y="361"/>
                  </a:lnTo>
                  <a:lnTo>
                    <a:pt x="103" y="374"/>
                  </a:lnTo>
                  <a:lnTo>
                    <a:pt x="90" y="386"/>
                  </a:lnTo>
                  <a:lnTo>
                    <a:pt x="76" y="397"/>
                  </a:lnTo>
                  <a:lnTo>
                    <a:pt x="62" y="407"/>
                  </a:lnTo>
                  <a:lnTo>
                    <a:pt x="50" y="418"/>
                  </a:lnTo>
                  <a:lnTo>
                    <a:pt x="37" y="426"/>
                  </a:lnTo>
                  <a:lnTo>
                    <a:pt x="25" y="435"/>
                  </a:lnTo>
                  <a:lnTo>
                    <a:pt x="14" y="441"/>
                  </a:lnTo>
                  <a:lnTo>
                    <a:pt x="4" y="44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98" name="Freeform 141">
              <a:extLst>
                <a:ext uri="{FF2B5EF4-FFF2-40B4-BE49-F238E27FC236}">
                  <a16:creationId xmlns:a16="http://schemas.microsoft.com/office/drawing/2014/main" id="{BE3FAC55-3A89-2CE4-24AA-7774EDE7F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" y="2607"/>
              <a:ext cx="178" cy="269"/>
            </a:xfrm>
            <a:custGeom>
              <a:avLst/>
              <a:gdLst/>
              <a:ahLst/>
              <a:cxnLst>
                <a:cxn ang="0">
                  <a:pos x="0" y="262"/>
                </a:cxn>
                <a:cxn ang="0">
                  <a:pos x="2" y="250"/>
                </a:cxn>
                <a:cxn ang="0">
                  <a:pos x="4" y="235"/>
                </a:cxn>
                <a:cxn ang="0">
                  <a:pos x="7" y="218"/>
                </a:cxn>
                <a:cxn ang="0">
                  <a:pos x="9" y="202"/>
                </a:cxn>
                <a:cxn ang="0">
                  <a:pos x="14" y="184"/>
                </a:cxn>
                <a:cxn ang="0">
                  <a:pos x="20" y="168"/>
                </a:cxn>
                <a:cxn ang="0">
                  <a:pos x="27" y="151"/>
                </a:cxn>
                <a:cxn ang="0">
                  <a:pos x="32" y="134"/>
                </a:cxn>
                <a:cxn ang="0">
                  <a:pos x="43" y="121"/>
                </a:cxn>
                <a:cxn ang="0">
                  <a:pos x="54" y="110"/>
                </a:cxn>
                <a:cxn ang="0">
                  <a:pos x="54" y="110"/>
                </a:cxn>
                <a:cxn ang="0">
                  <a:pos x="67" y="101"/>
                </a:cxn>
                <a:cxn ang="0">
                  <a:pos x="81" y="90"/>
                </a:cxn>
                <a:cxn ang="0">
                  <a:pos x="96" y="78"/>
                </a:cxn>
                <a:cxn ang="0">
                  <a:pos x="108" y="67"/>
                </a:cxn>
                <a:cxn ang="0">
                  <a:pos x="124" y="54"/>
                </a:cxn>
                <a:cxn ang="0">
                  <a:pos x="136" y="43"/>
                </a:cxn>
                <a:cxn ang="0">
                  <a:pos x="149" y="31"/>
                </a:cxn>
                <a:cxn ang="0">
                  <a:pos x="159" y="20"/>
                </a:cxn>
                <a:cxn ang="0">
                  <a:pos x="168" y="10"/>
                </a:cxn>
                <a:cxn ang="0">
                  <a:pos x="174" y="0"/>
                </a:cxn>
                <a:cxn ang="0">
                  <a:pos x="174" y="0"/>
                </a:cxn>
                <a:cxn ang="0">
                  <a:pos x="174" y="2"/>
                </a:cxn>
                <a:cxn ang="0">
                  <a:pos x="174" y="10"/>
                </a:cxn>
                <a:cxn ang="0">
                  <a:pos x="177" y="23"/>
                </a:cxn>
                <a:cxn ang="0">
                  <a:pos x="177" y="39"/>
                </a:cxn>
                <a:cxn ang="0">
                  <a:pos x="177" y="59"/>
                </a:cxn>
                <a:cxn ang="0">
                  <a:pos x="177" y="80"/>
                </a:cxn>
                <a:cxn ang="0">
                  <a:pos x="174" y="98"/>
                </a:cxn>
                <a:cxn ang="0">
                  <a:pos x="168" y="117"/>
                </a:cxn>
                <a:cxn ang="0">
                  <a:pos x="161" y="136"/>
                </a:cxn>
                <a:cxn ang="0">
                  <a:pos x="153" y="151"/>
                </a:cxn>
                <a:cxn ang="0">
                  <a:pos x="153" y="151"/>
                </a:cxn>
                <a:cxn ang="0">
                  <a:pos x="140" y="165"/>
                </a:cxn>
                <a:cxn ang="0">
                  <a:pos x="128" y="179"/>
                </a:cxn>
                <a:cxn ang="0">
                  <a:pos x="115" y="193"/>
                </a:cxn>
                <a:cxn ang="0">
                  <a:pos x="101" y="207"/>
                </a:cxn>
                <a:cxn ang="0">
                  <a:pos x="85" y="220"/>
                </a:cxn>
                <a:cxn ang="0">
                  <a:pos x="73" y="232"/>
                </a:cxn>
                <a:cxn ang="0">
                  <a:pos x="60" y="243"/>
                </a:cxn>
                <a:cxn ang="0">
                  <a:pos x="50" y="254"/>
                </a:cxn>
                <a:cxn ang="0">
                  <a:pos x="41" y="260"/>
                </a:cxn>
                <a:cxn ang="0">
                  <a:pos x="32" y="267"/>
                </a:cxn>
                <a:cxn ang="0">
                  <a:pos x="0" y="262"/>
                </a:cxn>
              </a:cxnLst>
              <a:rect l="0" t="0" r="r" b="b"/>
              <a:pathLst>
                <a:path w="178" h="268">
                  <a:moveTo>
                    <a:pt x="0" y="262"/>
                  </a:moveTo>
                  <a:lnTo>
                    <a:pt x="2" y="250"/>
                  </a:lnTo>
                  <a:lnTo>
                    <a:pt x="4" y="235"/>
                  </a:lnTo>
                  <a:lnTo>
                    <a:pt x="7" y="218"/>
                  </a:lnTo>
                  <a:lnTo>
                    <a:pt x="9" y="202"/>
                  </a:lnTo>
                  <a:lnTo>
                    <a:pt x="14" y="184"/>
                  </a:lnTo>
                  <a:lnTo>
                    <a:pt x="20" y="168"/>
                  </a:lnTo>
                  <a:lnTo>
                    <a:pt x="27" y="151"/>
                  </a:lnTo>
                  <a:lnTo>
                    <a:pt x="32" y="134"/>
                  </a:lnTo>
                  <a:lnTo>
                    <a:pt x="43" y="121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67" y="101"/>
                  </a:lnTo>
                  <a:lnTo>
                    <a:pt x="81" y="90"/>
                  </a:lnTo>
                  <a:lnTo>
                    <a:pt x="96" y="78"/>
                  </a:lnTo>
                  <a:lnTo>
                    <a:pt x="108" y="67"/>
                  </a:lnTo>
                  <a:lnTo>
                    <a:pt x="124" y="54"/>
                  </a:lnTo>
                  <a:lnTo>
                    <a:pt x="136" y="43"/>
                  </a:lnTo>
                  <a:lnTo>
                    <a:pt x="149" y="31"/>
                  </a:lnTo>
                  <a:lnTo>
                    <a:pt x="159" y="20"/>
                  </a:lnTo>
                  <a:lnTo>
                    <a:pt x="168" y="1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4" y="2"/>
                  </a:lnTo>
                  <a:lnTo>
                    <a:pt x="174" y="10"/>
                  </a:lnTo>
                  <a:lnTo>
                    <a:pt x="177" y="23"/>
                  </a:lnTo>
                  <a:lnTo>
                    <a:pt x="177" y="39"/>
                  </a:lnTo>
                  <a:lnTo>
                    <a:pt x="177" y="59"/>
                  </a:lnTo>
                  <a:lnTo>
                    <a:pt x="177" y="80"/>
                  </a:lnTo>
                  <a:lnTo>
                    <a:pt x="174" y="98"/>
                  </a:lnTo>
                  <a:lnTo>
                    <a:pt x="168" y="117"/>
                  </a:lnTo>
                  <a:lnTo>
                    <a:pt x="161" y="136"/>
                  </a:lnTo>
                  <a:lnTo>
                    <a:pt x="153" y="151"/>
                  </a:lnTo>
                  <a:lnTo>
                    <a:pt x="153" y="151"/>
                  </a:lnTo>
                  <a:lnTo>
                    <a:pt x="140" y="165"/>
                  </a:lnTo>
                  <a:lnTo>
                    <a:pt x="128" y="179"/>
                  </a:lnTo>
                  <a:lnTo>
                    <a:pt x="115" y="193"/>
                  </a:lnTo>
                  <a:lnTo>
                    <a:pt x="101" y="207"/>
                  </a:lnTo>
                  <a:lnTo>
                    <a:pt x="85" y="220"/>
                  </a:lnTo>
                  <a:lnTo>
                    <a:pt x="73" y="232"/>
                  </a:lnTo>
                  <a:lnTo>
                    <a:pt x="60" y="243"/>
                  </a:lnTo>
                  <a:lnTo>
                    <a:pt x="50" y="254"/>
                  </a:lnTo>
                  <a:lnTo>
                    <a:pt x="41" y="260"/>
                  </a:lnTo>
                  <a:lnTo>
                    <a:pt x="32" y="267"/>
                  </a:lnTo>
                  <a:lnTo>
                    <a:pt x="0" y="262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799" name="Freeform 142">
              <a:extLst>
                <a:ext uri="{FF2B5EF4-FFF2-40B4-BE49-F238E27FC236}">
                  <a16:creationId xmlns:a16="http://schemas.microsoft.com/office/drawing/2014/main" id="{A4438F20-DFB7-1435-CC70-7A5AECCCD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" y="2607"/>
              <a:ext cx="178" cy="269"/>
            </a:xfrm>
            <a:custGeom>
              <a:avLst/>
              <a:gdLst/>
              <a:ahLst/>
              <a:cxnLst>
                <a:cxn ang="0">
                  <a:pos x="0" y="262"/>
                </a:cxn>
                <a:cxn ang="0">
                  <a:pos x="2" y="250"/>
                </a:cxn>
                <a:cxn ang="0">
                  <a:pos x="4" y="235"/>
                </a:cxn>
                <a:cxn ang="0">
                  <a:pos x="7" y="218"/>
                </a:cxn>
                <a:cxn ang="0">
                  <a:pos x="9" y="202"/>
                </a:cxn>
                <a:cxn ang="0">
                  <a:pos x="14" y="184"/>
                </a:cxn>
                <a:cxn ang="0">
                  <a:pos x="20" y="168"/>
                </a:cxn>
                <a:cxn ang="0">
                  <a:pos x="27" y="151"/>
                </a:cxn>
                <a:cxn ang="0">
                  <a:pos x="32" y="134"/>
                </a:cxn>
                <a:cxn ang="0">
                  <a:pos x="43" y="121"/>
                </a:cxn>
                <a:cxn ang="0">
                  <a:pos x="54" y="110"/>
                </a:cxn>
                <a:cxn ang="0">
                  <a:pos x="54" y="110"/>
                </a:cxn>
                <a:cxn ang="0">
                  <a:pos x="67" y="101"/>
                </a:cxn>
                <a:cxn ang="0">
                  <a:pos x="81" y="90"/>
                </a:cxn>
                <a:cxn ang="0">
                  <a:pos x="96" y="78"/>
                </a:cxn>
                <a:cxn ang="0">
                  <a:pos x="108" y="67"/>
                </a:cxn>
                <a:cxn ang="0">
                  <a:pos x="124" y="54"/>
                </a:cxn>
                <a:cxn ang="0">
                  <a:pos x="136" y="43"/>
                </a:cxn>
                <a:cxn ang="0">
                  <a:pos x="149" y="31"/>
                </a:cxn>
                <a:cxn ang="0">
                  <a:pos x="159" y="20"/>
                </a:cxn>
                <a:cxn ang="0">
                  <a:pos x="168" y="10"/>
                </a:cxn>
                <a:cxn ang="0">
                  <a:pos x="174" y="0"/>
                </a:cxn>
                <a:cxn ang="0">
                  <a:pos x="174" y="0"/>
                </a:cxn>
                <a:cxn ang="0">
                  <a:pos x="174" y="2"/>
                </a:cxn>
                <a:cxn ang="0">
                  <a:pos x="174" y="10"/>
                </a:cxn>
                <a:cxn ang="0">
                  <a:pos x="177" y="23"/>
                </a:cxn>
                <a:cxn ang="0">
                  <a:pos x="177" y="39"/>
                </a:cxn>
                <a:cxn ang="0">
                  <a:pos x="177" y="59"/>
                </a:cxn>
                <a:cxn ang="0">
                  <a:pos x="177" y="80"/>
                </a:cxn>
                <a:cxn ang="0">
                  <a:pos x="174" y="98"/>
                </a:cxn>
                <a:cxn ang="0">
                  <a:pos x="168" y="117"/>
                </a:cxn>
                <a:cxn ang="0">
                  <a:pos x="161" y="136"/>
                </a:cxn>
                <a:cxn ang="0">
                  <a:pos x="153" y="151"/>
                </a:cxn>
                <a:cxn ang="0">
                  <a:pos x="153" y="151"/>
                </a:cxn>
                <a:cxn ang="0">
                  <a:pos x="140" y="165"/>
                </a:cxn>
                <a:cxn ang="0">
                  <a:pos x="128" y="179"/>
                </a:cxn>
                <a:cxn ang="0">
                  <a:pos x="115" y="193"/>
                </a:cxn>
                <a:cxn ang="0">
                  <a:pos x="101" y="207"/>
                </a:cxn>
                <a:cxn ang="0">
                  <a:pos x="85" y="220"/>
                </a:cxn>
                <a:cxn ang="0">
                  <a:pos x="73" y="232"/>
                </a:cxn>
                <a:cxn ang="0">
                  <a:pos x="60" y="243"/>
                </a:cxn>
                <a:cxn ang="0">
                  <a:pos x="50" y="254"/>
                </a:cxn>
                <a:cxn ang="0">
                  <a:pos x="41" y="260"/>
                </a:cxn>
                <a:cxn ang="0">
                  <a:pos x="32" y="267"/>
                </a:cxn>
              </a:cxnLst>
              <a:rect l="0" t="0" r="r" b="b"/>
              <a:pathLst>
                <a:path w="178" h="268">
                  <a:moveTo>
                    <a:pt x="0" y="262"/>
                  </a:moveTo>
                  <a:lnTo>
                    <a:pt x="2" y="250"/>
                  </a:lnTo>
                  <a:lnTo>
                    <a:pt x="4" y="235"/>
                  </a:lnTo>
                  <a:lnTo>
                    <a:pt x="7" y="218"/>
                  </a:lnTo>
                  <a:lnTo>
                    <a:pt x="9" y="202"/>
                  </a:lnTo>
                  <a:lnTo>
                    <a:pt x="14" y="184"/>
                  </a:lnTo>
                  <a:lnTo>
                    <a:pt x="20" y="168"/>
                  </a:lnTo>
                  <a:lnTo>
                    <a:pt x="27" y="151"/>
                  </a:lnTo>
                  <a:lnTo>
                    <a:pt x="32" y="134"/>
                  </a:lnTo>
                  <a:lnTo>
                    <a:pt x="43" y="121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67" y="101"/>
                  </a:lnTo>
                  <a:lnTo>
                    <a:pt x="81" y="90"/>
                  </a:lnTo>
                  <a:lnTo>
                    <a:pt x="96" y="78"/>
                  </a:lnTo>
                  <a:lnTo>
                    <a:pt x="108" y="67"/>
                  </a:lnTo>
                  <a:lnTo>
                    <a:pt x="124" y="54"/>
                  </a:lnTo>
                  <a:lnTo>
                    <a:pt x="136" y="43"/>
                  </a:lnTo>
                  <a:lnTo>
                    <a:pt x="149" y="31"/>
                  </a:lnTo>
                  <a:lnTo>
                    <a:pt x="159" y="20"/>
                  </a:lnTo>
                  <a:lnTo>
                    <a:pt x="168" y="1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4" y="2"/>
                  </a:lnTo>
                  <a:lnTo>
                    <a:pt x="174" y="10"/>
                  </a:lnTo>
                  <a:lnTo>
                    <a:pt x="177" y="23"/>
                  </a:lnTo>
                  <a:lnTo>
                    <a:pt x="177" y="39"/>
                  </a:lnTo>
                  <a:lnTo>
                    <a:pt x="177" y="59"/>
                  </a:lnTo>
                  <a:lnTo>
                    <a:pt x="177" y="80"/>
                  </a:lnTo>
                  <a:lnTo>
                    <a:pt x="174" y="98"/>
                  </a:lnTo>
                  <a:lnTo>
                    <a:pt x="168" y="117"/>
                  </a:lnTo>
                  <a:lnTo>
                    <a:pt x="161" y="136"/>
                  </a:lnTo>
                  <a:lnTo>
                    <a:pt x="153" y="151"/>
                  </a:lnTo>
                  <a:lnTo>
                    <a:pt x="153" y="151"/>
                  </a:lnTo>
                  <a:lnTo>
                    <a:pt x="140" y="165"/>
                  </a:lnTo>
                  <a:lnTo>
                    <a:pt x="128" y="179"/>
                  </a:lnTo>
                  <a:lnTo>
                    <a:pt x="115" y="193"/>
                  </a:lnTo>
                  <a:lnTo>
                    <a:pt x="101" y="207"/>
                  </a:lnTo>
                  <a:lnTo>
                    <a:pt x="85" y="220"/>
                  </a:lnTo>
                  <a:lnTo>
                    <a:pt x="73" y="232"/>
                  </a:lnTo>
                  <a:lnTo>
                    <a:pt x="60" y="243"/>
                  </a:lnTo>
                  <a:lnTo>
                    <a:pt x="50" y="254"/>
                  </a:lnTo>
                  <a:lnTo>
                    <a:pt x="41" y="260"/>
                  </a:lnTo>
                  <a:lnTo>
                    <a:pt x="32" y="26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00" name="Freeform 143">
              <a:extLst>
                <a:ext uri="{FF2B5EF4-FFF2-40B4-BE49-F238E27FC236}">
                  <a16:creationId xmlns:a16="http://schemas.microsoft.com/office/drawing/2014/main" id="{53B3212D-0B96-774D-A553-4CC8AD8E5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5" y="2619"/>
              <a:ext cx="178" cy="268"/>
            </a:xfrm>
            <a:custGeom>
              <a:avLst/>
              <a:gdLst/>
              <a:ahLst/>
              <a:cxnLst>
                <a:cxn ang="0">
                  <a:pos x="0" y="262"/>
                </a:cxn>
                <a:cxn ang="0">
                  <a:pos x="2" y="250"/>
                </a:cxn>
                <a:cxn ang="0">
                  <a:pos x="4" y="235"/>
                </a:cxn>
                <a:cxn ang="0">
                  <a:pos x="6" y="218"/>
                </a:cxn>
                <a:cxn ang="0">
                  <a:pos x="10" y="202"/>
                </a:cxn>
                <a:cxn ang="0">
                  <a:pos x="15" y="184"/>
                </a:cxn>
                <a:cxn ang="0">
                  <a:pos x="18" y="168"/>
                </a:cxn>
                <a:cxn ang="0">
                  <a:pos x="27" y="151"/>
                </a:cxn>
                <a:cxn ang="0">
                  <a:pos x="34" y="134"/>
                </a:cxn>
                <a:cxn ang="0">
                  <a:pos x="43" y="121"/>
                </a:cxn>
                <a:cxn ang="0">
                  <a:pos x="54" y="110"/>
                </a:cxn>
                <a:cxn ang="0">
                  <a:pos x="54" y="110"/>
                </a:cxn>
                <a:cxn ang="0">
                  <a:pos x="68" y="101"/>
                </a:cxn>
                <a:cxn ang="0">
                  <a:pos x="82" y="90"/>
                </a:cxn>
                <a:cxn ang="0">
                  <a:pos x="94" y="78"/>
                </a:cxn>
                <a:cxn ang="0">
                  <a:pos x="109" y="67"/>
                </a:cxn>
                <a:cxn ang="0">
                  <a:pos x="122" y="54"/>
                </a:cxn>
                <a:cxn ang="0">
                  <a:pos x="137" y="43"/>
                </a:cxn>
                <a:cxn ang="0">
                  <a:pos x="147" y="31"/>
                </a:cxn>
                <a:cxn ang="0">
                  <a:pos x="158" y="20"/>
                </a:cxn>
                <a:cxn ang="0">
                  <a:pos x="168" y="10"/>
                </a:cxn>
                <a:cxn ang="0">
                  <a:pos x="174" y="0"/>
                </a:cxn>
                <a:cxn ang="0">
                  <a:pos x="174" y="0"/>
                </a:cxn>
                <a:cxn ang="0">
                  <a:pos x="174" y="2"/>
                </a:cxn>
                <a:cxn ang="0">
                  <a:pos x="174" y="10"/>
                </a:cxn>
                <a:cxn ang="0">
                  <a:pos x="177" y="23"/>
                </a:cxn>
                <a:cxn ang="0">
                  <a:pos x="177" y="39"/>
                </a:cxn>
                <a:cxn ang="0">
                  <a:pos x="177" y="59"/>
                </a:cxn>
                <a:cxn ang="0">
                  <a:pos x="177" y="80"/>
                </a:cxn>
                <a:cxn ang="0">
                  <a:pos x="172" y="98"/>
                </a:cxn>
                <a:cxn ang="0">
                  <a:pos x="168" y="117"/>
                </a:cxn>
                <a:cxn ang="0">
                  <a:pos x="162" y="136"/>
                </a:cxn>
                <a:cxn ang="0">
                  <a:pos x="151" y="151"/>
                </a:cxn>
                <a:cxn ang="0">
                  <a:pos x="151" y="151"/>
                </a:cxn>
                <a:cxn ang="0">
                  <a:pos x="139" y="165"/>
                </a:cxn>
                <a:cxn ang="0">
                  <a:pos x="126" y="179"/>
                </a:cxn>
                <a:cxn ang="0">
                  <a:pos x="114" y="193"/>
                </a:cxn>
                <a:cxn ang="0">
                  <a:pos x="98" y="207"/>
                </a:cxn>
                <a:cxn ang="0">
                  <a:pos x="86" y="220"/>
                </a:cxn>
                <a:cxn ang="0">
                  <a:pos x="73" y="232"/>
                </a:cxn>
                <a:cxn ang="0">
                  <a:pos x="61" y="243"/>
                </a:cxn>
                <a:cxn ang="0">
                  <a:pos x="50" y="254"/>
                </a:cxn>
                <a:cxn ang="0">
                  <a:pos x="40" y="260"/>
                </a:cxn>
                <a:cxn ang="0">
                  <a:pos x="31" y="267"/>
                </a:cxn>
                <a:cxn ang="0">
                  <a:pos x="0" y="262"/>
                </a:cxn>
              </a:cxnLst>
              <a:rect l="0" t="0" r="r" b="b"/>
              <a:pathLst>
                <a:path w="178" h="268">
                  <a:moveTo>
                    <a:pt x="0" y="262"/>
                  </a:moveTo>
                  <a:lnTo>
                    <a:pt x="2" y="250"/>
                  </a:lnTo>
                  <a:lnTo>
                    <a:pt x="4" y="235"/>
                  </a:lnTo>
                  <a:lnTo>
                    <a:pt x="6" y="218"/>
                  </a:lnTo>
                  <a:lnTo>
                    <a:pt x="10" y="202"/>
                  </a:lnTo>
                  <a:lnTo>
                    <a:pt x="15" y="184"/>
                  </a:lnTo>
                  <a:lnTo>
                    <a:pt x="18" y="168"/>
                  </a:lnTo>
                  <a:lnTo>
                    <a:pt x="27" y="151"/>
                  </a:lnTo>
                  <a:lnTo>
                    <a:pt x="34" y="134"/>
                  </a:lnTo>
                  <a:lnTo>
                    <a:pt x="43" y="121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68" y="101"/>
                  </a:lnTo>
                  <a:lnTo>
                    <a:pt x="82" y="90"/>
                  </a:lnTo>
                  <a:lnTo>
                    <a:pt x="94" y="78"/>
                  </a:lnTo>
                  <a:lnTo>
                    <a:pt x="109" y="67"/>
                  </a:lnTo>
                  <a:lnTo>
                    <a:pt x="122" y="54"/>
                  </a:lnTo>
                  <a:lnTo>
                    <a:pt x="137" y="43"/>
                  </a:lnTo>
                  <a:lnTo>
                    <a:pt x="147" y="31"/>
                  </a:lnTo>
                  <a:lnTo>
                    <a:pt x="158" y="20"/>
                  </a:lnTo>
                  <a:lnTo>
                    <a:pt x="168" y="1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4" y="2"/>
                  </a:lnTo>
                  <a:lnTo>
                    <a:pt x="174" y="10"/>
                  </a:lnTo>
                  <a:lnTo>
                    <a:pt x="177" y="23"/>
                  </a:lnTo>
                  <a:lnTo>
                    <a:pt x="177" y="39"/>
                  </a:lnTo>
                  <a:lnTo>
                    <a:pt x="177" y="59"/>
                  </a:lnTo>
                  <a:lnTo>
                    <a:pt x="177" y="80"/>
                  </a:lnTo>
                  <a:lnTo>
                    <a:pt x="172" y="98"/>
                  </a:lnTo>
                  <a:lnTo>
                    <a:pt x="168" y="117"/>
                  </a:lnTo>
                  <a:lnTo>
                    <a:pt x="162" y="136"/>
                  </a:lnTo>
                  <a:lnTo>
                    <a:pt x="151" y="151"/>
                  </a:lnTo>
                  <a:lnTo>
                    <a:pt x="151" y="151"/>
                  </a:lnTo>
                  <a:lnTo>
                    <a:pt x="139" y="165"/>
                  </a:lnTo>
                  <a:lnTo>
                    <a:pt x="126" y="179"/>
                  </a:lnTo>
                  <a:lnTo>
                    <a:pt x="114" y="193"/>
                  </a:lnTo>
                  <a:lnTo>
                    <a:pt x="98" y="207"/>
                  </a:lnTo>
                  <a:lnTo>
                    <a:pt x="86" y="220"/>
                  </a:lnTo>
                  <a:lnTo>
                    <a:pt x="73" y="232"/>
                  </a:lnTo>
                  <a:lnTo>
                    <a:pt x="61" y="243"/>
                  </a:lnTo>
                  <a:lnTo>
                    <a:pt x="50" y="254"/>
                  </a:lnTo>
                  <a:lnTo>
                    <a:pt x="40" y="260"/>
                  </a:lnTo>
                  <a:lnTo>
                    <a:pt x="31" y="267"/>
                  </a:lnTo>
                  <a:lnTo>
                    <a:pt x="0" y="26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01" name="Freeform 144">
              <a:extLst>
                <a:ext uri="{FF2B5EF4-FFF2-40B4-BE49-F238E27FC236}">
                  <a16:creationId xmlns:a16="http://schemas.microsoft.com/office/drawing/2014/main" id="{9DD59CB7-B106-9AC5-E3F5-E55FCBD49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5" y="2619"/>
              <a:ext cx="178" cy="268"/>
            </a:xfrm>
            <a:custGeom>
              <a:avLst/>
              <a:gdLst/>
              <a:ahLst/>
              <a:cxnLst>
                <a:cxn ang="0">
                  <a:pos x="0" y="262"/>
                </a:cxn>
                <a:cxn ang="0">
                  <a:pos x="2" y="250"/>
                </a:cxn>
                <a:cxn ang="0">
                  <a:pos x="4" y="235"/>
                </a:cxn>
                <a:cxn ang="0">
                  <a:pos x="6" y="218"/>
                </a:cxn>
                <a:cxn ang="0">
                  <a:pos x="10" y="202"/>
                </a:cxn>
                <a:cxn ang="0">
                  <a:pos x="15" y="184"/>
                </a:cxn>
                <a:cxn ang="0">
                  <a:pos x="18" y="168"/>
                </a:cxn>
                <a:cxn ang="0">
                  <a:pos x="27" y="151"/>
                </a:cxn>
                <a:cxn ang="0">
                  <a:pos x="34" y="134"/>
                </a:cxn>
                <a:cxn ang="0">
                  <a:pos x="43" y="121"/>
                </a:cxn>
                <a:cxn ang="0">
                  <a:pos x="54" y="110"/>
                </a:cxn>
                <a:cxn ang="0">
                  <a:pos x="54" y="110"/>
                </a:cxn>
                <a:cxn ang="0">
                  <a:pos x="68" y="101"/>
                </a:cxn>
                <a:cxn ang="0">
                  <a:pos x="82" y="90"/>
                </a:cxn>
                <a:cxn ang="0">
                  <a:pos x="94" y="78"/>
                </a:cxn>
                <a:cxn ang="0">
                  <a:pos x="109" y="67"/>
                </a:cxn>
                <a:cxn ang="0">
                  <a:pos x="122" y="54"/>
                </a:cxn>
                <a:cxn ang="0">
                  <a:pos x="137" y="43"/>
                </a:cxn>
                <a:cxn ang="0">
                  <a:pos x="147" y="31"/>
                </a:cxn>
                <a:cxn ang="0">
                  <a:pos x="158" y="20"/>
                </a:cxn>
                <a:cxn ang="0">
                  <a:pos x="168" y="10"/>
                </a:cxn>
                <a:cxn ang="0">
                  <a:pos x="174" y="0"/>
                </a:cxn>
                <a:cxn ang="0">
                  <a:pos x="174" y="0"/>
                </a:cxn>
                <a:cxn ang="0">
                  <a:pos x="174" y="2"/>
                </a:cxn>
                <a:cxn ang="0">
                  <a:pos x="174" y="10"/>
                </a:cxn>
                <a:cxn ang="0">
                  <a:pos x="177" y="23"/>
                </a:cxn>
                <a:cxn ang="0">
                  <a:pos x="177" y="39"/>
                </a:cxn>
                <a:cxn ang="0">
                  <a:pos x="177" y="59"/>
                </a:cxn>
                <a:cxn ang="0">
                  <a:pos x="177" y="80"/>
                </a:cxn>
                <a:cxn ang="0">
                  <a:pos x="172" y="98"/>
                </a:cxn>
                <a:cxn ang="0">
                  <a:pos x="168" y="117"/>
                </a:cxn>
                <a:cxn ang="0">
                  <a:pos x="162" y="136"/>
                </a:cxn>
                <a:cxn ang="0">
                  <a:pos x="151" y="151"/>
                </a:cxn>
                <a:cxn ang="0">
                  <a:pos x="151" y="151"/>
                </a:cxn>
                <a:cxn ang="0">
                  <a:pos x="139" y="165"/>
                </a:cxn>
                <a:cxn ang="0">
                  <a:pos x="126" y="179"/>
                </a:cxn>
                <a:cxn ang="0">
                  <a:pos x="114" y="193"/>
                </a:cxn>
                <a:cxn ang="0">
                  <a:pos x="98" y="207"/>
                </a:cxn>
                <a:cxn ang="0">
                  <a:pos x="86" y="220"/>
                </a:cxn>
                <a:cxn ang="0">
                  <a:pos x="73" y="232"/>
                </a:cxn>
                <a:cxn ang="0">
                  <a:pos x="61" y="243"/>
                </a:cxn>
                <a:cxn ang="0">
                  <a:pos x="50" y="254"/>
                </a:cxn>
                <a:cxn ang="0">
                  <a:pos x="40" y="260"/>
                </a:cxn>
                <a:cxn ang="0">
                  <a:pos x="31" y="267"/>
                </a:cxn>
              </a:cxnLst>
              <a:rect l="0" t="0" r="r" b="b"/>
              <a:pathLst>
                <a:path w="178" h="268">
                  <a:moveTo>
                    <a:pt x="0" y="262"/>
                  </a:moveTo>
                  <a:lnTo>
                    <a:pt x="2" y="250"/>
                  </a:lnTo>
                  <a:lnTo>
                    <a:pt x="4" y="235"/>
                  </a:lnTo>
                  <a:lnTo>
                    <a:pt x="6" y="218"/>
                  </a:lnTo>
                  <a:lnTo>
                    <a:pt x="10" y="202"/>
                  </a:lnTo>
                  <a:lnTo>
                    <a:pt x="15" y="184"/>
                  </a:lnTo>
                  <a:lnTo>
                    <a:pt x="18" y="168"/>
                  </a:lnTo>
                  <a:lnTo>
                    <a:pt x="27" y="151"/>
                  </a:lnTo>
                  <a:lnTo>
                    <a:pt x="34" y="134"/>
                  </a:lnTo>
                  <a:lnTo>
                    <a:pt x="43" y="121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68" y="101"/>
                  </a:lnTo>
                  <a:lnTo>
                    <a:pt x="82" y="90"/>
                  </a:lnTo>
                  <a:lnTo>
                    <a:pt x="94" y="78"/>
                  </a:lnTo>
                  <a:lnTo>
                    <a:pt x="109" y="67"/>
                  </a:lnTo>
                  <a:lnTo>
                    <a:pt x="122" y="54"/>
                  </a:lnTo>
                  <a:lnTo>
                    <a:pt x="137" y="43"/>
                  </a:lnTo>
                  <a:lnTo>
                    <a:pt x="147" y="31"/>
                  </a:lnTo>
                  <a:lnTo>
                    <a:pt x="158" y="20"/>
                  </a:lnTo>
                  <a:lnTo>
                    <a:pt x="168" y="1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4" y="2"/>
                  </a:lnTo>
                  <a:lnTo>
                    <a:pt x="174" y="10"/>
                  </a:lnTo>
                  <a:lnTo>
                    <a:pt x="177" y="23"/>
                  </a:lnTo>
                  <a:lnTo>
                    <a:pt x="177" y="39"/>
                  </a:lnTo>
                  <a:lnTo>
                    <a:pt x="177" y="59"/>
                  </a:lnTo>
                  <a:lnTo>
                    <a:pt x="177" y="80"/>
                  </a:lnTo>
                  <a:lnTo>
                    <a:pt x="172" y="98"/>
                  </a:lnTo>
                  <a:lnTo>
                    <a:pt x="168" y="117"/>
                  </a:lnTo>
                  <a:lnTo>
                    <a:pt x="162" y="136"/>
                  </a:lnTo>
                  <a:lnTo>
                    <a:pt x="151" y="151"/>
                  </a:lnTo>
                  <a:lnTo>
                    <a:pt x="151" y="151"/>
                  </a:lnTo>
                  <a:lnTo>
                    <a:pt x="139" y="165"/>
                  </a:lnTo>
                  <a:lnTo>
                    <a:pt x="126" y="179"/>
                  </a:lnTo>
                  <a:lnTo>
                    <a:pt x="114" y="193"/>
                  </a:lnTo>
                  <a:lnTo>
                    <a:pt x="98" y="207"/>
                  </a:lnTo>
                  <a:lnTo>
                    <a:pt x="86" y="220"/>
                  </a:lnTo>
                  <a:lnTo>
                    <a:pt x="73" y="232"/>
                  </a:lnTo>
                  <a:lnTo>
                    <a:pt x="61" y="243"/>
                  </a:lnTo>
                  <a:lnTo>
                    <a:pt x="50" y="254"/>
                  </a:lnTo>
                  <a:lnTo>
                    <a:pt x="40" y="260"/>
                  </a:lnTo>
                  <a:lnTo>
                    <a:pt x="31" y="26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02" name="Freeform 145">
              <a:extLst>
                <a:ext uri="{FF2B5EF4-FFF2-40B4-BE49-F238E27FC236}">
                  <a16:creationId xmlns:a16="http://schemas.microsoft.com/office/drawing/2014/main" id="{54E01369-0EA3-E9CF-B4B1-0A6EB836C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0" y="1896"/>
              <a:ext cx="356" cy="671"/>
            </a:xfrm>
            <a:custGeom>
              <a:avLst/>
              <a:gdLst/>
              <a:ahLst/>
              <a:cxnLst>
                <a:cxn ang="0">
                  <a:pos x="6" y="633"/>
                </a:cxn>
                <a:cxn ang="0">
                  <a:pos x="25" y="574"/>
                </a:cxn>
                <a:cxn ang="0">
                  <a:pos x="52" y="505"/>
                </a:cxn>
                <a:cxn ang="0">
                  <a:pos x="82" y="433"/>
                </a:cxn>
                <a:cxn ang="0">
                  <a:pos x="115" y="371"/>
                </a:cxn>
                <a:cxn ang="0">
                  <a:pos x="132" y="344"/>
                </a:cxn>
                <a:cxn ang="0">
                  <a:pos x="163" y="300"/>
                </a:cxn>
                <a:cxn ang="0">
                  <a:pos x="188" y="258"/>
                </a:cxn>
                <a:cxn ang="0">
                  <a:pos x="206" y="220"/>
                </a:cxn>
                <a:cxn ang="0">
                  <a:pos x="218" y="184"/>
                </a:cxn>
                <a:cxn ang="0">
                  <a:pos x="227" y="150"/>
                </a:cxn>
                <a:cxn ang="0">
                  <a:pos x="231" y="134"/>
                </a:cxn>
                <a:cxn ang="0">
                  <a:pos x="246" y="97"/>
                </a:cxn>
                <a:cxn ang="0">
                  <a:pos x="269" y="60"/>
                </a:cxn>
                <a:cxn ang="0">
                  <a:pos x="294" y="26"/>
                </a:cxn>
                <a:cxn ang="0">
                  <a:pos x="324" y="3"/>
                </a:cxn>
                <a:cxn ang="0">
                  <a:pos x="338" y="0"/>
                </a:cxn>
                <a:cxn ang="0">
                  <a:pos x="338" y="7"/>
                </a:cxn>
                <a:cxn ang="0">
                  <a:pos x="345" y="33"/>
                </a:cxn>
                <a:cxn ang="0">
                  <a:pos x="349" y="67"/>
                </a:cxn>
                <a:cxn ang="0">
                  <a:pos x="356" y="104"/>
                </a:cxn>
                <a:cxn ang="0">
                  <a:pos x="356" y="140"/>
                </a:cxn>
                <a:cxn ang="0">
                  <a:pos x="356" y="159"/>
                </a:cxn>
                <a:cxn ang="0">
                  <a:pos x="356" y="203"/>
                </a:cxn>
                <a:cxn ang="0">
                  <a:pos x="351" y="254"/>
                </a:cxn>
                <a:cxn ang="0">
                  <a:pos x="342" y="304"/>
                </a:cxn>
                <a:cxn ang="0">
                  <a:pos x="332" y="351"/>
                </a:cxn>
                <a:cxn ang="0">
                  <a:pos x="326" y="371"/>
                </a:cxn>
                <a:cxn ang="0">
                  <a:pos x="298" y="420"/>
                </a:cxn>
                <a:cxn ang="0">
                  <a:pos x="243" y="491"/>
                </a:cxn>
                <a:cxn ang="0">
                  <a:pos x="179" y="563"/>
                </a:cxn>
                <a:cxn ang="0">
                  <a:pos x="113" y="629"/>
                </a:cxn>
                <a:cxn ang="0">
                  <a:pos x="57" y="669"/>
                </a:cxn>
              </a:cxnLst>
              <a:rect l="0" t="0" r="r" b="b"/>
              <a:pathLst>
                <a:path w="357" h="670">
                  <a:moveTo>
                    <a:pt x="0" y="659"/>
                  </a:moveTo>
                  <a:lnTo>
                    <a:pt x="6" y="633"/>
                  </a:lnTo>
                  <a:lnTo>
                    <a:pt x="14" y="606"/>
                  </a:lnTo>
                  <a:lnTo>
                    <a:pt x="25" y="574"/>
                  </a:lnTo>
                  <a:lnTo>
                    <a:pt x="38" y="538"/>
                  </a:lnTo>
                  <a:lnTo>
                    <a:pt x="52" y="505"/>
                  </a:lnTo>
                  <a:lnTo>
                    <a:pt x="64" y="468"/>
                  </a:lnTo>
                  <a:lnTo>
                    <a:pt x="82" y="433"/>
                  </a:lnTo>
                  <a:lnTo>
                    <a:pt x="98" y="401"/>
                  </a:lnTo>
                  <a:lnTo>
                    <a:pt x="115" y="371"/>
                  </a:lnTo>
                  <a:lnTo>
                    <a:pt x="132" y="344"/>
                  </a:lnTo>
                  <a:lnTo>
                    <a:pt x="132" y="344"/>
                  </a:lnTo>
                  <a:lnTo>
                    <a:pt x="149" y="321"/>
                  </a:lnTo>
                  <a:lnTo>
                    <a:pt x="163" y="300"/>
                  </a:lnTo>
                  <a:lnTo>
                    <a:pt x="176" y="279"/>
                  </a:lnTo>
                  <a:lnTo>
                    <a:pt x="188" y="258"/>
                  </a:lnTo>
                  <a:lnTo>
                    <a:pt x="197" y="237"/>
                  </a:lnTo>
                  <a:lnTo>
                    <a:pt x="206" y="220"/>
                  </a:lnTo>
                  <a:lnTo>
                    <a:pt x="213" y="201"/>
                  </a:lnTo>
                  <a:lnTo>
                    <a:pt x="218" y="184"/>
                  </a:lnTo>
                  <a:lnTo>
                    <a:pt x="223" y="168"/>
                  </a:lnTo>
                  <a:lnTo>
                    <a:pt x="227" y="150"/>
                  </a:lnTo>
                  <a:lnTo>
                    <a:pt x="227" y="150"/>
                  </a:lnTo>
                  <a:lnTo>
                    <a:pt x="231" y="134"/>
                  </a:lnTo>
                  <a:lnTo>
                    <a:pt x="238" y="117"/>
                  </a:lnTo>
                  <a:lnTo>
                    <a:pt x="246" y="97"/>
                  </a:lnTo>
                  <a:lnTo>
                    <a:pt x="257" y="79"/>
                  </a:lnTo>
                  <a:lnTo>
                    <a:pt x="269" y="60"/>
                  </a:lnTo>
                  <a:lnTo>
                    <a:pt x="282" y="41"/>
                  </a:lnTo>
                  <a:lnTo>
                    <a:pt x="294" y="26"/>
                  </a:lnTo>
                  <a:lnTo>
                    <a:pt x="309" y="14"/>
                  </a:lnTo>
                  <a:lnTo>
                    <a:pt x="324" y="3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38" y="1"/>
                  </a:lnTo>
                  <a:lnTo>
                    <a:pt x="338" y="7"/>
                  </a:lnTo>
                  <a:lnTo>
                    <a:pt x="342" y="18"/>
                  </a:lnTo>
                  <a:lnTo>
                    <a:pt x="345" y="33"/>
                  </a:lnTo>
                  <a:lnTo>
                    <a:pt x="347" y="48"/>
                  </a:lnTo>
                  <a:lnTo>
                    <a:pt x="349" y="67"/>
                  </a:lnTo>
                  <a:lnTo>
                    <a:pt x="351" y="85"/>
                  </a:lnTo>
                  <a:lnTo>
                    <a:pt x="356" y="104"/>
                  </a:lnTo>
                  <a:lnTo>
                    <a:pt x="356" y="122"/>
                  </a:lnTo>
                  <a:lnTo>
                    <a:pt x="356" y="140"/>
                  </a:lnTo>
                  <a:lnTo>
                    <a:pt x="356" y="140"/>
                  </a:lnTo>
                  <a:lnTo>
                    <a:pt x="356" y="159"/>
                  </a:lnTo>
                  <a:lnTo>
                    <a:pt x="356" y="180"/>
                  </a:lnTo>
                  <a:lnTo>
                    <a:pt x="356" y="203"/>
                  </a:lnTo>
                  <a:lnTo>
                    <a:pt x="351" y="228"/>
                  </a:lnTo>
                  <a:lnTo>
                    <a:pt x="351" y="254"/>
                  </a:lnTo>
                  <a:lnTo>
                    <a:pt x="347" y="279"/>
                  </a:lnTo>
                  <a:lnTo>
                    <a:pt x="342" y="304"/>
                  </a:lnTo>
                  <a:lnTo>
                    <a:pt x="338" y="330"/>
                  </a:lnTo>
                  <a:lnTo>
                    <a:pt x="332" y="351"/>
                  </a:lnTo>
                  <a:lnTo>
                    <a:pt x="326" y="371"/>
                  </a:lnTo>
                  <a:lnTo>
                    <a:pt x="326" y="371"/>
                  </a:lnTo>
                  <a:lnTo>
                    <a:pt x="315" y="392"/>
                  </a:lnTo>
                  <a:lnTo>
                    <a:pt x="298" y="420"/>
                  </a:lnTo>
                  <a:lnTo>
                    <a:pt x="273" y="454"/>
                  </a:lnTo>
                  <a:lnTo>
                    <a:pt x="243" y="491"/>
                  </a:lnTo>
                  <a:lnTo>
                    <a:pt x="214" y="528"/>
                  </a:lnTo>
                  <a:lnTo>
                    <a:pt x="179" y="563"/>
                  </a:lnTo>
                  <a:lnTo>
                    <a:pt x="145" y="599"/>
                  </a:lnTo>
                  <a:lnTo>
                    <a:pt x="113" y="629"/>
                  </a:lnTo>
                  <a:lnTo>
                    <a:pt x="82" y="654"/>
                  </a:lnTo>
                  <a:lnTo>
                    <a:pt x="57" y="669"/>
                  </a:lnTo>
                  <a:lnTo>
                    <a:pt x="0" y="659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03" name="Freeform 146">
              <a:extLst>
                <a:ext uri="{FF2B5EF4-FFF2-40B4-BE49-F238E27FC236}">
                  <a16:creationId xmlns:a16="http://schemas.microsoft.com/office/drawing/2014/main" id="{6D6C2CDE-157B-564D-6EEC-A3522F097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0" y="1896"/>
              <a:ext cx="356" cy="671"/>
            </a:xfrm>
            <a:custGeom>
              <a:avLst/>
              <a:gdLst/>
              <a:ahLst/>
              <a:cxnLst>
                <a:cxn ang="0">
                  <a:pos x="6" y="633"/>
                </a:cxn>
                <a:cxn ang="0">
                  <a:pos x="25" y="574"/>
                </a:cxn>
                <a:cxn ang="0">
                  <a:pos x="52" y="505"/>
                </a:cxn>
                <a:cxn ang="0">
                  <a:pos x="82" y="433"/>
                </a:cxn>
                <a:cxn ang="0">
                  <a:pos x="115" y="371"/>
                </a:cxn>
                <a:cxn ang="0">
                  <a:pos x="132" y="344"/>
                </a:cxn>
                <a:cxn ang="0">
                  <a:pos x="163" y="300"/>
                </a:cxn>
                <a:cxn ang="0">
                  <a:pos x="188" y="258"/>
                </a:cxn>
                <a:cxn ang="0">
                  <a:pos x="206" y="220"/>
                </a:cxn>
                <a:cxn ang="0">
                  <a:pos x="218" y="184"/>
                </a:cxn>
                <a:cxn ang="0">
                  <a:pos x="227" y="150"/>
                </a:cxn>
                <a:cxn ang="0">
                  <a:pos x="231" y="134"/>
                </a:cxn>
                <a:cxn ang="0">
                  <a:pos x="246" y="97"/>
                </a:cxn>
                <a:cxn ang="0">
                  <a:pos x="269" y="60"/>
                </a:cxn>
                <a:cxn ang="0">
                  <a:pos x="294" y="26"/>
                </a:cxn>
                <a:cxn ang="0">
                  <a:pos x="324" y="3"/>
                </a:cxn>
                <a:cxn ang="0">
                  <a:pos x="338" y="0"/>
                </a:cxn>
                <a:cxn ang="0">
                  <a:pos x="338" y="7"/>
                </a:cxn>
                <a:cxn ang="0">
                  <a:pos x="345" y="33"/>
                </a:cxn>
                <a:cxn ang="0">
                  <a:pos x="349" y="67"/>
                </a:cxn>
                <a:cxn ang="0">
                  <a:pos x="356" y="104"/>
                </a:cxn>
                <a:cxn ang="0">
                  <a:pos x="356" y="140"/>
                </a:cxn>
                <a:cxn ang="0">
                  <a:pos x="356" y="159"/>
                </a:cxn>
                <a:cxn ang="0">
                  <a:pos x="356" y="203"/>
                </a:cxn>
                <a:cxn ang="0">
                  <a:pos x="351" y="254"/>
                </a:cxn>
                <a:cxn ang="0">
                  <a:pos x="342" y="304"/>
                </a:cxn>
                <a:cxn ang="0">
                  <a:pos x="332" y="351"/>
                </a:cxn>
                <a:cxn ang="0">
                  <a:pos x="326" y="371"/>
                </a:cxn>
                <a:cxn ang="0">
                  <a:pos x="298" y="420"/>
                </a:cxn>
                <a:cxn ang="0">
                  <a:pos x="243" y="491"/>
                </a:cxn>
                <a:cxn ang="0">
                  <a:pos x="179" y="563"/>
                </a:cxn>
                <a:cxn ang="0">
                  <a:pos x="113" y="629"/>
                </a:cxn>
                <a:cxn ang="0">
                  <a:pos x="57" y="669"/>
                </a:cxn>
              </a:cxnLst>
              <a:rect l="0" t="0" r="r" b="b"/>
              <a:pathLst>
                <a:path w="357" h="670">
                  <a:moveTo>
                    <a:pt x="0" y="659"/>
                  </a:moveTo>
                  <a:lnTo>
                    <a:pt x="6" y="633"/>
                  </a:lnTo>
                  <a:lnTo>
                    <a:pt x="14" y="606"/>
                  </a:lnTo>
                  <a:lnTo>
                    <a:pt x="25" y="574"/>
                  </a:lnTo>
                  <a:lnTo>
                    <a:pt x="38" y="538"/>
                  </a:lnTo>
                  <a:lnTo>
                    <a:pt x="52" y="505"/>
                  </a:lnTo>
                  <a:lnTo>
                    <a:pt x="64" y="468"/>
                  </a:lnTo>
                  <a:lnTo>
                    <a:pt x="82" y="433"/>
                  </a:lnTo>
                  <a:lnTo>
                    <a:pt x="98" y="401"/>
                  </a:lnTo>
                  <a:lnTo>
                    <a:pt x="115" y="371"/>
                  </a:lnTo>
                  <a:lnTo>
                    <a:pt x="132" y="344"/>
                  </a:lnTo>
                  <a:lnTo>
                    <a:pt x="132" y="344"/>
                  </a:lnTo>
                  <a:lnTo>
                    <a:pt x="149" y="321"/>
                  </a:lnTo>
                  <a:lnTo>
                    <a:pt x="163" y="300"/>
                  </a:lnTo>
                  <a:lnTo>
                    <a:pt x="176" y="279"/>
                  </a:lnTo>
                  <a:lnTo>
                    <a:pt x="188" y="258"/>
                  </a:lnTo>
                  <a:lnTo>
                    <a:pt x="197" y="237"/>
                  </a:lnTo>
                  <a:lnTo>
                    <a:pt x="206" y="220"/>
                  </a:lnTo>
                  <a:lnTo>
                    <a:pt x="213" y="201"/>
                  </a:lnTo>
                  <a:lnTo>
                    <a:pt x="218" y="184"/>
                  </a:lnTo>
                  <a:lnTo>
                    <a:pt x="223" y="168"/>
                  </a:lnTo>
                  <a:lnTo>
                    <a:pt x="227" y="150"/>
                  </a:lnTo>
                  <a:lnTo>
                    <a:pt x="227" y="150"/>
                  </a:lnTo>
                  <a:lnTo>
                    <a:pt x="231" y="134"/>
                  </a:lnTo>
                  <a:lnTo>
                    <a:pt x="238" y="117"/>
                  </a:lnTo>
                  <a:lnTo>
                    <a:pt x="246" y="97"/>
                  </a:lnTo>
                  <a:lnTo>
                    <a:pt x="257" y="79"/>
                  </a:lnTo>
                  <a:lnTo>
                    <a:pt x="269" y="60"/>
                  </a:lnTo>
                  <a:lnTo>
                    <a:pt x="282" y="41"/>
                  </a:lnTo>
                  <a:lnTo>
                    <a:pt x="294" y="26"/>
                  </a:lnTo>
                  <a:lnTo>
                    <a:pt x="309" y="14"/>
                  </a:lnTo>
                  <a:lnTo>
                    <a:pt x="324" y="3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38" y="1"/>
                  </a:lnTo>
                  <a:lnTo>
                    <a:pt x="338" y="7"/>
                  </a:lnTo>
                  <a:lnTo>
                    <a:pt x="342" y="18"/>
                  </a:lnTo>
                  <a:lnTo>
                    <a:pt x="345" y="33"/>
                  </a:lnTo>
                  <a:lnTo>
                    <a:pt x="347" y="48"/>
                  </a:lnTo>
                  <a:lnTo>
                    <a:pt x="349" y="67"/>
                  </a:lnTo>
                  <a:lnTo>
                    <a:pt x="351" y="85"/>
                  </a:lnTo>
                  <a:lnTo>
                    <a:pt x="356" y="104"/>
                  </a:lnTo>
                  <a:lnTo>
                    <a:pt x="356" y="122"/>
                  </a:lnTo>
                  <a:lnTo>
                    <a:pt x="356" y="140"/>
                  </a:lnTo>
                  <a:lnTo>
                    <a:pt x="356" y="140"/>
                  </a:lnTo>
                  <a:lnTo>
                    <a:pt x="356" y="159"/>
                  </a:lnTo>
                  <a:lnTo>
                    <a:pt x="356" y="180"/>
                  </a:lnTo>
                  <a:lnTo>
                    <a:pt x="356" y="203"/>
                  </a:lnTo>
                  <a:lnTo>
                    <a:pt x="351" y="228"/>
                  </a:lnTo>
                  <a:lnTo>
                    <a:pt x="351" y="254"/>
                  </a:lnTo>
                  <a:lnTo>
                    <a:pt x="347" y="279"/>
                  </a:lnTo>
                  <a:lnTo>
                    <a:pt x="342" y="304"/>
                  </a:lnTo>
                  <a:lnTo>
                    <a:pt x="338" y="330"/>
                  </a:lnTo>
                  <a:lnTo>
                    <a:pt x="332" y="351"/>
                  </a:lnTo>
                  <a:lnTo>
                    <a:pt x="326" y="371"/>
                  </a:lnTo>
                  <a:lnTo>
                    <a:pt x="326" y="371"/>
                  </a:lnTo>
                  <a:lnTo>
                    <a:pt x="315" y="392"/>
                  </a:lnTo>
                  <a:lnTo>
                    <a:pt x="298" y="420"/>
                  </a:lnTo>
                  <a:lnTo>
                    <a:pt x="273" y="454"/>
                  </a:lnTo>
                  <a:lnTo>
                    <a:pt x="243" y="491"/>
                  </a:lnTo>
                  <a:lnTo>
                    <a:pt x="214" y="528"/>
                  </a:lnTo>
                  <a:lnTo>
                    <a:pt x="179" y="563"/>
                  </a:lnTo>
                  <a:lnTo>
                    <a:pt x="145" y="599"/>
                  </a:lnTo>
                  <a:lnTo>
                    <a:pt x="113" y="629"/>
                  </a:lnTo>
                  <a:lnTo>
                    <a:pt x="82" y="654"/>
                  </a:lnTo>
                  <a:lnTo>
                    <a:pt x="57" y="669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04" name="Freeform 147">
              <a:extLst>
                <a:ext uri="{FF2B5EF4-FFF2-40B4-BE49-F238E27FC236}">
                  <a16:creationId xmlns:a16="http://schemas.microsoft.com/office/drawing/2014/main" id="{97C415B9-67DB-4FB8-15D5-0FAA9F349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" y="1877"/>
              <a:ext cx="359" cy="672"/>
            </a:xfrm>
            <a:custGeom>
              <a:avLst/>
              <a:gdLst/>
              <a:ahLst/>
              <a:cxnLst>
                <a:cxn ang="0">
                  <a:pos x="7" y="633"/>
                </a:cxn>
                <a:cxn ang="0">
                  <a:pos x="26" y="574"/>
                </a:cxn>
                <a:cxn ang="0">
                  <a:pos x="51" y="505"/>
                </a:cxn>
                <a:cxn ang="0">
                  <a:pos x="83" y="433"/>
                </a:cxn>
                <a:cxn ang="0">
                  <a:pos x="117" y="371"/>
                </a:cxn>
                <a:cxn ang="0">
                  <a:pos x="134" y="344"/>
                </a:cxn>
                <a:cxn ang="0">
                  <a:pos x="166" y="300"/>
                </a:cxn>
                <a:cxn ang="0">
                  <a:pos x="189" y="258"/>
                </a:cxn>
                <a:cxn ang="0">
                  <a:pos x="208" y="220"/>
                </a:cxn>
                <a:cxn ang="0">
                  <a:pos x="219" y="184"/>
                </a:cxn>
                <a:cxn ang="0">
                  <a:pos x="226" y="150"/>
                </a:cxn>
                <a:cxn ang="0">
                  <a:pos x="231" y="134"/>
                </a:cxn>
                <a:cxn ang="0">
                  <a:pos x="248" y="97"/>
                </a:cxn>
                <a:cxn ang="0">
                  <a:pos x="269" y="60"/>
                </a:cxn>
                <a:cxn ang="0">
                  <a:pos x="297" y="26"/>
                </a:cxn>
                <a:cxn ang="0">
                  <a:pos x="324" y="3"/>
                </a:cxn>
                <a:cxn ang="0">
                  <a:pos x="339" y="0"/>
                </a:cxn>
                <a:cxn ang="0">
                  <a:pos x="341" y="7"/>
                </a:cxn>
                <a:cxn ang="0">
                  <a:pos x="348" y="33"/>
                </a:cxn>
                <a:cxn ang="0">
                  <a:pos x="351" y="67"/>
                </a:cxn>
                <a:cxn ang="0">
                  <a:pos x="355" y="104"/>
                </a:cxn>
                <a:cxn ang="0">
                  <a:pos x="358" y="140"/>
                </a:cxn>
                <a:cxn ang="0">
                  <a:pos x="358" y="159"/>
                </a:cxn>
                <a:cxn ang="0">
                  <a:pos x="355" y="203"/>
                </a:cxn>
                <a:cxn ang="0">
                  <a:pos x="351" y="254"/>
                </a:cxn>
                <a:cxn ang="0">
                  <a:pos x="345" y="304"/>
                </a:cxn>
                <a:cxn ang="0">
                  <a:pos x="334" y="351"/>
                </a:cxn>
                <a:cxn ang="0">
                  <a:pos x="328" y="371"/>
                </a:cxn>
                <a:cxn ang="0">
                  <a:pos x="299" y="420"/>
                </a:cxn>
                <a:cxn ang="0">
                  <a:pos x="246" y="491"/>
                </a:cxn>
                <a:cxn ang="0">
                  <a:pos x="180" y="563"/>
                </a:cxn>
                <a:cxn ang="0">
                  <a:pos x="113" y="629"/>
                </a:cxn>
                <a:cxn ang="0">
                  <a:pos x="56" y="669"/>
                </a:cxn>
              </a:cxnLst>
              <a:rect l="0" t="0" r="r" b="b"/>
              <a:pathLst>
                <a:path w="359" h="670">
                  <a:moveTo>
                    <a:pt x="0" y="659"/>
                  </a:moveTo>
                  <a:lnTo>
                    <a:pt x="7" y="633"/>
                  </a:lnTo>
                  <a:lnTo>
                    <a:pt x="16" y="606"/>
                  </a:lnTo>
                  <a:lnTo>
                    <a:pt x="26" y="574"/>
                  </a:lnTo>
                  <a:lnTo>
                    <a:pt x="37" y="538"/>
                  </a:lnTo>
                  <a:lnTo>
                    <a:pt x="51" y="505"/>
                  </a:lnTo>
                  <a:lnTo>
                    <a:pt x="67" y="468"/>
                  </a:lnTo>
                  <a:lnTo>
                    <a:pt x="83" y="433"/>
                  </a:lnTo>
                  <a:lnTo>
                    <a:pt x="99" y="401"/>
                  </a:lnTo>
                  <a:lnTo>
                    <a:pt x="117" y="371"/>
                  </a:lnTo>
                  <a:lnTo>
                    <a:pt x="134" y="344"/>
                  </a:lnTo>
                  <a:lnTo>
                    <a:pt x="134" y="344"/>
                  </a:lnTo>
                  <a:lnTo>
                    <a:pt x="150" y="321"/>
                  </a:lnTo>
                  <a:lnTo>
                    <a:pt x="166" y="300"/>
                  </a:lnTo>
                  <a:lnTo>
                    <a:pt x="178" y="279"/>
                  </a:lnTo>
                  <a:lnTo>
                    <a:pt x="189" y="258"/>
                  </a:lnTo>
                  <a:lnTo>
                    <a:pt x="200" y="237"/>
                  </a:lnTo>
                  <a:lnTo>
                    <a:pt x="208" y="220"/>
                  </a:lnTo>
                  <a:lnTo>
                    <a:pt x="214" y="201"/>
                  </a:lnTo>
                  <a:lnTo>
                    <a:pt x="219" y="184"/>
                  </a:lnTo>
                  <a:lnTo>
                    <a:pt x="225" y="168"/>
                  </a:lnTo>
                  <a:lnTo>
                    <a:pt x="226" y="150"/>
                  </a:lnTo>
                  <a:lnTo>
                    <a:pt x="226" y="150"/>
                  </a:lnTo>
                  <a:lnTo>
                    <a:pt x="231" y="134"/>
                  </a:lnTo>
                  <a:lnTo>
                    <a:pt x="240" y="117"/>
                  </a:lnTo>
                  <a:lnTo>
                    <a:pt x="248" y="97"/>
                  </a:lnTo>
                  <a:lnTo>
                    <a:pt x="258" y="79"/>
                  </a:lnTo>
                  <a:lnTo>
                    <a:pt x="269" y="60"/>
                  </a:lnTo>
                  <a:lnTo>
                    <a:pt x="281" y="41"/>
                  </a:lnTo>
                  <a:lnTo>
                    <a:pt x="297" y="26"/>
                  </a:lnTo>
                  <a:lnTo>
                    <a:pt x="311" y="14"/>
                  </a:lnTo>
                  <a:lnTo>
                    <a:pt x="324" y="3"/>
                  </a:lnTo>
                  <a:lnTo>
                    <a:pt x="339" y="0"/>
                  </a:lnTo>
                  <a:lnTo>
                    <a:pt x="339" y="0"/>
                  </a:lnTo>
                  <a:lnTo>
                    <a:pt x="341" y="1"/>
                  </a:lnTo>
                  <a:lnTo>
                    <a:pt x="341" y="7"/>
                  </a:lnTo>
                  <a:lnTo>
                    <a:pt x="343" y="18"/>
                  </a:lnTo>
                  <a:lnTo>
                    <a:pt x="348" y="33"/>
                  </a:lnTo>
                  <a:lnTo>
                    <a:pt x="350" y="48"/>
                  </a:lnTo>
                  <a:lnTo>
                    <a:pt x="351" y="67"/>
                  </a:lnTo>
                  <a:lnTo>
                    <a:pt x="353" y="85"/>
                  </a:lnTo>
                  <a:lnTo>
                    <a:pt x="355" y="104"/>
                  </a:lnTo>
                  <a:lnTo>
                    <a:pt x="358" y="122"/>
                  </a:lnTo>
                  <a:lnTo>
                    <a:pt x="358" y="140"/>
                  </a:lnTo>
                  <a:lnTo>
                    <a:pt x="358" y="140"/>
                  </a:lnTo>
                  <a:lnTo>
                    <a:pt x="358" y="159"/>
                  </a:lnTo>
                  <a:lnTo>
                    <a:pt x="358" y="180"/>
                  </a:lnTo>
                  <a:lnTo>
                    <a:pt x="355" y="203"/>
                  </a:lnTo>
                  <a:lnTo>
                    <a:pt x="353" y="228"/>
                  </a:lnTo>
                  <a:lnTo>
                    <a:pt x="351" y="254"/>
                  </a:lnTo>
                  <a:lnTo>
                    <a:pt x="350" y="279"/>
                  </a:lnTo>
                  <a:lnTo>
                    <a:pt x="345" y="304"/>
                  </a:lnTo>
                  <a:lnTo>
                    <a:pt x="341" y="330"/>
                  </a:lnTo>
                  <a:lnTo>
                    <a:pt x="334" y="351"/>
                  </a:lnTo>
                  <a:lnTo>
                    <a:pt x="328" y="371"/>
                  </a:lnTo>
                  <a:lnTo>
                    <a:pt x="328" y="371"/>
                  </a:lnTo>
                  <a:lnTo>
                    <a:pt x="318" y="392"/>
                  </a:lnTo>
                  <a:lnTo>
                    <a:pt x="299" y="420"/>
                  </a:lnTo>
                  <a:lnTo>
                    <a:pt x="276" y="454"/>
                  </a:lnTo>
                  <a:lnTo>
                    <a:pt x="246" y="491"/>
                  </a:lnTo>
                  <a:lnTo>
                    <a:pt x="214" y="528"/>
                  </a:lnTo>
                  <a:lnTo>
                    <a:pt x="180" y="563"/>
                  </a:lnTo>
                  <a:lnTo>
                    <a:pt x="147" y="599"/>
                  </a:lnTo>
                  <a:lnTo>
                    <a:pt x="113" y="629"/>
                  </a:lnTo>
                  <a:lnTo>
                    <a:pt x="83" y="654"/>
                  </a:lnTo>
                  <a:lnTo>
                    <a:pt x="56" y="669"/>
                  </a:lnTo>
                  <a:lnTo>
                    <a:pt x="0" y="659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05" name="Freeform 148">
              <a:extLst>
                <a:ext uri="{FF2B5EF4-FFF2-40B4-BE49-F238E27FC236}">
                  <a16:creationId xmlns:a16="http://schemas.microsoft.com/office/drawing/2014/main" id="{965C6D4E-0011-6911-85E1-A896C5F2F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" y="1877"/>
              <a:ext cx="359" cy="672"/>
            </a:xfrm>
            <a:custGeom>
              <a:avLst/>
              <a:gdLst/>
              <a:ahLst/>
              <a:cxnLst>
                <a:cxn ang="0">
                  <a:pos x="7" y="633"/>
                </a:cxn>
                <a:cxn ang="0">
                  <a:pos x="26" y="574"/>
                </a:cxn>
                <a:cxn ang="0">
                  <a:pos x="51" y="505"/>
                </a:cxn>
                <a:cxn ang="0">
                  <a:pos x="83" y="433"/>
                </a:cxn>
                <a:cxn ang="0">
                  <a:pos x="117" y="371"/>
                </a:cxn>
                <a:cxn ang="0">
                  <a:pos x="134" y="344"/>
                </a:cxn>
                <a:cxn ang="0">
                  <a:pos x="166" y="300"/>
                </a:cxn>
                <a:cxn ang="0">
                  <a:pos x="189" y="258"/>
                </a:cxn>
                <a:cxn ang="0">
                  <a:pos x="208" y="220"/>
                </a:cxn>
                <a:cxn ang="0">
                  <a:pos x="219" y="184"/>
                </a:cxn>
                <a:cxn ang="0">
                  <a:pos x="226" y="150"/>
                </a:cxn>
                <a:cxn ang="0">
                  <a:pos x="231" y="134"/>
                </a:cxn>
                <a:cxn ang="0">
                  <a:pos x="248" y="97"/>
                </a:cxn>
                <a:cxn ang="0">
                  <a:pos x="269" y="60"/>
                </a:cxn>
                <a:cxn ang="0">
                  <a:pos x="297" y="26"/>
                </a:cxn>
                <a:cxn ang="0">
                  <a:pos x="324" y="3"/>
                </a:cxn>
                <a:cxn ang="0">
                  <a:pos x="339" y="0"/>
                </a:cxn>
                <a:cxn ang="0">
                  <a:pos x="341" y="7"/>
                </a:cxn>
                <a:cxn ang="0">
                  <a:pos x="348" y="33"/>
                </a:cxn>
                <a:cxn ang="0">
                  <a:pos x="351" y="67"/>
                </a:cxn>
                <a:cxn ang="0">
                  <a:pos x="355" y="104"/>
                </a:cxn>
                <a:cxn ang="0">
                  <a:pos x="358" y="140"/>
                </a:cxn>
                <a:cxn ang="0">
                  <a:pos x="358" y="159"/>
                </a:cxn>
                <a:cxn ang="0">
                  <a:pos x="355" y="203"/>
                </a:cxn>
                <a:cxn ang="0">
                  <a:pos x="351" y="254"/>
                </a:cxn>
                <a:cxn ang="0">
                  <a:pos x="345" y="304"/>
                </a:cxn>
                <a:cxn ang="0">
                  <a:pos x="334" y="351"/>
                </a:cxn>
                <a:cxn ang="0">
                  <a:pos x="328" y="371"/>
                </a:cxn>
                <a:cxn ang="0">
                  <a:pos x="299" y="420"/>
                </a:cxn>
                <a:cxn ang="0">
                  <a:pos x="246" y="491"/>
                </a:cxn>
                <a:cxn ang="0">
                  <a:pos x="180" y="563"/>
                </a:cxn>
                <a:cxn ang="0">
                  <a:pos x="113" y="629"/>
                </a:cxn>
                <a:cxn ang="0">
                  <a:pos x="56" y="669"/>
                </a:cxn>
              </a:cxnLst>
              <a:rect l="0" t="0" r="r" b="b"/>
              <a:pathLst>
                <a:path w="359" h="670">
                  <a:moveTo>
                    <a:pt x="0" y="659"/>
                  </a:moveTo>
                  <a:lnTo>
                    <a:pt x="7" y="633"/>
                  </a:lnTo>
                  <a:lnTo>
                    <a:pt x="16" y="606"/>
                  </a:lnTo>
                  <a:lnTo>
                    <a:pt x="26" y="574"/>
                  </a:lnTo>
                  <a:lnTo>
                    <a:pt x="37" y="538"/>
                  </a:lnTo>
                  <a:lnTo>
                    <a:pt x="51" y="505"/>
                  </a:lnTo>
                  <a:lnTo>
                    <a:pt x="67" y="468"/>
                  </a:lnTo>
                  <a:lnTo>
                    <a:pt x="83" y="433"/>
                  </a:lnTo>
                  <a:lnTo>
                    <a:pt x="99" y="401"/>
                  </a:lnTo>
                  <a:lnTo>
                    <a:pt x="117" y="371"/>
                  </a:lnTo>
                  <a:lnTo>
                    <a:pt x="134" y="344"/>
                  </a:lnTo>
                  <a:lnTo>
                    <a:pt x="134" y="344"/>
                  </a:lnTo>
                  <a:lnTo>
                    <a:pt x="150" y="321"/>
                  </a:lnTo>
                  <a:lnTo>
                    <a:pt x="166" y="300"/>
                  </a:lnTo>
                  <a:lnTo>
                    <a:pt x="178" y="279"/>
                  </a:lnTo>
                  <a:lnTo>
                    <a:pt x="189" y="258"/>
                  </a:lnTo>
                  <a:lnTo>
                    <a:pt x="200" y="237"/>
                  </a:lnTo>
                  <a:lnTo>
                    <a:pt x="208" y="220"/>
                  </a:lnTo>
                  <a:lnTo>
                    <a:pt x="214" y="201"/>
                  </a:lnTo>
                  <a:lnTo>
                    <a:pt x="219" y="184"/>
                  </a:lnTo>
                  <a:lnTo>
                    <a:pt x="225" y="168"/>
                  </a:lnTo>
                  <a:lnTo>
                    <a:pt x="226" y="150"/>
                  </a:lnTo>
                  <a:lnTo>
                    <a:pt x="226" y="150"/>
                  </a:lnTo>
                  <a:lnTo>
                    <a:pt x="231" y="134"/>
                  </a:lnTo>
                  <a:lnTo>
                    <a:pt x="240" y="117"/>
                  </a:lnTo>
                  <a:lnTo>
                    <a:pt x="248" y="97"/>
                  </a:lnTo>
                  <a:lnTo>
                    <a:pt x="258" y="79"/>
                  </a:lnTo>
                  <a:lnTo>
                    <a:pt x="269" y="60"/>
                  </a:lnTo>
                  <a:lnTo>
                    <a:pt x="281" y="41"/>
                  </a:lnTo>
                  <a:lnTo>
                    <a:pt x="297" y="26"/>
                  </a:lnTo>
                  <a:lnTo>
                    <a:pt x="311" y="14"/>
                  </a:lnTo>
                  <a:lnTo>
                    <a:pt x="324" y="3"/>
                  </a:lnTo>
                  <a:lnTo>
                    <a:pt x="339" y="0"/>
                  </a:lnTo>
                  <a:lnTo>
                    <a:pt x="339" y="0"/>
                  </a:lnTo>
                  <a:lnTo>
                    <a:pt x="341" y="1"/>
                  </a:lnTo>
                  <a:lnTo>
                    <a:pt x="341" y="7"/>
                  </a:lnTo>
                  <a:lnTo>
                    <a:pt x="343" y="18"/>
                  </a:lnTo>
                  <a:lnTo>
                    <a:pt x="348" y="33"/>
                  </a:lnTo>
                  <a:lnTo>
                    <a:pt x="350" y="48"/>
                  </a:lnTo>
                  <a:lnTo>
                    <a:pt x="351" y="67"/>
                  </a:lnTo>
                  <a:lnTo>
                    <a:pt x="353" y="85"/>
                  </a:lnTo>
                  <a:lnTo>
                    <a:pt x="355" y="104"/>
                  </a:lnTo>
                  <a:lnTo>
                    <a:pt x="358" y="122"/>
                  </a:lnTo>
                  <a:lnTo>
                    <a:pt x="358" y="140"/>
                  </a:lnTo>
                  <a:lnTo>
                    <a:pt x="358" y="140"/>
                  </a:lnTo>
                  <a:lnTo>
                    <a:pt x="358" y="159"/>
                  </a:lnTo>
                  <a:lnTo>
                    <a:pt x="358" y="180"/>
                  </a:lnTo>
                  <a:lnTo>
                    <a:pt x="355" y="203"/>
                  </a:lnTo>
                  <a:lnTo>
                    <a:pt x="353" y="228"/>
                  </a:lnTo>
                  <a:lnTo>
                    <a:pt x="351" y="254"/>
                  </a:lnTo>
                  <a:lnTo>
                    <a:pt x="350" y="279"/>
                  </a:lnTo>
                  <a:lnTo>
                    <a:pt x="345" y="304"/>
                  </a:lnTo>
                  <a:lnTo>
                    <a:pt x="341" y="330"/>
                  </a:lnTo>
                  <a:lnTo>
                    <a:pt x="334" y="351"/>
                  </a:lnTo>
                  <a:lnTo>
                    <a:pt x="328" y="371"/>
                  </a:lnTo>
                  <a:lnTo>
                    <a:pt x="328" y="371"/>
                  </a:lnTo>
                  <a:lnTo>
                    <a:pt x="318" y="392"/>
                  </a:lnTo>
                  <a:lnTo>
                    <a:pt x="299" y="420"/>
                  </a:lnTo>
                  <a:lnTo>
                    <a:pt x="276" y="454"/>
                  </a:lnTo>
                  <a:lnTo>
                    <a:pt x="246" y="491"/>
                  </a:lnTo>
                  <a:lnTo>
                    <a:pt x="214" y="528"/>
                  </a:lnTo>
                  <a:lnTo>
                    <a:pt x="180" y="563"/>
                  </a:lnTo>
                  <a:lnTo>
                    <a:pt x="147" y="599"/>
                  </a:lnTo>
                  <a:lnTo>
                    <a:pt x="113" y="629"/>
                  </a:lnTo>
                  <a:lnTo>
                    <a:pt x="83" y="654"/>
                  </a:lnTo>
                  <a:lnTo>
                    <a:pt x="56" y="669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06" name="Freeform 149">
              <a:extLst>
                <a:ext uri="{FF2B5EF4-FFF2-40B4-BE49-F238E27FC236}">
                  <a16:creationId xmlns:a16="http://schemas.microsoft.com/office/drawing/2014/main" id="{05F8FBDC-C516-9353-8763-A50C28F8E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7" y="2063"/>
              <a:ext cx="451" cy="596"/>
            </a:xfrm>
            <a:custGeom>
              <a:avLst/>
              <a:gdLst/>
              <a:ahLst/>
              <a:cxnLst>
                <a:cxn ang="0">
                  <a:pos x="0" y="595"/>
                </a:cxn>
                <a:cxn ang="0">
                  <a:pos x="12" y="574"/>
                </a:cxn>
                <a:cxn ang="0">
                  <a:pos x="29" y="548"/>
                </a:cxn>
                <a:cxn ang="0">
                  <a:pos x="48" y="518"/>
                </a:cxn>
                <a:cxn ang="0">
                  <a:pos x="73" y="483"/>
                </a:cxn>
                <a:cxn ang="0">
                  <a:pos x="99" y="449"/>
                </a:cxn>
                <a:cxn ang="0">
                  <a:pos x="126" y="414"/>
                </a:cxn>
                <a:cxn ang="0">
                  <a:pos x="156" y="380"/>
                </a:cxn>
                <a:cxn ang="0">
                  <a:pos x="186" y="348"/>
                </a:cxn>
                <a:cxn ang="0">
                  <a:pos x="217" y="322"/>
                </a:cxn>
                <a:cxn ang="0">
                  <a:pos x="249" y="298"/>
                </a:cxn>
                <a:cxn ang="0">
                  <a:pos x="249" y="298"/>
                </a:cxn>
                <a:cxn ang="0">
                  <a:pos x="251" y="296"/>
                </a:cxn>
                <a:cxn ang="0">
                  <a:pos x="258" y="290"/>
                </a:cxn>
                <a:cxn ang="0">
                  <a:pos x="268" y="281"/>
                </a:cxn>
                <a:cxn ang="0">
                  <a:pos x="281" y="269"/>
                </a:cxn>
                <a:cxn ang="0">
                  <a:pos x="293" y="251"/>
                </a:cxn>
                <a:cxn ang="0">
                  <a:pos x="311" y="235"/>
                </a:cxn>
                <a:cxn ang="0">
                  <a:pos x="327" y="216"/>
                </a:cxn>
                <a:cxn ang="0">
                  <a:pos x="341" y="195"/>
                </a:cxn>
                <a:cxn ang="0">
                  <a:pos x="357" y="174"/>
                </a:cxn>
                <a:cxn ang="0">
                  <a:pos x="367" y="152"/>
                </a:cxn>
                <a:cxn ang="0">
                  <a:pos x="367" y="152"/>
                </a:cxn>
                <a:cxn ang="0">
                  <a:pos x="378" y="131"/>
                </a:cxn>
                <a:cxn ang="0">
                  <a:pos x="389" y="113"/>
                </a:cxn>
                <a:cxn ang="0">
                  <a:pos x="399" y="98"/>
                </a:cxn>
                <a:cxn ang="0">
                  <a:pos x="408" y="83"/>
                </a:cxn>
                <a:cxn ang="0">
                  <a:pos x="413" y="69"/>
                </a:cxn>
                <a:cxn ang="0">
                  <a:pos x="422" y="56"/>
                </a:cxn>
                <a:cxn ang="0">
                  <a:pos x="426" y="43"/>
                </a:cxn>
                <a:cxn ang="0">
                  <a:pos x="433" y="30"/>
                </a:cxn>
                <a:cxn ang="0">
                  <a:pos x="437" y="16"/>
                </a:cxn>
                <a:cxn ang="0">
                  <a:pos x="438" y="0"/>
                </a:cxn>
                <a:cxn ang="0">
                  <a:pos x="438" y="0"/>
                </a:cxn>
                <a:cxn ang="0">
                  <a:pos x="438" y="5"/>
                </a:cxn>
                <a:cxn ang="0">
                  <a:pos x="443" y="25"/>
                </a:cxn>
                <a:cxn ang="0">
                  <a:pos x="445" y="50"/>
                </a:cxn>
                <a:cxn ang="0">
                  <a:pos x="447" y="83"/>
                </a:cxn>
                <a:cxn ang="0">
                  <a:pos x="450" y="122"/>
                </a:cxn>
                <a:cxn ang="0">
                  <a:pos x="450" y="161"/>
                </a:cxn>
                <a:cxn ang="0">
                  <a:pos x="447" y="203"/>
                </a:cxn>
                <a:cxn ang="0">
                  <a:pos x="443" y="244"/>
                </a:cxn>
                <a:cxn ang="0">
                  <a:pos x="435" y="277"/>
                </a:cxn>
                <a:cxn ang="0">
                  <a:pos x="420" y="309"/>
                </a:cxn>
                <a:cxn ang="0">
                  <a:pos x="420" y="309"/>
                </a:cxn>
                <a:cxn ang="0">
                  <a:pos x="401" y="336"/>
                </a:cxn>
                <a:cxn ang="0">
                  <a:pos x="373" y="366"/>
                </a:cxn>
                <a:cxn ang="0">
                  <a:pos x="341" y="397"/>
                </a:cxn>
                <a:cxn ang="0">
                  <a:pos x="306" y="426"/>
                </a:cxn>
                <a:cxn ang="0">
                  <a:pos x="268" y="454"/>
                </a:cxn>
                <a:cxn ang="0">
                  <a:pos x="232" y="481"/>
                </a:cxn>
                <a:cxn ang="0">
                  <a:pos x="194" y="504"/>
                </a:cxn>
                <a:cxn ang="0">
                  <a:pos x="162" y="525"/>
                </a:cxn>
                <a:cxn ang="0">
                  <a:pos x="135" y="541"/>
                </a:cxn>
                <a:cxn ang="0">
                  <a:pos x="113" y="551"/>
                </a:cxn>
                <a:cxn ang="0">
                  <a:pos x="0" y="595"/>
                </a:cxn>
              </a:cxnLst>
              <a:rect l="0" t="0" r="r" b="b"/>
              <a:pathLst>
                <a:path w="451" h="596">
                  <a:moveTo>
                    <a:pt x="0" y="595"/>
                  </a:moveTo>
                  <a:lnTo>
                    <a:pt x="12" y="574"/>
                  </a:lnTo>
                  <a:lnTo>
                    <a:pt x="29" y="548"/>
                  </a:lnTo>
                  <a:lnTo>
                    <a:pt x="48" y="518"/>
                  </a:lnTo>
                  <a:lnTo>
                    <a:pt x="73" y="483"/>
                  </a:lnTo>
                  <a:lnTo>
                    <a:pt x="99" y="449"/>
                  </a:lnTo>
                  <a:lnTo>
                    <a:pt x="126" y="414"/>
                  </a:lnTo>
                  <a:lnTo>
                    <a:pt x="156" y="380"/>
                  </a:lnTo>
                  <a:lnTo>
                    <a:pt x="186" y="348"/>
                  </a:lnTo>
                  <a:lnTo>
                    <a:pt x="217" y="322"/>
                  </a:lnTo>
                  <a:lnTo>
                    <a:pt x="249" y="298"/>
                  </a:lnTo>
                  <a:lnTo>
                    <a:pt x="249" y="298"/>
                  </a:lnTo>
                  <a:lnTo>
                    <a:pt x="251" y="296"/>
                  </a:lnTo>
                  <a:lnTo>
                    <a:pt x="258" y="290"/>
                  </a:lnTo>
                  <a:lnTo>
                    <a:pt x="268" y="281"/>
                  </a:lnTo>
                  <a:lnTo>
                    <a:pt x="281" y="269"/>
                  </a:lnTo>
                  <a:lnTo>
                    <a:pt x="293" y="251"/>
                  </a:lnTo>
                  <a:lnTo>
                    <a:pt x="311" y="235"/>
                  </a:lnTo>
                  <a:lnTo>
                    <a:pt x="327" y="216"/>
                  </a:lnTo>
                  <a:lnTo>
                    <a:pt x="341" y="195"/>
                  </a:lnTo>
                  <a:lnTo>
                    <a:pt x="357" y="174"/>
                  </a:lnTo>
                  <a:lnTo>
                    <a:pt x="367" y="152"/>
                  </a:lnTo>
                  <a:lnTo>
                    <a:pt x="367" y="152"/>
                  </a:lnTo>
                  <a:lnTo>
                    <a:pt x="378" y="131"/>
                  </a:lnTo>
                  <a:lnTo>
                    <a:pt x="389" y="113"/>
                  </a:lnTo>
                  <a:lnTo>
                    <a:pt x="399" y="98"/>
                  </a:lnTo>
                  <a:lnTo>
                    <a:pt x="408" y="83"/>
                  </a:lnTo>
                  <a:lnTo>
                    <a:pt x="413" y="69"/>
                  </a:lnTo>
                  <a:lnTo>
                    <a:pt x="422" y="56"/>
                  </a:lnTo>
                  <a:lnTo>
                    <a:pt x="426" y="43"/>
                  </a:lnTo>
                  <a:lnTo>
                    <a:pt x="433" y="30"/>
                  </a:lnTo>
                  <a:lnTo>
                    <a:pt x="437" y="16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38" y="5"/>
                  </a:lnTo>
                  <a:lnTo>
                    <a:pt x="443" y="25"/>
                  </a:lnTo>
                  <a:lnTo>
                    <a:pt x="445" y="50"/>
                  </a:lnTo>
                  <a:lnTo>
                    <a:pt x="447" y="83"/>
                  </a:lnTo>
                  <a:lnTo>
                    <a:pt x="450" y="122"/>
                  </a:lnTo>
                  <a:lnTo>
                    <a:pt x="450" y="161"/>
                  </a:lnTo>
                  <a:lnTo>
                    <a:pt x="447" y="203"/>
                  </a:lnTo>
                  <a:lnTo>
                    <a:pt x="443" y="244"/>
                  </a:lnTo>
                  <a:lnTo>
                    <a:pt x="435" y="277"/>
                  </a:lnTo>
                  <a:lnTo>
                    <a:pt x="420" y="309"/>
                  </a:lnTo>
                  <a:lnTo>
                    <a:pt x="420" y="309"/>
                  </a:lnTo>
                  <a:lnTo>
                    <a:pt x="401" y="336"/>
                  </a:lnTo>
                  <a:lnTo>
                    <a:pt x="373" y="366"/>
                  </a:lnTo>
                  <a:lnTo>
                    <a:pt x="341" y="397"/>
                  </a:lnTo>
                  <a:lnTo>
                    <a:pt x="306" y="426"/>
                  </a:lnTo>
                  <a:lnTo>
                    <a:pt x="268" y="454"/>
                  </a:lnTo>
                  <a:lnTo>
                    <a:pt x="232" y="481"/>
                  </a:lnTo>
                  <a:lnTo>
                    <a:pt x="194" y="504"/>
                  </a:lnTo>
                  <a:lnTo>
                    <a:pt x="162" y="525"/>
                  </a:lnTo>
                  <a:lnTo>
                    <a:pt x="135" y="541"/>
                  </a:lnTo>
                  <a:lnTo>
                    <a:pt x="113" y="551"/>
                  </a:lnTo>
                  <a:lnTo>
                    <a:pt x="0" y="595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07" name="Freeform 150">
              <a:extLst>
                <a:ext uri="{FF2B5EF4-FFF2-40B4-BE49-F238E27FC236}">
                  <a16:creationId xmlns:a16="http://schemas.microsoft.com/office/drawing/2014/main" id="{F4826AF5-A909-36C4-DAD1-7F2E83F51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7" y="2063"/>
              <a:ext cx="451" cy="596"/>
            </a:xfrm>
            <a:custGeom>
              <a:avLst/>
              <a:gdLst/>
              <a:ahLst/>
              <a:cxnLst>
                <a:cxn ang="0">
                  <a:pos x="0" y="595"/>
                </a:cxn>
                <a:cxn ang="0">
                  <a:pos x="12" y="574"/>
                </a:cxn>
                <a:cxn ang="0">
                  <a:pos x="29" y="548"/>
                </a:cxn>
                <a:cxn ang="0">
                  <a:pos x="48" y="518"/>
                </a:cxn>
                <a:cxn ang="0">
                  <a:pos x="73" y="483"/>
                </a:cxn>
                <a:cxn ang="0">
                  <a:pos x="99" y="449"/>
                </a:cxn>
                <a:cxn ang="0">
                  <a:pos x="126" y="414"/>
                </a:cxn>
                <a:cxn ang="0">
                  <a:pos x="156" y="380"/>
                </a:cxn>
                <a:cxn ang="0">
                  <a:pos x="186" y="348"/>
                </a:cxn>
                <a:cxn ang="0">
                  <a:pos x="217" y="322"/>
                </a:cxn>
                <a:cxn ang="0">
                  <a:pos x="249" y="298"/>
                </a:cxn>
                <a:cxn ang="0">
                  <a:pos x="249" y="298"/>
                </a:cxn>
                <a:cxn ang="0">
                  <a:pos x="251" y="296"/>
                </a:cxn>
                <a:cxn ang="0">
                  <a:pos x="258" y="290"/>
                </a:cxn>
                <a:cxn ang="0">
                  <a:pos x="268" y="281"/>
                </a:cxn>
                <a:cxn ang="0">
                  <a:pos x="281" y="269"/>
                </a:cxn>
                <a:cxn ang="0">
                  <a:pos x="293" y="251"/>
                </a:cxn>
                <a:cxn ang="0">
                  <a:pos x="311" y="235"/>
                </a:cxn>
                <a:cxn ang="0">
                  <a:pos x="327" y="216"/>
                </a:cxn>
                <a:cxn ang="0">
                  <a:pos x="341" y="195"/>
                </a:cxn>
                <a:cxn ang="0">
                  <a:pos x="357" y="174"/>
                </a:cxn>
                <a:cxn ang="0">
                  <a:pos x="367" y="152"/>
                </a:cxn>
                <a:cxn ang="0">
                  <a:pos x="367" y="152"/>
                </a:cxn>
                <a:cxn ang="0">
                  <a:pos x="378" y="131"/>
                </a:cxn>
                <a:cxn ang="0">
                  <a:pos x="389" y="113"/>
                </a:cxn>
                <a:cxn ang="0">
                  <a:pos x="399" y="98"/>
                </a:cxn>
                <a:cxn ang="0">
                  <a:pos x="408" y="83"/>
                </a:cxn>
                <a:cxn ang="0">
                  <a:pos x="413" y="69"/>
                </a:cxn>
                <a:cxn ang="0">
                  <a:pos x="422" y="56"/>
                </a:cxn>
                <a:cxn ang="0">
                  <a:pos x="426" y="43"/>
                </a:cxn>
                <a:cxn ang="0">
                  <a:pos x="433" y="30"/>
                </a:cxn>
                <a:cxn ang="0">
                  <a:pos x="437" y="16"/>
                </a:cxn>
                <a:cxn ang="0">
                  <a:pos x="438" y="0"/>
                </a:cxn>
                <a:cxn ang="0">
                  <a:pos x="438" y="0"/>
                </a:cxn>
                <a:cxn ang="0">
                  <a:pos x="438" y="5"/>
                </a:cxn>
                <a:cxn ang="0">
                  <a:pos x="443" y="25"/>
                </a:cxn>
                <a:cxn ang="0">
                  <a:pos x="445" y="50"/>
                </a:cxn>
                <a:cxn ang="0">
                  <a:pos x="447" y="83"/>
                </a:cxn>
                <a:cxn ang="0">
                  <a:pos x="450" y="122"/>
                </a:cxn>
                <a:cxn ang="0">
                  <a:pos x="450" y="161"/>
                </a:cxn>
                <a:cxn ang="0">
                  <a:pos x="447" y="203"/>
                </a:cxn>
                <a:cxn ang="0">
                  <a:pos x="443" y="244"/>
                </a:cxn>
                <a:cxn ang="0">
                  <a:pos x="435" y="277"/>
                </a:cxn>
                <a:cxn ang="0">
                  <a:pos x="420" y="309"/>
                </a:cxn>
                <a:cxn ang="0">
                  <a:pos x="420" y="309"/>
                </a:cxn>
                <a:cxn ang="0">
                  <a:pos x="401" y="336"/>
                </a:cxn>
                <a:cxn ang="0">
                  <a:pos x="373" y="366"/>
                </a:cxn>
                <a:cxn ang="0">
                  <a:pos x="341" y="397"/>
                </a:cxn>
                <a:cxn ang="0">
                  <a:pos x="306" y="426"/>
                </a:cxn>
                <a:cxn ang="0">
                  <a:pos x="268" y="454"/>
                </a:cxn>
                <a:cxn ang="0">
                  <a:pos x="232" y="481"/>
                </a:cxn>
                <a:cxn ang="0">
                  <a:pos x="194" y="504"/>
                </a:cxn>
                <a:cxn ang="0">
                  <a:pos x="162" y="525"/>
                </a:cxn>
                <a:cxn ang="0">
                  <a:pos x="135" y="541"/>
                </a:cxn>
                <a:cxn ang="0">
                  <a:pos x="113" y="551"/>
                </a:cxn>
              </a:cxnLst>
              <a:rect l="0" t="0" r="r" b="b"/>
              <a:pathLst>
                <a:path w="451" h="596">
                  <a:moveTo>
                    <a:pt x="0" y="595"/>
                  </a:moveTo>
                  <a:lnTo>
                    <a:pt x="12" y="574"/>
                  </a:lnTo>
                  <a:lnTo>
                    <a:pt x="29" y="548"/>
                  </a:lnTo>
                  <a:lnTo>
                    <a:pt x="48" y="518"/>
                  </a:lnTo>
                  <a:lnTo>
                    <a:pt x="73" y="483"/>
                  </a:lnTo>
                  <a:lnTo>
                    <a:pt x="99" y="449"/>
                  </a:lnTo>
                  <a:lnTo>
                    <a:pt x="126" y="414"/>
                  </a:lnTo>
                  <a:lnTo>
                    <a:pt x="156" y="380"/>
                  </a:lnTo>
                  <a:lnTo>
                    <a:pt x="186" y="348"/>
                  </a:lnTo>
                  <a:lnTo>
                    <a:pt x="217" y="322"/>
                  </a:lnTo>
                  <a:lnTo>
                    <a:pt x="249" y="298"/>
                  </a:lnTo>
                  <a:lnTo>
                    <a:pt x="249" y="298"/>
                  </a:lnTo>
                  <a:lnTo>
                    <a:pt x="251" y="296"/>
                  </a:lnTo>
                  <a:lnTo>
                    <a:pt x="258" y="290"/>
                  </a:lnTo>
                  <a:lnTo>
                    <a:pt x="268" y="281"/>
                  </a:lnTo>
                  <a:lnTo>
                    <a:pt x="281" y="269"/>
                  </a:lnTo>
                  <a:lnTo>
                    <a:pt x="293" y="251"/>
                  </a:lnTo>
                  <a:lnTo>
                    <a:pt x="311" y="235"/>
                  </a:lnTo>
                  <a:lnTo>
                    <a:pt x="327" y="216"/>
                  </a:lnTo>
                  <a:lnTo>
                    <a:pt x="341" y="195"/>
                  </a:lnTo>
                  <a:lnTo>
                    <a:pt x="357" y="174"/>
                  </a:lnTo>
                  <a:lnTo>
                    <a:pt x="367" y="152"/>
                  </a:lnTo>
                  <a:lnTo>
                    <a:pt x="367" y="152"/>
                  </a:lnTo>
                  <a:lnTo>
                    <a:pt x="378" y="131"/>
                  </a:lnTo>
                  <a:lnTo>
                    <a:pt x="389" y="113"/>
                  </a:lnTo>
                  <a:lnTo>
                    <a:pt x="399" y="98"/>
                  </a:lnTo>
                  <a:lnTo>
                    <a:pt x="408" y="83"/>
                  </a:lnTo>
                  <a:lnTo>
                    <a:pt x="413" y="69"/>
                  </a:lnTo>
                  <a:lnTo>
                    <a:pt x="422" y="56"/>
                  </a:lnTo>
                  <a:lnTo>
                    <a:pt x="426" y="43"/>
                  </a:lnTo>
                  <a:lnTo>
                    <a:pt x="433" y="30"/>
                  </a:lnTo>
                  <a:lnTo>
                    <a:pt x="437" y="16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38" y="5"/>
                  </a:lnTo>
                  <a:lnTo>
                    <a:pt x="443" y="25"/>
                  </a:lnTo>
                  <a:lnTo>
                    <a:pt x="445" y="50"/>
                  </a:lnTo>
                  <a:lnTo>
                    <a:pt x="447" y="83"/>
                  </a:lnTo>
                  <a:lnTo>
                    <a:pt x="450" y="122"/>
                  </a:lnTo>
                  <a:lnTo>
                    <a:pt x="450" y="161"/>
                  </a:lnTo>
                  <a:lnTo>
                    <a:pt x="447" y="203"/>
                  </a:lnTo>
                  <a:lnTo>
                    <a:pt x="443" y="244"/>
                  </a:lnTo>
                  <a:lnTo>
                    <a:pt x="435" y="277"/>
                  </a:lnTo>
                  <a:lnTo>
                    <a:pt x="420" y="309"/>
                  </a:lnTo>
                  <a:lnTo>
                    <a:pt x="420" y="309"/>
                  </a:lnTo>
                  <a:lnTo>
                    <a:pt x="401" y="336"/>
                  </a:lnTo>
                  <a:lnTo>
                    <a:pt x="373" y="366"/>
                  </a:lnTo>
                  <a:lnTo>
                    <a:pt x="341" y="397"/>
                  </a:lnTo>
                  <a:lnTo>
                    <a:pt x="306" y="426"/>
                  </a:lnTo>
                  <a:lnTo>
                    <a:pt x="268" y="454"/>
                  </a:lnTo>
                  <a:lnTo>
                    <a:pt x="232" y="481"/>
                  </a:lnTo>
                  <a:lnTo>
                    <a:pt x="194" y="504"/>
                  </a:lnTo>
                  <a:lnTo>
                    <a:pt x="162" y="525"/>
                  </a:lnTo>
                  <a:lnTo>
                    <a:pt x="135" y="541"/>
                  </a:lnTo>
                  <a:lnTo>
                    <a:pt x="113" y="55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08" name="Freeform 151">
              <a:extLst>
                <a:ext uri="{FF2B5EF4-FFF2-40B4-BE49-F238E27FC236}">
                  <a16:creationId xmlns:a16="http://schemas.microsoft.com/office/drawing/2014/main" id="{73894B92-9C5D-3C4C-C55B-D98FF40AC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3" y="2059"/>
              <a:ext cx="452" cy="596"/>
            </a:xfrm>
            <a:custGeom>
              <a:avLst/>
              <a:gdLst/>
              <a:ahLst/>
              <a:cxnLst>
                <a:cxn ang="0">
                  <a:pos x="0" y="595"/>
                </a:cxn>
                <a:cxn ang="0">
                  <a:pos x="15" y="574"/>
                </a:cxn>
                <a:cxn ang="0">
                  <a:pos x="31" y="548"/>
                </a:cxn>
                <a:cxn ang="0">
                  <a:pos x="50" y="518"/>
                </a:cxn>
                <a:cxn ang="0">
                  <a:pos x="74" y="483"/>
                </a:cxn>
                <a:cxn ang="0">
                  <a:pos x="100" y="449"/>
                </a:cxn>
                <a:cxn ang="0">
                  <a:pos x="128" y="414"/>
                </a:cxn>
                <a:cxn ang="0">
                  <a:pos x="158" y="380"/>
                </a:cxn>
                <a:cxn ang="0">
                  <a:pos x="188" y="348"/>
                </a:cxn>
                <a:cxn ang="0">
                  <a:pos x="220" y="322"/>
                </a:cxn>
                <a:cxn ang="0">
                  <a:pos x="250" y="298"/>
                </a:cxn>
                <a:cxn ang="0">
                  <a:pos x="250" y="298"/>
                </a:cxn>
                <a:cxn ang="0">
                  <a:pos x="253" y="296"/>
                </a:cxn>
                <a:cxn ang="0">
                  <a:pos x="260" y="290"/>
                </a:cxn>
                <a:cxn ang="0">
                  <a:pos x="268" y="281"/>
                </a:cxn>
                <a:cxn ang="0">
                  <a:pos x="281" y="269"/>
                </a:cxn>
                <a:cxn ang="0">
                  <a:pos x="296" y="251"/>
                </a:cxn>
                <a:cxn ang="0">
                  <a:pos x="313" y="235"/>
                </a:cxn>
                <a:cxn ang="0">
                  <a:pos x="327" y="216"/>
                </a:cxn>
                <a:cxn ang="0">
                  <a:pos x="345" y="195"/>
                </a:cxn>
                <a:cxn ang="0">
                  <a:pos x="357" y="174"/>
                </a:cxn>
                <a:cxn ang="0">
                  <a:pos x="370" y="152"/>
                </a:cxn>
                <a:cxn ang="0">
                  <a:pos x="370" y="152"/>
                </a:cxn>
                <a:cxn ang="0">
                  <a:pos x="380" y="131"/>
                </a:cxn>
                <a:cxn ang="0">
                  <a:pos x="391" y="113"/>
                </a:cxn>
                <a:cxn ang="0">
                  <a:pos x="400" y="98"/>
                </a:cxn>
                <a:cxn ang="0">
                  <a:pos x="407" y="83"/>
                </a:cxn>
                <a:cxn ang="0">
                  <a:pos x="416" y="69"/>
                </a:cxn>
                <a:cxn ang="0">
                  <a:pos x="423" y="56"/>
                </a:cxn>
                <a:cxn ang="0">
                  <a:pos x="428" y="43"/>
                </a:cxn>
                <a:cxn ang="0">
                  <a:pos x="435" y="30"/>
                </a:cxn>
                <a:cxn ang="0">
                  <a:pos x="439" y="16"/>
                </a:cxn>
                <a:cxn ang="0">
                  <a:pos x="442" y="0"/>
                </a:cxn>
                <a:cxn ang="0">
                  <a:pos x="442" y="0"/>
                </a:cxn>
                <a:cxn ang="0">
                  <a:pos x="442" y="5"/>
                </a:cxn>
                <a:cxn ang="0">
                  <a:pos x="444" y="25"/>
                </a:cxn>
                <a:cxn ang="0">
                  <a:pos x="448" y="50"/>
                </a:cxn>
                <a:cxn ang="0">
                  <a:pos x="450" y="83"/>
                </a:cxn>
                <a:cxn ang="0">
                  <a:pos x="452" y="122"/>
                </a:cxn>
                <a:cxn ang="0">
                  <a:pos x="452" y="161"/>
                </a:cxn>
                <a:cxn ang="0">
                  <a:pos x="450" y="203"/>
                </a:cxn>
                <a:cxn ang="0">
                  <a:pos x="444" y="244"/>
                </a:cxn>
                <a:cxn ang="0">
                  <a:pos x="435" y="277"/>
                </a:cxn>
                <a:cxn ang="0">
                  <a:pos x="423" y="309"/>
                </a:cxn>
                <a:cxn ang="0">
                  <a:pos x="423" y="309"/>
                </a:cxn>
                <a:cxn ang="0">
                  <a:pos x="403" y="336"/>
                </a:cxn>
                <a:cxn ang="0">
                  <a:pos x="377" y="366"/>
                </a:cxn>
                <a:cxn ang="0">
                  <a:pos x="345" y="397"/>
                </a:cxn>
                <a:cxn ang="0">
                  <a:pos x="308" y="426"/>
                </a:cxn>
                <a:cxn ang="0">
                  <a:pos x="271" y="454"/>
                </a:cxn>
                <a:cxn ang="0">
                  <a:pos x="232" y="481"/>
                </a:cxn>
                <a:cxn ang="0">
                  <a:pos x="197" y="504"/>
                </a:cxn>
                <a:cxn ang="0">
                  <a:pos x="165" y="525"/>
                </a:cxn>
                <a:cxn ang="0">
                  <a:pos x="137" y="541"/>
                </a:cxn>
                <a:cxn ang="0">
                  <a:pos x="116" y="551"/>
                </a:cxn>
                <a:cxn ang="0">
                  <a:pos x="0" y="595"/>
                </a:cxn>
              </a:cxnLst>
              <a:rect l="0" t="0" r="r" b="b"/>
              <a:pathLst>
                <a:path w="453" h="596">
                  <a:moveTo>
                    <a:pt x="0" y="595"/>
                  </a:moveTo>
                  <a:lnTo>
                    <a:pt x="15" y="574"/>
                  </a:lnTo>
                  <a:lnTo>
                    <a:pt x="31" y="548"/>
                  </a:lnTo>
                  <a:lnTo>
                    <a:pt x="50" y="518"/>
                  </a:lnTo>
                  <a:lnTo>
                    <a:pt x="74" y="483"/>
                  </a:lnTo>
                  <a:lnTo>
                    <a:pt x="100" y="449"/>
                  </a:lnTo>
                  <a:lnTo>
                    <a:pt x="128" y="414"/>
                  </a:lnTo>
                  <a:lnTo>
                    <a:pt x="158" y="380"/>
                  </a:lnTo>
                  <a:lnTo>
                    <a:pt x="188" y="348"/>
                  </a:lnTo>
                  <a:lnTo>
                    <a:pt x="220" y="322"/>
                  </a:lnTo>
                  <a:lnTo>
                    <a:pt x="250" y="298"/>
                  </a:lnTo>
                  <a:lnTo>
                    <a:pt x="250" y="298"/>
                  </a:lnTo>
                  <a:lnTo>
                    <a:pt x="253" y="296"/>
                  </a:lnTo>
                  <a:lnTo>
                    <a:pt x="260" y="290"/>
                  </a:lnTo>
                  <a:lnTo>
                    <a:pt x="268" y="281"/>
                  </a:lnTo>
                  <a:lnTo>
                    <a:pt x="281" y="269"/>
                  </a:lnTo>
                  <a:lnTo>
                    <a:pt x="296" y="251"/>
                  </a:lnTo>
                  <a:lnTo>
                    <a:pt x="313" y="235"/>
                  </a:lnTo>
                  <a:lnTo>
                    <a:pt x="327" y="216"/>
                  </a:lnTo>
                  <a:lnTo>
                    <a:pt x="345" y="195"/>
                  </a:lnTo>
                  <a:lnTo>
                    <a:pt x="357" y="174"/>
                  </a:lnTo>
                  <a:lnTo>
                    <a:pt x="370" y="152"/>
                  </a:lnTo>
                  <a:lnTo>
                    <a:pt x="370" y="152"/>
                  </a:lnTo>
                  <a:lnTo>
                    <a:pt x="380" y="131"/>
                  </a:lnTo>
                  <a:lnTo>
                    <a:pt x="391" y="113"/>
                  </a:lnTo>
                  <a:lnTo>
                    <a:pt x="400" y="98"/>
                  </a:lnTo>
                  <a:lnTo>
                    <a:pt x="407" y="83"/>
                  </a:lnTo>
                  <a:lnTo>
                    <a:pt x="416" y="69"/>
                  </a:lnTo>
                  <a:lnTo>
                    <a:pt x="423" y="56"/>
                  </a:lnTo>
                  <a:lnTo>
                    <a:pt x="428" y="43"/>
                  </a:lnTo>
                  <a:lnTo>
                    <a:pt x="435" y="30"/>
                  </a:lnTo>
                  <a:lnTo>
                    <a:pt x="439" y="16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42" y="5"/>
                  </a:lnTo>
                  <a:lnTo>
                    <a:pt x="444" y="25"/>
                  </a:lnTo>
                  <a:lnTo>
                    <a:pt x="448" y="50"/>
                  </a:lnTo>
                  <a:lnTo>
                    <a:pt x="450" y="83"/>
                  </a:lnTo>
                  <a:lnTo>
                    <a:pt x="452" y="122"/>
                  </a:lnTo>
                  <a:lnTo>
                    <a:pt x="452" y="161"/>
                  </a:lnTo>
                  <a:lnTo>
                    <a:pt x="450" y="203"/>
                  </a:lnTo>
                  <a:lnTo>
                    <a:pt x="444" y="244"/>
                  </a:lnTo>
                  <a:lnTo>
                    <a:pt x="435" y="277"/>
                  </a:lnTo>
                  <a:lnTo>
                    <a:pt x="423" y="309"/>
                  </a:lnTo>
                  <a:lnTo>
                    <a:pt x="423" y="309"/>
                  </a:lnTo>
                  <a:lnTo>
                    <a:pt x="403" y="336"/>
                  </a:lnTo>
                  <a:lnTo>
                    <a:pt x="377" y="366"/>
                  </a:lnTo>
                  <a:lnTo>
                    <a:pt x="345" y="397"/>
                  </a:lnTo>
                  <a:lnTo>
                    <a:pt x="308" y="426"/>
                  </a:lnTo>
                  <a:lnTo>
                    <a:pt x="271" y="454"/>
                  </a:lnTo>
                  <a:lnTo>
                    <a:pt x="232" y="481"/>
                  </a:lnTo>
                  <a:lnTo>
                    <a:pt x="197" y="504"/>
                  </a:lnTo>
                  <a:lnTo>
                    <a:pt x="165" y="525"/>
                  </a:lnTo>
                  <a:lnTo>
                    <a:pt x="137" y="541"/>
                  </a:lnTo>
                  <a:lnTo>
                    <a:pt x="116" y="551"/>
                  </a:lnTo>
                  <a:lnTo>
                    <a:pt x="0" y="59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09" name="Freeform 152">
              <a:extLst>
                <a:ext uri="{FF2B5EF4-FFF2-40B4-BE49-F238E27FC236}">
                  <a16:creationId xmlns:a16="http://schemas.microsoft.com/office/drawing/2014/main" id="{20CADCFC-2E2D-BCFA-4D4B-408A80BB7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3" y="2059"/>
              <a:ext cx="452" cy="596"/>
            </a:xfrm>
            <a:custGeom>
              <a:avLst/>
              <a:gdLst/>
              <a:ahLst/>
              <a:cxnLst>
                <a:cxn ang="0">
                  <a:pos x="0" y="595"/>
                </a:cxn>
                <a:cxn ang="0">
                  <a:pos x="15" y="574"/>
                </a:cxn>
                <a:cxn ang="0">
                  <a:pos x="31" y="548"/>
                </a:cxn>
                <a:cxn ang="0">
                  <a:pos x="50" y="518"/>
                </a:cxn>
                <a:cxn ang="0">
                  <a:pos x="74" y="483"/>
                </a:cxn>
                <a:cxn ang="0">
                  <a:pos x="100" y="449"/>
                </a:cxn>
                <a:cxn ang="0">
                  <a:pos x="128" y="414"/>
                </a:cxn>
                <a:cxn ang="0">
                  <a:pos x="158" y="380"/>
                </a:cxn>
                <a:cxn ang="0">
                  <a:pos x="188" y="348"/>
                </a:cxn>
                <a:cxn ang="0">
                  <a:pos x="220" y="322"/>
                </a:cxn>
                <a:cxn ang="0">
                  <a:pos x="250" y="298"/>
                </a:cxn>
                <a:cxn ang="0">
                  <a:pos x="250" y="298"/>
                </a:cxn>
                <a:cxn ang="0">
                  <a:pos x="253" y="296"/>
                </a:cxn>
                <a:cxn ang="0">
                  <a:pos x="260" y="290"/>
                </a:cxn>
                <a:cxn ang="0">
                  <a:pos x="268" y="281"/>
                </a:cxn>
                <a:cxn ang="0">
                  <a:pos x="281" y="269"/>
                </a:cxn>
                <a:cxn ang="0">
                  <a:pos x="296" y="251"/>
                </a:cxn>
                <a:cxn ang="0">
                  <a:pos x="313" y="235"/>
                </a:cxn>
                <a:cxn ang="0">
                  <a:pos x="327" y="216"/>
                </a:cxn>
                <a:cxn ang="0">
                  <a:pos x="345" y="195"/>
                </a:cxn>
                <a:cxn ang="0">
                  <a:pos x="357" y="174"/>
                </a:cxn>
                <a:cxn ang="0">
                  <a:pos x="370" y="152"/>
                </a:cxn>
                <a:cxn ang="0">
                  <a:pos x="370" y="152"/>
                </a:cxn>
                <a:cxn ang="0">
                  <a:pos x="380" y="131"/>
                </a:cxn>
                <a:cxn ang="0">
                  <a:pos x="391" y="113"/>
                </a:cxn>
                <a:cxn ang="0">
                  <a:pos x="400" y="98"/>
                </a:cxn>
                <a:cxn ang="0">
                  <a:pos x="407" y="83"/>
                </a:cxn>
                <a:cxn ang="0">
                  <a:pos x="416" y="69"/>
                </a:cxn>
                <a:cxn ang="0">
                  <a:pos x="423" y="56"/>
                </a:cxn>
                <a:cxn ang="0">
                  <a:pos x="428" y="43"/>
                </a:cxn>
                <a:cxn ang="0">
                  <a:pos x="435" y="30"/>
                </a:cxn>
                <a:cxn ang="0">
                  <a:pos x="439" y="16"/>
                </a:cxn>
                <a:cxn ang="0">
                  <a:pos x="442" y="0"/>
                </a:cxn>
                <a:cxn ang="0">
                  <a:pos x="442" y="0"/>
                </a:cxn>
                <a:cxn ang="0">
                  <a:pos x="442" y="5"/>
                </a:cxn>
                <a:cxn ang="0">
                  <a:pos x="444" y="25"/>
                </a:cxn>
                <a:cxn ang="0">
                  <a:pos x="448" y="50"/>
                </a:cxn>
                <a:cxn ang="0">
                  <a:pos x="450" y="83"/>
                </a:cxn>
                <a:cxn ang="0">
                  <a:pos x="452" y="122"/>
                </a:cxn>
                <a:cxn ang="0">
                  <a:pos x="452" y="161"/>
                </a:cxn>
                <a:cxn ang="0">
                  <a:pos x="450" y="203"/>
                </a:cxn>
                <a:cxn ang="0">
                  <a:pos x="444" y="244"/>
                </a:cxn>
                <a:cxn ang="0">
                  <a:pos x="435" y="277"/>
                </a:cxn>
                <a:cxn ang="0">
                  <a:pos x="423" y="309"/>
                </a:cxn>
                <a:cxn ang="0">
                  <a:pos x="423" y="309"/>
                </a:cxn>
                <a:cxn ang="0">
                  <a:pos x="403" y="336"/>
                </a:cxn>
                <a:cxn ang="0">
                  <a:pos x="377" y="366"/>
                </a:cxn>
                <a:cxn ang="0">
                  <a:pos x="345" y="397"/>
                </a:cxn>
                <a:cxn ang="0">
                  <a:pos x="308" y="426"/>
                </a:cxn>
                <a:cxn ang="0">
                  <a:pos x="271" y="454"/>
                </a:cxn>
                <a:cxn ang="0">
                  <a:pos x="232" y="481"/>
                </a:cxn>
                <a:cxn ang="0">
                  <a:pos x="197" y="504"/>
                </a:cxn>
                <a:cxn ang="0">
                  <a:pos x="165" y="525"/>
                </a:cxn>
                <a:cxn ang="0">
                  <a:pos x="137" y="541"/>
                </a:cxn>
                <a:cxn ang="0">
                  <a:pos x="116" y="551"/>
                </a:cxn>
              </a:cxnLst>
              <a:rect l="0" t="0" r="r" b="b"/>
              <a:pathLst>
                <a:path w="453" h="596">
                  <a:moveTo>
                    <a:pt x="0" y="595"/>
                  </a:moveTo>
                  <a:lnTo>
                    <a:pt x="15" y="574"/>
                  </a:lnTo>
                  <a:lnTo>
                    <a:pt x="31" y="548"/>
                  </a:lnTo>
                  <a:lnTo>
                    <a:pt x="50" y="518"/>
                  </a:lnTo>
                  <a:lnTo>
                    <a:pt x="74" y="483"/>
                  </a:lnTo>
                  <a:lnTo>
                    <a:pt x="100" y="449"/>
                  </a:lnTo>
                  <a:lnTo>
                    <a:pt x="128" y="414"/>
                  </a:lnTo>
                  <a:lnTo>
                    <a:pt x="158" y="380"/>
                  </a:lnTo>
                  <a:lnTo>
                    <a:pt x="188" y="348"/>
                  </a:lnTo>
                  <a:lnTo>
                    <a:pt x="220" y="322"/>
                  </a:lnTo>
                  <a:lnTo>
                    <a:pt x="250" y="298"/>
                  </a:lnTo>
                  <a:lnTo>
                    <a:pt x="250" y="298"/>
                  </a:lnTo>
                  <a:lnTo>
                    <a:pt x="253" y="296"/>
                  </a:lnTo>
                  <a:lnTo>
                    <a:pt x="260" y="290"/>
                  </a:lnTo>
                  <a:lnTo>
                    <a:pt x="268" y="281"/>
                  </a:lnTo>
                  <a:lnTo>
                    <a:pt x="281" y="269"/>
                  </a:lnTo>
                  <a:lnTo>
                    <a:pt x="296" y="251"/>
                  </a:lnTo>
                  <a:lnTo>
                    <a:pt x="313" y="235"/>
                  </a:lnTo>
                  <a:lnTo>
                    <a:pt x="327" y="216"/>
                  </a:lnTo>
                  <a:lnTo>
                    <a:pt x="345" y="195"/>
                  </a:lnTo>
                  <a:lnTo>
                    <a:pt x="357" y="174"/>
                  </a:lnTo>
                  <a:lnTo>
                    <a:pt x="370" y="152"/>
                  </a:lnTo>
                  <a:lnTo>
                    <a:pt x="370" y="152"/>
                  </a:lnTo>
                  <a:lnTo>
                    <a:pt x="380" y="131"/>
                  </a:lnTo>
                  <a:lnTo>
                    <a:pt x="391" y="113"/>
                  </a:lnTo>
                  <a:lnTo>
                    <a:pt x="400" y="98"/>
                  </a:lnTo>
                  <a:lnTo>
                    <a:pt x="407" y="83"/>
                  </a:lnTo>
                  <a:lnTo>
                    <a:pt x="416" y="69"/>
                  </a:lnTo>
                  <a:lnTo>
                    <a:pt x="423" y="56"/>
                  </a:lnTo>
                  <a:lnTo>
                    <a:pt x="428" y="43"/>
                  </a:lnTo>
                  <a:lnTo>
                    <a:pt x="435" y="30"/>
                  </a:lnTo>
                  <a:lnTo>
                    <a:pt x="439" y="16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42" y="5"/>
                  </a:lnTo>
                  <a:lnTo>
                    <a:pt x="444" y="25"/>
                  </a:lnTo>
                  <a:lnTo>
                    <a:pt x="448" y="50"/>
                  </a:lnTo>
                  <a:lnTo>
                    <a:pt x="450" y="83"/>
                  </a:lnTo>
                  <a:lnTo>
                    <a:pt x="452" y="122"/>
                  </a:lnTo>
                  <a:lnTo>
                    <a:pt x="452" y="161"/>
                  </a:lnTo>
                  <a:lnTo>
                    <a:pt x="450" y="203"/>
                  </a:lnTo>
                  <a:lnTo>
                    <a:pt x="444" y="244"/>
                  </a:lnTo>
                  <a:lnTo>
                    <a:pt x="435" y="277"/>
                  </a:lnTo>
                  <a:lnTo>
                    <a:pt x="423" y="309"/>
                  </a:lnTo>
                  <a:lnTo>
                    <a:pt x="423" y="309"/>
                  </a:lnTo>
                  <a:lnTo>
                    <a:pt x="403" y="336"/>
                  </a:lnTo>
                  <a:lnTo>
                    <a:pt x="377" y="366"/>
                  </a:lnTo>
                  <a:lnTo>
                    <a:pt x="345" y="397"/>
                  </a:lnTo>
                  <a:lnTo>
                    <a:pt x="308" y="426"/>
                  </a:lnTo>
                  <a:lnTo>
                    <a:pt x="271" y="454"/>
                  </a:lnTo>
                  <a:lnTo>
                    <a:pt x="232" y="481"/>
                  </a:lnTo>
                  <a:lnTo>
                    <a:pt x="197" y="504"/>
                  </a:lnTo>
                  <a:lnTo>
                    <a:pt x="165" y="525"/>
                  </a:lnTo>
                  <a:lnTo>
                    <a:pt x="137" y="541"/>
                  </a:lnTo>
                  <a:lnTo>
                    <a:pt x="116" y="55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10" name="Freeform 153">
              <a:extLst>
                <a:ext uri="{FF2B5EF4-FFF2-40B4-BE49-F238E27FC236}">
                  <a16:creationId xmlns:a16="http://schemas.microsoft.com/office/drawing/2014/main" id="{4C105E06-5548-FE9D-17D0-30000708C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2290"/>
              <a:ext cx="553" cy="523"/>
            </a:xfrm>
            <a:custGeom>
              <a:avLst/>
              <a:gdLst/>
              <a:ahLst/>
              <a:cxnLst>
                <a:cxn ang="0">
                  <a:pos x="14" y="498"/>
                </a:cxn>
                <a:cxn ang="0">
                  <a:pos x="55" y="441"/>
                </a:cxn>
                <a:cxn ang="0">
                  <a:pos x="107" y="379"/>
                </a:cxn>
                <a:cxn ang="0">
                  <a:pos x="168" y="315"/>
                </a:cxn>
                <a:cxn ang="0">
                  <a:pos x="234" y="261"/>
                </a:cxn>
                <a:cxn ang="0">
                  <a:pos x="267" y="238"/>
                </a:cxn>
                <a:cxn ang="0">
                  <a:pos x="335" y="197"/>
                </a:cxn>
                <a:cxn ang="0">
                  <a:pos x="403" y="151"/>
                </a:cxn>
                <a:cxn ang="0">
                  <a:pos x="464" y="103"/>
                </a:cxn>
                <a:cxn ang="0">
                  <a:pos x="513" y="52"/>
                </a:cxn>
                <a:cxn ang="0">
                  <a:pos x="546" y="0"/>
                </a:cxn>
                <a:cxn ang="0">
                  <a:pos x="546" y="2"/>
                </a:cxn>
                <a:cxn ang="0">
                  <a:pos x="548" y="15"/>
                </a:cxn>
                <a:cxn ang="0">
                  <a:pos x="553" y="38"/>
                </a:cxn>
                <a:cxn ang="0">
                  <a:pos x="553" y="68"/>
                </a:cxn>
                <a:cxn ang="0">
                  <a:pos x="550" y="96"/>
                </a:cxn>
                <a:cxn ang="0">
                  <a:pos x="546" y="112"/>
                </a:cxn>
                <a:cxn ang="0">
                  <a:pos x="536" y="143"/>
                </a:cxn>
                <a:cxn ang="0">
                  <a:pos x="521" y="176"/>
                </a:cxn>
                <a:cxn ang="0">
                  <a:pos x="504" y="210"/>
                </a:cxn>
                <a:cxn ang="0">
                  <a:pos x="481" y="242"/>
                </a:cxn>
                <a:cxn ang="0">
                  <a:pos x="453" y="267"/>
                </a:cxn>
                <a:cxn ang="0">
                  <a:pos x="435" y="280"/>
                </a:cxn>
                <a:cxn ang="0">
                  <a:pos x="382" y="312"/>
                </a:cxn>
                <a:cxn ang="0">
                  <a:pos x="318" y="345"/>
                </a:cxn>
                <a:cxn ang="0">
                  <a:pos x="255" y="381"/>
                </a:cxn>
                <a:cxn ang="0">
                  <a:pos x="200" y="408"/>
                </a:cxn>
                <a:cxn ang="0">
                  <a:pos x="181" y="420"/>
                </a:cxn>
                <a:cxn ang="0">
                  <a:pos x="147" y="441"/>
                </a:cxn>
                <a:cxn ang="0">
                  <a:pos x="113" y="462"/>
                </a:cxn>
                <a:cxn ang="0">
                  <a:pos x="84" y="482"/>
                </a:cxn>
                <a:cxn ang="0">
                  <a:pos x="61" y="498"/>
                </a:cxn>
                <a:cxn ang="0">
                  <a:pos x="46" y="511"/>
                </a:cxn>
              </a:cxnLst>
              <a:rect l="0" t="0" r="r" b="b"/>
              <a:pathLst>
                <a:path w="554" h="523">
                  <a:moveTo>
                    <a:pt x="0" y="522"/>
                  </a:moveTo>
                  <a:lnTo>
                    <a:pt x="14" y="498"/>
                  </a:lnTo>
                  <a:lnTo>
                    <a:pt x="34" y="471"/>
                  </a:lnTo>
                  <a:lnTo>
                    <a:pt x="55" y="441"/>
                  </a:lnTo>
                  <a:lnTo>
                    <a:pt x="80" y="411"/>
                  </a:lnTo>
                  <a:lnTo>
                    <a:pt x="107" y="379"/>
                  </a:lnTo>
                  <a:lnTo>
                    <a:pt x="137" y="347"/>
                  </a:lnTo>
                  <a:lnTo>
                    <a:pt x="168" y="315"/>
                  </a:lnTo>
                  <a:lnTo>
                    <a:pt x="200" y="286"/>
                  </a:lnTo>
                  <a:lnTo>
                    <a:pt x="234" y="261"/>
                  </a:lnTo>
                  <a:lnTo>
                    <a:pt x="267" y="238"/>
                  </a:lnTo>
                  <a:lnTo>
                    <a:pt x="267" y="238"/>
                  </a:lnTo>
                  <a:lnTo>
                    <a:pt x="301" y="218"/>
                  </a:lnTo>
                  <a:lnTo>
                    <a:pt x="335" y="197"/>
                  </a:lnTo>
                  <a:lnTo>
                    <a:pt x="369" y="174"/>
                  </a:lnTo>
                  <a:lnTo>
                    <a:pt x="403" y="151"/>
                  </a:lnTo>
                  <a:lnTo>
                    <a:pt x="435" y="128"/>
                  </a:lnTo>
                  <a:lnTo>
                    <a:pt x="464" y="103"/>
                  </a:lnTo>
                  <a:lnTo>
                    <a:pt x="491" y="78"/>
                  </a:lnTo>
                  <a:lnTo>
                    <a:pt x="513" y="52"/>
                  </a:lnTo>
                  <a:lnTo>
                    <a:pt x="534" y="27"/>
                  </a:lnTo>
                  <a:lnTo>
                    <a:pt x="546" y="0"/>
                  </a:lnTo>
                  <a:lnTo>
                    <a:pt x="546" y="0"/>
                  </a:lnTo>
                  <a:lnTo>
                    <a:pt x="546" y="2"/>
                  </a:lnTo>
                  <a:lnTo>
                    <a:pt x="548" y="8"/>
                  </a:lnTo>
                  <a:lnTo>
                    <a:pt x="548" y="15"/>
                  </a:lnTo>
                  <a:lnTo>
                    <a:pt x="550" y="25"/>
                  </a:lnTo>
                  <a:lnTo>
                    <a:pt x="553" y="38"/>
                  </a:lnTo>
                  <a:lnTo>
                    <a:pt x="553" y="50"/>
                  </a:lnTo>
                  <a:lnTo>
                    <a:pt x="553" y="68"/>
                  </a:lnTo>
                  <a:lnTo>
                    <a:pt x="553" y="82"/>
                  </a:lnTo>
                  <a:lnTo>
                    <a:pt x="550" y="96"/>
                  </a:lnTo>
                  <a:lnTo>
                    <a:pt x="546" y="112"/>
                  </a:lnTo>
                  <a:lnTo>
                    <a:pt x="546" y="112"/>
                  </a:lnTo>
                  <a:lnTo>
                    <a:pt x="541" y="126"/>
                  </a:lnTo>
                  <a:lnTo>
                    <a:pt x="536" y="143"/>
                  </a:lnTo>
                  <a:lnTo>
                    <a:pt x="529" y="160"/>
                  </a:lnTo>
                  <a:lnTo>
                    <a:pt x="521" y="176"/>
                  </a:lnTo>
                  <a:lnTo>
                    <a:pt x="513" y="193"/>
                  </a:lnTo>
                  <a:lnTo>
                    <a:pt x="504" y="210"/>
                  </a:lnTo>
                  <a:lnTo>
                    <a:pt x="493" y="227"/>
                  </a:lnTo>
                  <a:lnTo>
                    <a:pt x="481" y="242"/>
                  </a:lnTo>
                  <a:lnTo>
                    <a:pt x="468" y="257"/>
                  </a:lnTo>
                  <a:lnTo>
                    <a:pt x="453" y="267"/>
                  </a:lnTo>
                  <a:lnTo>
                    <a:pt x="453" y="267"/>
                  </a:lnTo>
                  <a:lnTo>
                    <a:pt x="435" y="280"/>
                  </a:lnTo>
                  <a:lnTo>
                    <a:pt x="411" y="294"/>
                  </a:lnTo>
                  <a:lnTo>
                    <a:pt x="382" y="312"/>
                  </a:lnTo>
                  <a:lnTo>
                    <a:pt x="350" y="328"/>
                  </a:lnTo>
                  <a:lnTo>
                    <a:pt x="318" y="345"/>
                  </a:lnTo>
                  <a:lnTo>
                    <a:pt x="287" y="364"/>
                  </a:lnTo>
                  <a:lnTo>
                    <a:pt x="255" y="381"/>
                  </a:lnTo>
                  <a:lnTo>
                    <a:pt x="225" y="395"/>
                  </a:lnTo>
                  <a:lnTo>
                    <a:pt x="200" y="408"/>
                  </a:lnTo>
                  <a:lnTo>
                    <a:pt x="181" y="420"/>
                  </a:lnTo>
                  <a:lnTo>
                    <a:pt x="181" y="420"/>
                  </a:lnTo>
                  <a:lnTo>
                    <a:pt x="164" y="431"/>
                  </a:lnTo>
                  <a:lnTo>
                    <a:pt x="147" y="441"/>
                  </a:lnTo>
                  <a:lnTo>
                    <a:pt x="131" y="452"/>
                  </a:lnTo>
                  <a:lnTo>
                    <a:pt x="113" y="462"/>
                  </a:lnTo>
                  <a:lnTo>
                    <a:pt x="99" y="471"/>
                  </a:lnTo>
                  <a:lnTo>
                    <a:pt x="84" y="482"/>
                  </a:lnTo>
                  <a:lnTo>
                    <a:pt x="71" y="490"/>
                  </a:lnTo>
                  <a:lnTo>
                    <a:pt x="61" y="498"/>
                  </a:lnTo>
                  <a:lnTo>
                    <a:pt x="52" y="505"/>
                  </a:lnTo>
                  <a:lnTo>
                    <a:pt x="46" y="511"/>
                  </a:lnTo>
                  <a:lnTo>
                    <a:pt x="0" y="522"/>
                  </a:lnTo>
                </a:path>
              </a:pathLst>
            </a:custGeom>
            <a:solidFill>
              <a:srgbClr val="3B595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11" name="Freeform 154">
              <a:extLst>
                <a:ext uri="{FF2B5EF4-FFF2-40B4-BE49-F238E27FC236}">
                  <a16:creationId xmlns:a16="http://schemas.microsoft.com/office/drawing/2014/main" id="{759639B8-0DC3-D45B-3B83-A31A92E5E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2290"/>
              <a:ext cx="553" cy="523"/>
            </a:xfrm>
            <a:custGeom>
              <a:avLst/>
              <a:gdLst/>
              <a:ahLst/>
              <a:cxnLst>
                <a:cxn ang="0">
                  <a:pos x="14" y="498"/>
                </a:cxn>
                <a:cxn ang="0">
                  <a:pos x="55" y="441"/>
                </a:cxn>
                <a:cxn ang="0">
                  <a:pos x="107" y="379"/>
                </a:cxn>
                <a:cxn ang="0">
                  <a:pos x="168" y="315"/>
                </a:cxn>
                <a:cxn ang="0">
                  <a:pos x="234" y="261"/>
                </a:cxn>
                <a:cxn ang="0">
                  <a:pos x="267" y="238"/>
                </a:cxn>
                <a:cxn ang="0">
                  <a:pos x="335" y="197"/>
                </a:cxn>
                <a:cxn ang="0">
                  <a:pos x="403" y="151"/>
                </a:cxn>
                <a:cxn ang="0">
                  <a:pos x="464" y="103"/>
                </a:cxn>
                <a:cxn ang="0">
                  <a:pos x="513" y="52"/>
                </a:cxn>
                <a:cxn ang="0">
                  <a:pos x="546" y="0"/>
                </a:cxn>
                <a:cxn ang="0">
                  <a:pos x="546" y="2"/>
                </a:cxn>
                <a:cxn ang="0">
                  <a:pos x="548" y="15"/>
                </a:cxn>
                <a:cxn ang="0">
                  <a:pos x="553" y="38"/>
                </a:cxn>
                <a:cxn ang="0">
                  <a:pos x="553" y="68"/>
                </a:cxn>
                <a:cxn ang="0">
                  <a:pos x="550" y="96"/>
                </a:cxn>
                <a:cxn ang="0">
                  <a:pos x="546" y="112"/>
                </a:cxn>
                <a:cxn ang="0">
                  <a:pos x="536" y="143"/>
                </a:cxn>
                <a:cxn ang="0">
                  <a:pos x="521" y="176"/>
                </a:cxn>
                <a:cxn ang="0">
                  <a:pos x="504" y="210"/>
                </a:cxn>
                <a:cxn ang="0">
                  <a:pos x="481" y="242"/>
                </a:cxn>
                <a:cxn ang="0">
                  <a:pos x="453" y="267"/>
                </a:cxn>
                <a:cxn ang="0">
                  <a:pos x="435" y="280"/>
                </a:cxn>
                <a:cxn ang="0">
                  <a:pos x="382" y="312"/>
                </a:cxn>
                <a:cxn ang="0">
                  <a:pos x="318" y="345"/>
                </a:cxn>
                <a:cxn ang="0">
                  <a:pos x="255" y="381"/>
                </a:cxn>
                <a:cxn ang="0">
                  <a:pos x="200" y="408"/>
                </a:cxn>
                <a:cxn ang="0">
                  <a:pos x="181" y="420"/>
                </a:cxn>
                <a:cxn ang="0">
                  <a:pos x="147" y="441"/>
                </a:cxn>
                <a:cxn ang="0">
                  <a:pos x="113" y="462"/>
                </a:cxn>
                <a:cxn ang="0">
                  <a:pos x="84" y="482"/>
                </a:cxn>
                <a:cxn ang="0">
                  <a:pos x="61" y="498"/>
                </a:cxn>
                <a:cxn ang="0">
                  <a:pos x="46" y="511"/>
                </a:cxn>
              </a:cxnLst>
              <a:rect l="0" t="0" r="r" b="b"/>
              <a:pathLst>
                <a:path w="554" h="523">
                  <a:moveTo>
                    <a:pt x="0" y="522"/>
                  </a:moveTo>
                  <a:lnTo>
                    <a:pt x="14" y="498"/>
                  </a:lnTo>
                  <a:lnTo>
                    <a:pt x="34" y="471"/>
                  </a:lnTo>
                  <a:lnTo>
                    <a:pt x="55" y="441"/>
                  </a:lnTo>
                  <a:lnTo>
                    <a:pt x="80" y="411"/>
                  </a:lnTo>
                  <a:lnTo>
                    <a:pt x="107" y="379"/>
                  </a:lnTo>
                  <a:lnTo>
                    <a:pt x="137" y="347"/>
                  </a:lnTo>
                  <a:lnTo>
                    <a:pt x="168" y="315"/>
                  </a:lnTo>
                  <a:lnTo>
                    <a:pt x="200" y="286"/>
                  </a:lnTo>
                  <a:lnTo>
                    <a:pt x="234" y="261"/>
                  </a:lnTo>
                  <a:lnTo>
                    <a:pt x="267" y="238"/>
                  </a:lnTo>
                  <a:lnTo>
                    <a:pt x="267" y="238"/>
                  </a:lnTo>
                  <a:lnTo>
                    <a:pt x="301" y="218"/>
                  </a:lnTo>
                  <a:lnTo>
                    <a:pt x="335" y="197"/>
                  </a:lnTo>
                  <a:lnTo>
                    <a:pt x="369" y="174"/>
                  </a:lnTo>
                  <a:lnTo>
                    <a:pt x="403" y="151"/>
                  </a:lnTo>
                  <a:lnTo>
                    <a:pt x="435" y="128"/>
                  </a:lnTo>
                  <a:lnTo>
                    <a:pt x="464" y="103"/>
                  </a:lnTo>
                  <a:lnTo>
                    <a:pt x="491" y="78"/>
                  </a:lnTo>
                  <a:lnTo>
                    <a:pt x="513" y="52"/>
                  </a:lnTo>
                  <a:lnTo>
                    <a:pt x="534" y="27"/>
                  </a:lnTo>
                  <a:lnTo>
                    <a:pt x="546" y="0"/>
                  </a:lnTo>
                  <a:lnTo>
                    <a:pt x="546" y="0"/>
                  </a:lnTo>
                  <a:lnTo>
                    <a:pt x="546" y="2"/>
                  </a:lnTo>
                  <a:lnTo>
                    <a:pt x="548" y="8"/>
                  </a:lnTo>
                  <a:lnTo>
                    <a:pt x="548" y="15"/>
                  </a:lnTo>
                  <a:lnTo>
                    <a:pt x="550" y="25"/>
                  </a:lnTo>
                  <a:lnTo>
                    <a:pt x="553" y="38"/>
                  </a:lnTo>
                  <a:lnTo>
                    <a:pt x="553" y="50"/>
                  </a:lnTo>
                  <a:lnTo>
                    <a:pt x="553" y="68"/>
                  </a:lnTo>
                  <a:lnTo>
                    <a:pt x="553" y="82"/>
                  </a:lnTo>
                  <a:lnTo>
                    <a:pt x="550" y="96"/>
                  </a:lnTo>
                  <a:lnTo>
                    <a:pt x="546" y="112"/>
                  </a:lnTo>
                  <a:lnTo>
                    <a:pt x="546" y="112"/>
                  </a:lnTo>
                  <a:lnTo>
                    <a:pt x="541" y="126"/>
                  </a:lnTo>
                  <a:lnTo>
                    <a:pt x="536" y="143"/>
                  </a:lnTo>
                  <a:lnTo>
                    <a:pt x="529" y="160"/>
                  </a:lnTo>
                  <a:lnTo>
                    <a:pt x="521" y="176"/>
                  </a:lnTo>
                  <a:lnTo>
                    <a:pt x="513" y="193"/>
                  </a:lnTo>
                  <a:lnTo>
                    <a:pt x="504" y="210"/>
                  </a:lnTo>
                  <a:lnTo>
                    <a:pt x="493" y="227"/>
                  </a:lnTo>
                  <a:lnTo>
                    <a:pt x="481" y="242"/>
                  </a:lnTo>
                  <a:lnTo>
                    <a:pt x="468" y="257"/>
                  </a:lnTo>
                  <a:lnTo>
                    <a:pt x="453" y="267"/>
                  </a:lnTo>
                  <a:lnTo>
                    <a:pt x="453" y="267"/>
                  </a:lnTo>
                  <a:lnTo>
                    <a:pt x="435" y="280"/>
                  </a:lnTo>
                  <a:lnTo>
                    <a:pt x="411" y="294"/>
                  </a:lnTo>
                  <a:lnTo>
                    <a:pt x="382" y="312"/>
                  </a:lnTo>
                  <a:lnTo>
                    <a:pt x="350" y="328"/>
                  </a:lnTo>
                  <a:lnTo>
                    <a:pt x="318" y="345"/>
                  </a:lnTo>
                  <a:lnTo>
                    <a:pt x="287" y="364"/>
                  </a:lnTo>
                  <a:lnTo>
                    <a:pt x="255" y="381"/>
                  </a:lnTo>
                  <a:lnTo>
                    <a:pt x="225" y="395"/>
                  </a:lnTo>
                  <a:lnTo>
                    <a:pt x="200" y="408"/>
                  </a:lnTo>
                  <a:lnTo>
                    <a:pt x="181" y="420"/>
                  </a:lnTo>
                  <a:lnTo>
                    <a:pt x="181" y="420"/>
                  </a:lnTo>
                  <a:lnTo>
                    <a:pt x="164" y="431"/>
                  </a:lnTo>
                  <a:lnTo>
                    <a:pt x="147" y="441"/>
                  </a:lnTo>
                  <a:lnTo>
                    <a:pt x="131" y="452"/>
                  </a:lnTo>
                  <a:lnTo>
                    <a:pt x="113" y="462"/>
                  </a:lnTo>
                  <a:lnTo>
                    <a:pt x="99" y="471"/>
                  </a:lnTo>
                  <a:lnTo>
                    <a:pt x="84" y="482"/>
                  </a:lnTo>
                  <a:lnTo>
                    <a:pt x="71" y="490"/>
                  </a:lnTo>
                  <a:lnTo>
                    <a:pt x="61" y="498"/>
                  </a:lnTo>
                  <a:lnTo>
                    <a:pt x="52" y="505"/>
                  </a:lnTo>
                  <a:lnTo>
                    <a:pt x="46" y="511"/>
                  </a:lnTo>
                </a:path>
              </a:pathLst>
            </a:custGeom>
            <a:noFill/>
            <a:ln w="12700" cap="rnd" cmpd="sng">
              <a:solidFill>
                <a:srgbClr val="3B595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12" name="Freeform 155">
              <a:extLst>
                <a:ext uri="{FF2B5EF4-FFF2-40B4-BE49-F238E27FC236}">
                  <a16:creationId xmlns:a16="http://schemas.microsoft.com/office/drawing/2014/main" id="{2772D6B5-CCCD-C401-3E0F-AFEFA725F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9" y="2266"/>
              <a:ext cx="552" cy="523"/>
            </a:xfrm>
            <a:custGeom>
              <a:avLst/>
              <a:gdLst/>
              <a:ahLst/>
              <a:cxnLst>
                <a:cxn ang="0">
                  <a:pos x="15" y="499"/>
                </a:cxn>
                <a:cxn ang="0">
                  <a:pos x="54" y="442"/>
                </a:cxn>
                <a:cxn ang="0">
                  <a:pos x="107" y="379"/>
                </a:cxn>
                <a:cxn ang="0">
                  <a:pos x="168" y="316"/>
                </a:cxn>
                <a:cxn ang="0">
                  <a:pos x="234" y="260"/>
                </a:cxn>
                <a:cxn ang="0">
                  <a:pos x="268" y="237"/>
                </a:cxn>
                <a:cxn ang="0">
                  <a:pos x="335" y="195"/>
                </a:cxn>
                <a:cxn ang="0">
                  <a:pos x="402" y="151"/>
                </a:cxn>
                <a:cxn ang="0">
                  <a:pos x="464" y="103"/>
                </a:cxn>
                <a:cxn ang="0">
                  <a:pos x="514" y="52"/>
                </a:cxn>
                <a:cxn ang="0">
                  <a:pos x="547" y="0"/>
                </a:cxn>
                <a:cxn ang="0">
                  <a:pos x="547" y="2"/>
                </a:cxn>
                <a:cxn ang="0">
                  <a:pos x="549" y="14"/>
                </a:cxn>
                <a:cxn ang="0">
                  <a:pos x="552" y="37"/>
                </a:cxn>
                <a:cxn ang="0">
                  <a:pos x="552" y="64"/>
                </a:cxn>
                <a:cxn ang="0">
                  <a:pos x="549" y="96"/>
                </a:cxn>
                <a:cxn ang="0">
                  <a:pos x="547" y="111"/>
                </a:cxn>
                <a:cxn ang="0">
                  <a:pos x="535" y="143"/>
                </a:cxn>
                <a:cxn ang="0">
                  <a:pos x="522" y="177"/>
                </a:cxn>
                <a:cxn ang="0">
                  <a:pos x="503" y="210"/>
                </a:cxn>
                <a:cxn ang="0">
                  <a:pos x="482" y="242"/>
                </a:cxn>
                <a:cxn ang="0">
                  <a:pos x="453" y="267"/>
                </a:cxn>
                <a:cxn ang="0">
                  <a:pos x="434" y="280"/>
                </a:cxn>
                <a:cxn ang="0">
                  <a:pos x="381" y="311"/>
                </a:cxn>
                <a:cxn ang="0">
                  <a:pos x="319" y="345"/>
                </a:cxn>
                <a:cxn ang="0">
                  <a:pos x="255" y="379"/>
                </a:cxn>
                <a:cxn ang="0">
                  <a:pos x="202" y="410"/>
                </a:cxn>
                <a:cxn ang="0">
                  <a:pos x="181" y="421"/>
                </a:cxn>
                <a:cxn ang="0">
                  <a:pos x="147" y="442"/>
                </a:cxn>
                <a:cxn ang="0">
                  <a:pos x="116" y="463"/>
                </a:cxn>
                <a:cxn ang="0">
                  <a:pos x="84" y="482"/>
                </a:cxn>
                <a:cxn ang="0">
                  <a:pos x="63" y="499"/>
                </a:cxn>
                <a:cxn ang="0">
                  <a:pos x="48" y="509"/>
                </a:cxn>
              </a:cxnLst>
              <a:rect l="0" t="0" r="r" b="b"/>
              <a:pathLst>
                <a:path w="553" h="524">
                  <a:moveTo>
                    <a:pt x="0" y="523"/>
                  </a:moveTo>
                  <a:lnTo>
                    <a:pt x="15" y="499"/>
                  </a:lnTo>
                  <a:lnTo>
                    <a:pt x="34" y="472"/>
                  </a:lnTo>
                  <a:lnTo>
                    <a:pt x="54" y="442"/>
                  </a:lnTo>
                  <a:lnTo>
                    <a:pt x="80" y="410"/>
                  </a:lnTo>
                  <a:lnTo>
                    <a:pt x="107" y="379"/>
                  </a:lnTo>
                  <a:lnTo>
                    <a:pt x="137" y="345"/>
                  </a:lnTo>
                  <a:lnTo>
                    <a:pt x="168" y="316"/>
                  </a:lnTo>
                  <a:lnTo>
                    <a:pt x="200" y="286"/>
                  </a:lnTo>
                  <a:lnTo>
                    <a:pt x="234" y="260"/>
                  </a:lnTo>
                  <a:lnTo>
                    <a:pt x="268" y="237"/>
                  </a:lnTo>
                  <a:lnTo>
                    <a:pt x="268" y="237"/>
                  </a:lnTo>
                  <a:lnTo>
                    <a:pt x="301" y="216"/>
                  </a:lnTo>
                  <a:lnTo>
                    <a:pt x="335" y="195"/>
                  </a:lnTo>
                  <a:lnTo>
                    <a:pt x="370" y="175"/>
                  </a:lnTo>
                  <a:lnTo>
                    <a:pt x="402" y="151"/>
                  </a:lnTo>
                  <a:lnTo>
                    <a:pt x="436" y="128"/>
                  </a:lnTo>
                  <a:lnTo>
                    <a:pt x="464" y="103"/>
                  </a:lnTo>
                  <a:lnTo>
                    <a:pt x="491" y="78"/>
                  </a:lnTo>
                  <a:lnTo>
                    <a:pt x="514" y="52"/>
                  </a:lnTo>
                  <a:lnTo>
                    <a:pt x="533" y="27"/>
                  </a:lnTo>
                  <a:lnTo>
                    <a:pt x="547" y="0"/>
                  </a:lnTo>
                  <a:lnTo>
                    <a:pt x="547" y="0"/>
                  </a:lnTo>
                  <a:lnTo>
                    <a:pt x="547" y="2"/>
                  </a:lnTo>
                  <a:lnTo>
                    <a:pt x="547" y="6"/>
                  </a:lnTo>
                  <a:lnTo>
                    <a:pt x="549" y="14"/>
                  </a:lnTo>
                  <a:lnTo>
                    <a:pt x="552" y="25"/>
                  </a:lnTo>
                  <a:lnTo>
                    <a:pt x="552" y="37"/>
                  </a:lnTo>
                  <a:lnTo>
                    <a:pt x="552" y="52"/>
                  </a:lnTo>
                  <a:lnTo>
                    <a:pt x="552" y="64"/>
                  </a:lnTo>
                  <a:lnTo>
                    <a:pt x="552" y="82"/>
                  </a:lnTo>
                  <a:lnTo>
                    <a:pt x="549" y="96"/>
                  </a:lnTo>
                  <a:lnTo>
                    <a:pt x="547" y="111"/>
                  </a:lnTo>
                  <a:lnTo>
                    <a:pt x="547" y="111"/>
                  </a:lnTo>
                  <a:lnTo>
                    <a:pt x="542" y="126"/>
                  </a:lnTo>
                  <a:lnTo>
                    <a:pt x="535" y="143"/>
                  </a:lnTo>
                  <a:lnTo>
                    <a:pt x="528" y="159"/>
                  </a:lnTo>
                  <a:lnTo>
                    <a:pt x="522" y="177"/>
                  </a:lnTo>
                  <a:lnTo>
                    <a:pt x="514" y="193"/>
                  </a:lnTo>
                  <a:lnTo>
                    <a:pt x="503" y="210"/>
                  </a:lnTo>
                  <a:lnTo>
                    <a:pt x="493" y="227"/>
                  </a:lnTo>
                  <a:lnTo>
                    <a:pt x="482" y="242"/>
                  </a:lnTo>
                  <a:lnTo>
                    <a:pt x="468" y="255"/>
                  </a:lnTo>
                  <a:lnTo>
                    <a:pt x="453" y="267"/>
                  </a:lnTo>
                  <a:lnTo>
                    <a:pt x="453" y="267"/>
                  </a:lnTo>
                  <a:lnTo>
                    <a:pt x="434" y="280"/>
                  </a:lnTo>
                  <a:lnTo>
                    <a:pt x="411" y="295"/>
                  </a:lnTo>
                  <a:lnTo>
                    <a:pt x="381" y="311"/>
                  </a:lnTo>
                  <a:lnTo>
                    <a:pt x="351" y="329"/>
                  </a:lnTo>
                  <a:lnTo>
                    <a:pt x="319" y="345"/>
                  </a:lnTo>
                  <a:lnTo>
                    <a:pt x="286" y="362"/>
                  </a:lnTo>
                  <a:lnTo>
                    <a:pt x="255" y="379"/>
                  </a:lnTo>
                  <a:lnTo>
                    <a:pt x="225" y="396"/>
                  </a:lnTo>
                  <a:lnTo>
                    <a:pt x="202" y="410"/>
                  </a:lnTo>
                  <a:lnTo>
                    <a:pt x="181" y="421"/>
                  </a:lnTo>
                  <a:lnTo>
                    <a:pt x="181" y="421"/>
                  </a:lnTo>
                  <a:lnTo>
                    <a:pt x="164" y="431"/>
                  </a:lnTo>
                  <a:lnTo>
                    <a:pt x="147" y="442"/>
                  </a:lnTo>
                  <a:lnTo>
                    <a:pt x="130" y="452"/>
                  </a:lnTo>
                  <a:lnTo>
                    <a:pt x="116" y="463"/>
                  </a:lnTo>
                  <a:lnTo>
                    <a:pt x="98" y="472"/>
                  </a:lnTo>
                  <a:lnTo>
                    <a:pt x="84" y="482"/>
                  </a:lnTo>
                  <a:lnTo>
                    <a:pt x="71" y="491"/>
                  </a:lnTo>
                  <a:lnTo>
                    <a:pt x="63" y="499"/>
                  </a:lnTo>
                  <a:lnTo>
                    <a:pt x="54" y="505"/>
                  </a:lnTo>
                  <a:lnTo>
                    <a:pt x="48" y="509"/>
                  </a:lnTo>
                  <a:lnTo>
                    <a:pt x="0" y="52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13" name="Freeform 156">
              <a:extLst>
                <a:ext uri="{FF2B5EF4-FFF2-40B4-BE49-F238E27FC236}">
                  <a16:creationId xmlns:a16="http://schemas.microsoft.com/office/drawing/2014/main" id="{B2B9F8FA-CF42-661D-F48B-E4AE09691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9" y="2266"/>
              <a:ext cx="552" cy="523"/>
            </a:xfrm>
            <a:custGeom>
              <a:avLst/>
              <a:gdLst/>
              <a:ahLst/>
              <a:cxnLst>
                <a:cxn ang="0">
                  <a:pos x="15" y="499"/>
                </a:cxn>
                <a:cxn ang="0">
                  <a:pos x="54" y="442"/>
                </a:cxn>
                <a:cxn ang="0">
                  <a:pos x="107" y="379"/>
                </a:cxn>
                <a:cxn ang="0">
                  <a:pos x="168" y="316"/>
                </a:cxn>
                <a:cxn ang="0">
                  <a:pos x="234" y="260"/>
                </a:cxn>
                <a:cxn ang="0">
                  <a:pos x="268" y="237"/>
                </a:cxn>
                <a:cxn ang="0">
                  <a:pos x="335" y="195"/>
                </a:cxn>
                <a:cxn ang="0">
                  <a:pos x="402" y="151"/>
                </a:cxn>
                <a:cxn ang="0">
                  <a:pos x="464" y="103"/>
                </a:cxn>
                <a:cxn ang="0">
                  <a:pos x="514" y="52"/>
                </a:cxn>
                <a:cxn ang="0">
                  <a:pos x="547" y="0"/>
                </a:cxn>
                <a:cxn ang="0">
                  <a:pos x="547" y="2"/>
                </a:cxn>
                <a:cxn ang="0">
                  <a:pos x="549" y="14"/>
                </a:cxn>
                <a:cxn ang="0">
                  <a:pos x="552" y="37"/>
                </a:cxn>
                <a:cxn ang="0">
                  <a:pos x="552" y="64"/>
                </a:cxn>
                <a:cxn ang="0">
                  <a:pos x="549" y="96"/>
                </a:cxn>
                <a:cxn ang="0">
                  <a:pos x="547" y="111"/>
                </a:cxn>
                <a:cxn ang="0">
                  <a:pos x="535" y="143"/>
                </a:cxn>
                <a:cxn ang="0">
                  <a:pos x="522" y="177"/>
                </a:cxn>
                <a:cxn ang="0">
                  <a:pos x="503" y="210"/>
                </a:cxn>
                <a:cxn ang="0">
                  <a:pos x="482" y="242"/>
                </a:cxn>
                <a:cxn ang="0">
                  <a:pos x="453" y="267"/>
                </a:cxn>
                <a:cxn ang="0">
                  <a:pos x="434" y="280"/>
                </a:cxn>
                <a:cxn ang="0">
                  <a:pos x="381" y="311"/>
                </a:cxn>
                <a:cxn ang="0">
                  <a:pos x="319" y="345"/>
                </a:cxn>
                <a:cxn ang="0">
                  <a:pos x="255" y="379"/>
                </a:cxn>
                <a:cxn ang="0">
                  <a:pos x="202" y="410"/>
                </a:cxn>
                <a:cxn ang="0">
                  <a:pos x="181" y="421"/>
                </a:cxn>
                <a:cxn ang="0">
                  <a:pos x="147" y="442"/>
                </a:cxn>
                <a:cxn ang="0">
                  <a:pos x="116" y="463"/>
                </a:cxn>
                <a:cxn ang="0">
                  <a:pos x="84" y="482"/>
                </a:cxn>
                <a:cxn ang="0">
                  <a:pos x="63" y="499"/>
                </a:cxn>
                <a:cxn ang="0">
                  <a:pos x="48" y="509"/>
                </a:cxn>
              </a:cxnLst>
              <a:rect l="0" t="0" r="r" b="b"/>
              <a:pathLst>
                <a:path w="553" h="524">
                  <a:moveTo>
                    <a:pt x="0" y="523"/>
                  </a:moveTo>
                  <a:lnTo>
                    <a:pt x="15" y="499"/>
                  </a:lnTo>
                  <a:lnTo>
                    <a:pt x="34" y="472"/>
                  </a:lnTo>
                  <a:lnTo>
                    <a:pt x="54" y="442"/>
                  </a:lnTo>
                  <a:lnTo>
                    <a:pt x="80" y="410"/>
                  </a:lnTo>
                  <a:lnTo>
                    <a:pt x="107" y="379"/>
                  </a:lnTo>
                  <a:lnTo>
                    <a:pt x="137" y="345"/>
                  </a:lnTo>
                  <a:lnTo>
                    <a:pt x="168" y="316"/>
                  </a:lnTo>
                  <a:lnTo>
                    <a:pt x="200" y="286"/>
                  </a:lnTo>
                  <a:lnTo>
                    <a:pt x="234" y="260"/>
                  </a:lnTo>
                  <a:lnTo>
                    <a:pt x="268" y="237"/>
                  </a:lnTo>
                  <a:lnTo>
                    <a:pt x="268" y="237"/>
                  </a:lnTo>
                  <a:lnTo>
                    <a:pt x="301" y="216"/>
                  </a:lnTo>
                  <a:lnTo>
                    <a:pt x="335" y="195"/>
                  </a:lnTo>
                  <a:lnTo>
                    <a:pt x="370" y="175"/>
                  </a:lnTo>
                  <a:lnTo>
                    <a:pt x="402" y="151"/>
                  </a:lnTo>
                  <a:lnTo>
                    <a:pt x="436" y="128"/>
                  </a:lnTo>
                  <a:lnTo>
                    <a:pt x="464" y="103"/>
                  </a:lnTo>
                  <a:lnTo>
                    <a:pt x="491" y="78"/>
                  </a:lnTo>
                  <a:lnTo>
                    <a:pt x="514" y="52"/>
                  </a:lnTo>
                  <a:lnTo>
                    <a:pt x="533" y="27"/>
                  </a:lnTo>
                  <a:lnTo>
                    <a:pt x="547" y="0"/>
                  </a:lnTo>
                  <a:lnTo>
                    <a:pt x="547" y="0"/>
                  </a:lnTo>
                  <a:lnTo>
                    <a:pt x="547" y="2"/>
                  </a:lnTo>
                  <a:lnTo>
                    <a:pt x="547" y="6"/>
                  </a:lnTo>
                  <a:lnTo>
                    <a:pt x="549" y="14"/>
                  </a:lnTo>
                  <a:lnTo>
                    <a:pt x="552" y="25"/>
                  </a:lnTo>
                  <a:lnTo>
                    <a:pt x="552" y="37"/>
                  </a:lnTo>
                  <a:lnTo>
                    <a:pt x="552" y="52"/>
                  </a:lnTo>
                  <a:lnTo>
                    <a:pt x="552" y="64"/>
                  </a:lnTo>
                  <a:lnTo>
                    <a:pt x="552" y="82"/>
                  </a:lnTo>
                  <a:lnTo>
                    <a:pt x="549" y="96"/>
                  </a:lnTo>
                  <a:lnTo>
                    <a:pt x="547" y="111"/>
                  </a:lnTo>
                  <a:lnTo>
                    <a:pt x="547" y="111"/>
                  </a:lnTo>
                  <a:lnTo>
                    <a:pt x="542" y="126"/>
                  </a:lnTo>
                  <a:lnTo>
                    <a:pt x="535" y="143"/>
                  </a:lnTo>
                  <a:lnTo>
                    <a:pt x="528" y="159"/>
                  </a:lnTo>
                  <a:lnTo>
                    <a:pt x="522" y="177"/>
                  </a:lnTo>
                  <a:lnTo>
                    <a:pt x="514" y="193"/>
                  </a:lnTo>
                  <a:lnTo>
                    <a:pt x="503" y="210"/>
                  </a:lnTo>
                  <a:lnTo>
                    <a:pt x="493" y="227"/>
                  </a:lnTo>
                  <a:lnTo>
                    <a:pt x="482" y="242"/>
                  </a:lnTo>
                  <a:lnTo>
                    <a:pt x="468" y="255"/>
                  </a:lnTo>
                  <a:lnTo>
                    <a:pt x="453" y="267"/>
                  </a:lnTo>
                  <a:lnTo>
                    <a:pt x="453" y="267"/>
                  </a:lnTo>
                  <a:lnTo>
                    <a:pt x="434" y="280"/>
                  </a:lnTo>
                  <a:lnTo>
                    <a:pt x="411" y="295"/>
                  </a:lnTo>
                  <a:lnTo>
                    <a:pt x="381" y="311"/>
                  </a:lnTo>
                  <a:lnTo>
                    <a:pt x="351" y="329"/>
                  </a:lnTo>
                  <a:lnTo>
                    <a:pt x="319" y="345"/>
                  </a:lnTo>
                  <a:lnTo>
                    <a:pt x="286" y="362"/>
                  </a:lnTo>
                  <a:lnTo>
                    <a:pt x="255" y="379"/>
                  </a:lnTo>
                  <a:lnTo>
                    <a:pt x="225" y="396"/>
                  </a:lnTo>
                  <a:lnTo>
                    <a:pt x="202" y="410"/>
                  </a:lnTo>
                  <a:lnTo>
                    <a:pt x="181" y="421"/>
                  </a:lnTo>
                  <a:lnTo>
                    <a:pt x="181" y="421"/>
                  </a:lnTo>
                  <a:lnTo>
                    <a:pt x="164" y="431"/>
                  </a:lnTo>
                  <a:lnTo>
                    <a:pt x="147" y="442"/>
                  </a:lnTo>
                  <a:lnTo>
                    <a:pt x="130" y="452"/>
                  </a:lnTo>
                  <a:lnTo>
                    <a:pt x="116" y="463"/>
                  </a:lnTo>
                  <a:lnTo>
                    <a:pt x="98" y="472"/>
                  </a:lnTo>
                  <a:lnTo>
                    <a:pt x="84" y="482"/>
                  </a:lnTo>
                  <a:lnTo>
                    <a:pt x="71" y="491"/>
                  </a:lnTo>
                  <a:lnTo>
                    <a:pt x="63" y="499"/>
                  </a:lnTo>
                  <a:lnTo>
                    <a:pt x="54" y="505"/>
                  </a:lnTo>
                  <a:lnTo>
                    <a:pt x="48" y="509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14" name="Freeform 157">
              <a:extLst>
                <a:ext uri="{FF2B5EF4-FFF2-40B4-BE49-F238E27FC236}">
                  <a16:creationId xmlns:a16="http://schemas.microsoft.com/office/drawing/2014/main" id="{0C907AF3-44B1-3F2B-3806-5E6BDC66F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1" y="2482"/>
              <a:ext cx="562" cy="365"/>
            </a:xfrm>
            <a:custGeom>
              <a:avLst/>
              <a:gdLst/>
              <a:ahLst/>
              <a:cxnLst>
                <a:cxn ang="0">
                  <a:pos x="0" y="365"/>
                </a:cxn>
                <a:cxn ang="0">
                  <a:pos x="16" y="349"/>
                </a:cxn>
                <a:cxn ang="0">
                  <a:pos x="39" y="330"/>
                </a:cxn>
                <a:cxn ang="0">
                  <a:pos x="64" y="310"/>
                </a:cxn>
                <a:cxn ang="0">
                  <a:pos x="92" y="286"/>
                </a:cxn>
                <a:cxn ang="0">
                  <a:pos x="122" y="266"/>
                </a:cxn>
                <a:cxn ang="0">
                  <a:pos x="151" y="242"/>
                </a:cxn>
                <a:cxn ang="0">
                  <a:pos x="183" y="220"/>
                </a:cxn>
                <a:cxn ang="0">
                  <a:pos x="212" y="202"/>
                </a:cxn>
                <a:cxn ang="0">
                  <a:pos x="237" y="187"/>
                </a:cxn>
                <a:cxn ang="0">
                  <a:pos x="262" y="174"/>
                </a:cxn>
                <a:cxn ang="0">
                  <a:pos x="262" y="174"/>
                </a:cxn>
                <a:cxn ang="0">
                  <a:pos x="288" y="164"/>
                </a:cxn>
                <a:cxn ang="0">
                  <a:pos x="319" y="151"/>
                </a:cxn>
                <a:cxn ang="0">
                  <a:pos x="349" y="137"/>
                </a:cxn>
                <a:cxn ang="0">
                  <a:pos x="383" y="120"/>
                </a:cxn>
                <a:cxn ang="0">
                  <a:pos x="416" y="103"/>
                </a:cxn>
                <a:cxn ang="0">
                  <a:pos x="450" y="84"/>
                </a:cxn>
                <a:cxn ang="0">
                  <a:pos x="484" y="63"/>
                </a:cxn>
                <a:cxn ang="0">
                  <a:pos x="513" y="45"/>
                </a:cxn>
                <a:cxn ang="0">
                  <a:pos x="538" y="21"/>
                </a:cxn>
                <a:cxn ang="0">
                  <a:pos x="561" y="0"/>
                </a:cxn>
                <a:cxn ang="0">
                  <a:pos x="561" y="0"/>
                </a:cxn>
                <a:cxn ang="0">
                  <a:pos x="561" y="4"/>
                </a:cxn>
                <a:cxn ang="0">
                  <a:pos x="561" y="10"/>
                </a:cxn>
                <a:cxn ang="0">
                  <a:pos x="564" y="21"/>
                </a:cxn>
                <a:cxn ang="0">
                  <a:pos x="564" y="38"/>
                </a:cxn>
                <a:cxn ang="0">
                  <a:pos x="564" y="54"/>
                </a:cxn>
                <a:cxn ang="0">
                  <a:pos x="564" y="72"/>
                </a:cxn>
                <a:cxn ang="0">
                  <a:pos x="561" y="91"/>
                </a:cxn>
                <a:cxn ang="0">
                  <a:pos x="558" y="109"/>
                </a:cxn>
                <a:cxn ang="0">
                  <a:pos x="551" y="126"/>
                </a:cxn>
                <a:cxn ang="0">
                  <a:pos x="543" y="141"/>
                </a:cxn>
                <a:cxn ang="0">
                  <a:pos x="543" y="141"/>
                </a:cxn>
                <a:cxn ang="0">
                  <a:pos x="531" y="156"/>
                </a:cxn>
                <a:cxn ang="0">
                  <a:pos x="515" y="171"/>
                </a:cxn>
                <a:cxn ang="0">
                  <a:pos x="501" y="187"/>
                </a:cxn>
                <a:cxn ang="0">
                  <a:pos x="482" y="204"/>
                </a:cxn>
                <a:cxn ang="0">
                  <a:pos x="462" y="220"/>
                </a:cxn>
                <a:cxn ang="0">
                  <a:pos x="441" y="236"/>
                </a:cxn>
                <a:cxn ang="0">
                  <a:pos x="421" y="250"/>
                </a:cxn>
                <a:cxn ang="0">
                  <a:pos x="400" y="261"/>
                </a:cxn>
                <a:cxn ang="0">
                  <a:pos x="379" y="271"/>
                </a:cxn>
                <a:cxn ang="0">
                  <a:pos x="359" y="280"/>
                </a:cxn>
                <a:cxn ang="0">
                  <a:pos x="359" y="280"/>
                </a:cxn>
                <a:cxn ang="0">
                  <a:pos x="338" y="286"/>
                </a:cxn>
                <a:cxn ang="0">
                  <a:pos x="310" y="293"/>
                </a:cxn>
                <a:cxn ang="0">
                  <a:pos x="278" y="301"/>
                </a:cxn>
                <a:cxn ang="0">
                  <a:pos x="241" y="307"/>
                </a:cxn>
                <a:cxn ang="0">
                  <a:pos x="208" y="317"/>
                </a:cxn>
                <a:cxn ang="0">
                  <a:pos x="170" y="326"/>
                </a:cxn>
                <a:cxn ang="0">
                  <a:pos x="136" y="335"/>
                </a:cxn>
                <a:cxn ang="0">
                  <a:pos x="105" y="345"/>
                </a:cxn>
                <a:cxn ang="0">
                  <a:pos x="80" y="356"/>
                </a:cxn>
                <a:cxn ang="0">
                  <a:pos x="59" y="365"/>
                </a:cxn>
                <a:cxn ang="0">
                  <a:pos x="0" y="365"/>
                </a:cxn>
              </a:cxnLst>
              <a:rect l="0" t="0" r="r" b="b"/>
              <a:pathLst>
                <a:path w="565" h="366">
                  <a:moveTo>
                    <a:pt x="0" y="365"/>
                  </a:moveTo>
                  <a:lnTo>
                    <a:pt x="16" y="349"/>
                  </a:lnTo>
                  <a:lnTo>
                    <a:pt x="39" y="330"/>
                  </a:lnTo>
                  <a:lnTo>
                    <a:pt x="64" y="310"/>
                  </a:lnTo>
                  <a:lnTo>
                    <a:pt x="92" y="286"/>
                  </a:lnTo>
                  <a:lnTo>
                    <a:pt x="122" y="266"/>
                  </a:lnTo>
                  <a:lnTo>
                    <a:pt x="151" y="242"/>
                  </a:lnTo>
                  <a:lnTo>
                    <a:pt x="183" y="220"/>
                  </a:lnTo>
                  <a:lnTo>
                    <a:pt x="212" y="202"/>
                  </a:lnTo>
                  <a:lnTo>
                    <a:pt x="237" y="187"/>
                  </a:lnTo>
                  <a:lnTo>
                    <a:pt x="262" y="174"/>
                  </a:lnTo>
                  <a:lnTo>
                    <a:pt x="262" y="174"/>
                  </a:lnTo>
                  <a:lnTo>
                    <a:pt x="288" y="164"/>
                  </a:lnTo>
                  <a:lnTo>
                    <a:pt x="319" y="151"/>
                  </a:lnTo>
                  <a:lnTo>
                    <a:pt x="349" y="137"/>
                  </a:lnTo>
                  <a:lnTo>
                    <a:pt x="383" y="120"/>
                  </a:lnTo>
                  <a:lnTo>
                    <a:pt x="416" y="103"/>
                  </a:lnTo>
                  <a:lnTo>
                    <a:pt x="450" y="84"/>
                  </a:lnTo>
                  <a:lnTo>
                    <a:pt x="484" y="63"/>
                  </a:lnTo>
                  <a:lnTo>
                    <a:pt x="513" y="45"/>
                  </a:lnTo>
                  <a:lnTo>
                    <a:pt x="538" y="21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61" y="4"/>
                  </a:lnTo>
                  <a:lnTo>
                    <a:pt x="561" y="10"/>
                  </a:lnTo>
                  <a:lnTo>
                    <a:pt x="564" y="21"/>
                  </a:lnTo>
                  <a:lnTo>
                    <a:pt x="564" y="38"/>
                  </a:lnTo>
                  <a:lnTo>
                    <a:pt x="564" y="54"/>
                  </a:lnTo>
                  <a:lnTo>
                    <a:pt x="564" y="72"/>
                  </a:lnTo>
                  <a:lnTo>
                    <a:pt x="561" y="91"/>
                  </a:lnTo>
                  <a:lnTo>
                    <a:pt x="558" y="109"/>
                  </a:lnTo>
                  <a:lnTo>
                    <a:pt x="551" y="126"/>
                  </a:lnTo>
                  <a:lnTo>
                    <a:pt x="543" y="141"/>
                  </a:lnTo>
                  <a:lnTo>
                    <a:pt x="543" y="141"/>
                  </a:lnTo>
                  <a:lnTo>
                    <a:pt x="531" y="156"/>
                  </a:lnTo>
                  <a:lnTo>
                    <a:pt x="515" y="171"/>
                  </a:lnTo>
                  <a:lnTo>
                    <a:pt x="501" y="187"/>
                  </a:lnTo>
                  <a:lnTo>
                    <a:pt x="482" y="204"/>
                  </a:lnTo>
                  <a:lnTo>
                    <a:pt x="462" y="220"/>
                  </a:lnTo>
                  <a:lnTo>
                    <a:pt x="441" y="236"/>
                  </a:lnTo>
                  <a:lnTo>
                    <a:pt x="421" y="250"/>
                  </a:lnTo>
                  <a:lnTo>
                    <a:pt x="400" y="261"/>
                  </a:lnTo>
                  <a:lnTo>
                    <a:pt x="379" y="271"/>
                  </a:lnTo>
                  <a:lnTo>
                    <a:pt x="359" y="280"/>
                  </a:lnTo>
                  <a:lnTo>
                    <a:pt x="359" y="280"/>
                  </a:lnTo>
                  <a:lnTo>
                    <a:pt x="338" y="286"/>
                  </a:lnTo>
                  <a:lnTo>
                    <a:pt x="310" y="293"/>
                  </a:lnTo>
                  <a:lnTo>
                    <a:pt x="278" y="301"/>
                  </a:lnTo>
                  <a:lnTo>
                    <a:pt x="241" y="307"/>
                  </a:lnTo>
                  <a:lnTo>
                    <a:pt x="208" y="317"/>
                  </a:lnTo>
                  <a:lnTo>
                    <a:pt x="170" y="326"/>
                  </a:lnTo>
                  <a:lnTo>
                    <a:pt x="136" y="335"/>
                  </a:lnTo>
                  <a:lnTo>
                    <a:pt x="105" y="345"/>
                  </a:lnTo>
                  <a:lnTo>
                    <a:pt x="80" y="356"/>
                  </a:lnTo>
                  <a:lnTo>
                    <a:pt x="59" y="365"/>
                  </a:lnTo>
                  <a:lnTo>
                    <a:pt x="0" y="365"/>
                  </a:lnTo>
                </a:path>
              </a:pathLst>
            </a:custGeom>
            <a:solidFill>
              <a:srgbClr val="3B595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15" name="Freeform 158">
              <a:extLst>
                <a:ext uri="{FF2B5EF4-FFF2-40B4-BE49-F238E27FC236}">
                  <a16:creationId xmlns:a16="http://schemas.microsoft.com/office/drawing/2014/main" id="{969F9EC2-6B80-00EA-17F1-0B9EB00E3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1" y="2482"/>
              <a:ext cx="562" cy="365"/>
            </a:xfrm>
            <a:custGeom>
              <a:avLst/>
              <a:gdLst/>
              <a:ahLst/>
              <a:cxnLst>
                <a:cxn ang="0">
                  <a:pos x="0" y="365"/>
                </a:cxn>
                <a:cxn ang="0">
                  <a:pos x="16" y="349"/>
                </a:cxn>
                <a:cxn ang="0">
                  <a:pos x="39" y="330"/>
                </a:cxn>
                <a:cxn ang="0">
                  <a:pos x="64" y="310"/>
                </a:cxn>
                <a:cxn ang="0">
                  <a:pos x="92" y="286"/>
                </a:cxn>
                <a:cxn ang="0">
                  <a:pos x="122" y="266"/>
                </a:cxn>
                <a:cxn ang="0">
                  <a:pos x="151" y="242"/>
                </a:cxn>
                <a:cxn ang="0">
                  <a:pos x="183" y="220"/>
                </a:cxn>
                <a:cxn ang="0">
                  <a:pos x="212" y="202"/>
                </a:cxn>
                <a:cxn ang="0">
                  <a:pos x="237" y="187"/>
                </a:cxn>
                <a:cxn ang="0">
                  <a:pos x="262" y="174"/>
                </a:cxn>
                <a:cxn ang="0">
                  <a:pos x="262" y="174"/>
                </a:cxn>
                <a:cxn ang="0">
                  <a:pos x="288" y="164"/>
                </a:cxn>
                <a:cxn ang="0">
                  <a:pos x="319" y="151"/>
                </a:cxn>
                <a:cxn ang="0">
                  <a:pos x="349" y="137"/>
                </a:cxn>
                <a:cxn ang="0">
                  <a:pos x="383" y="120"/>
                </a:cxn>
                <a:cxn ang="0">
                  <a:pos x="416" y="103"/>
                </a:cxn>
                <a:cxn ang="0">
                  <a:pos x="450" y="84"/>
                </a:cxn>
                <a:cxn ang="0">
                  <a:pos x="484" y="63"/>
                </a:cxn>
                <a:cxn ang="0">
                  <a:pos x="513" y="45"/>
                </a:cxn>
                <a:cxn ang="0">
                  <a:pos x="538" y="21"/>
                </a:cxn>
                <a:cxn ang="0">
                  <a:pos x="561" y="0"/>
                </a:cxn>
                <a:cxn ang="0">
                  <a:pos x="561" y="0"/>
                </a:cxn>
                <a:cxn ang="0">
                  <a:pos x="561" y="4"/>
                </a:cxn>
                <a:cxn ang="0">
                  <a:pos x="561" y="10"/>
                </a:cxn>
                <a:cxn ang="0">
                  <a:pos x="564" y="21"/>
                </a:cxn>
                <a:cxn ang="0">
                  <a:pos x="564" y="38"/>
                </a:cxn>
                <a:cxn ang="0">
                  <a:pos x="564" y="54"/>
                </a:cxn>
                <a:cxn ang="0">
                  <a:pos x="564" y="72"/>
                </a:cxn>
                <a:cxn ang="0">
                  <a:pos x="561" y="91"/>
                </a:cxn>
                <a:cxn ang="0">
                  <a:pos x="558" y="109"/>
                </a:cxn>
                <a:cxn ang="0">
                  <a:pos x="551" y="126"/>
                </a:cxn>
                <a:cxn ang="0">
                  <a:pos x="543" y="141"/>
                </a:cxn>
                <a:cxn ang="0">
                  <a:pos x="543" y="141"/>
                </a:cxn>
                <a:cxn ang="0">
                  <a:pos x="531" y="156"/>
                </a:cxn>
                <a:cxn ang="0">
                  <a:pos x="515" y="171"/>
                </a:cxn>
                <a:cxn ang="0">
                  <a:pos x="501" y="187"/>
                </a:cxn>
                <a:cxn ang="0">
                  <a:pos x="482" y="204"/>
                </a:cxn>
                <a:cxn ang="0">
                  <a:pos x="462" y="220"/>
                </a:cxn>
                <a:cxn ang="0">
                  <a:pos x="441" y="236"/>
                </a:cxn>
                <a:cxn ang="0">
                  <a:pos x="421" y="250"/>
                </a:cxn>
                <a:cxn ang="0">
                  <a:pos x="400" y="261"/>
                </a:cxn>
                <a:cxn ang="0">
                  <a:pos x="379" y="271"/>
                </a:cxn>
                <a:cxn ang="0">
                  <a:pos x="359" y="280"/>
                </a:cxn>
                <a:cxn ang="0">
                  <a:pos x="359" y="280"/>
                </a:cxn>
                <a:cxn ang="0">
                  <a:pos x="338" y="286"/>
                </a:cxn>
                <a:cxn ang="0">
                  <a:pos x="310" y="293"/>
                </a:cxn>
                <a:cxn ang="0">
                  <a:pos x="278" y="301"/>
                </a:cxn>
                <a:cxn ang="0">
                  <a:pos x="241" y="307"/>
                </a:cxn>
                <a:cxn ang="0">
                  <a:pos x="208" y="317"/>
                </a:cxn>
                <a:cxn ang="0">
                  <a:pos x="170" y="326"/>
                </a:cxn>
                <a:cxn ang="0">
                  <a:pos x="136" y="335"/>
                </a:cxn>
                <a:cxn ang="0">
                  <a:pos x="105" y="345"/>
                </a:cxn>
                <a:cxn ang="0">
                  <a:pos x="80" y="356"/>
                </a:cxn>
                <a:cxn ang="0">
                  <a:pos x="59" y="365"/>
                </a:cxn>
              </a:cxnLst>
              <a:rect l="0" t="0" r="r" b="b"/>
              <a:pathLst>
                <a:path w="565" h="366">
                  <a:moveTo>
                    <a:pt x="0" y="365"/>
                  </a:moveTo>
                  <a:lnTo>
                    <a:pt x="16" y="349"/>
                  </a:lnTo>
                  <a:lnTo>
                    <a:pt x="39" y="330"/>
                  </a:lnTo>
                  <a:lnTo>
                    <a:pt x="64" y="310"/>
                  </a:lnTo>
                  <a:lnTo>
                    <a:pt x="92" y="286"/>
                  </a:lnTo>
                  <a:lnTo>
                    <a:pt x="122" y="266"/>
                  </a:lnTo>
                  <a:lnTo>
                    <a:pt x="151" y="242"/>
                  </a:lnTo>
                  <a:lnTo>
                    <a:pt x="183" y="220"/>
                  </a:lnTo>
                  <a:lnTo>
                    <a:pt x="212" y="202"/>
                  </a:lnTo>
                  <a:lnTo>
                    <a:pt x="237" y="187"/>
                  </a:lnTo>
                  <a:lnTo>
                    <a:pt x="262" y="174"/>
                  </a:lnTo>
                  <a:lnTo>
                    <a:pt x="262" y="174"/>
                  </a:lnTo>
                  <a:lnTo>
                    <a:pt x="288" y="164"/>
                  </a:lnTo>
                  <a:lnTo>
                    <a:pt x="319" y="151"/>
                  </a:lnTo>
                  <a:lnTo>
                    <a:pt x="349" y="137"/>
                  </a:lnTo>
                  <a:lnTo>
                    <a:pt x="383" y="120"/>
                  </a:lnTo>
                  <a:lnTo>
                    <a:pt x="416" y="103"/>
                  </a:lnTo>
                  <a:lnTo>
                    <a:pt x="450" y="84"/>
                  </a:lnTo>
                  <a:lnTo>
                    <a:pt x="484" y="63"/>
                  </a:lnTo>
                  <a:lnTo>
                    <a:pt x="513" y="45"/>
                  </a:lnTo>
                  <a:lnTo>
                    <a:pt x="538" y="21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61" y="4"/>
                  </a:lnTo>
                  <a:lnTo>
                    <a:pt x="561" y="10"/>
                  </a:lnTo>
                  <a:lnTo>
                    <a:pt x="564" y="21"/>
                  </a:lnTo>
                  <a:lnTo>
                    <a:pt x="564" y="38"/>
                  </a:lnTo>
                  <a:lnTo>
                    <a:pt x="564" y="54"/>
                  </a:lnTo>
                  <a:lnTo>
                    <a:pt x="564" y="72"/>
                  </a:lnTo>
                  <a:lnTo>
                    <a:pt x="561" y="91"/>
                  </a:lnTo>
                  <a:lnTo>
                    <a:pt x="558" y="109"/>
                  </a:lnTo>
                  <a:lnTo>
                    <a:pt x="551" y="126"/>
                  </a:lnTo>
                  <a:lnTo>
                    <a:pt x="543" y="141"/>
                  </a:lnTo>
                  <a:lnTo>
                    <a:pt x="543" y="141"/>
                  </a:lnTo>
                  <a:lnTo>
                    <a:pt x="531" y="156"/>
                  </a:lnTo>
                  <a:lnTo>
                    <a:pt x="515" y="171"/>
                  </a:lnTo>
                  <a:lnTo>
                    <a:pt x="501" y="187"/>
                  </a:lnTo>
                  <a:lnTo>
                    <a:pt x="482" y="204"/>
                  </a:lnTo>
                  <a:lnTo>
                    <a:pt x="462" y="220"/>
                  </a:lnTo>
                  <a:lnTo>
                    <a:pt x="441" y="236"/>
                  </a:lnTo>
                  <a:lnTo>
                    <a:pt x="421" y="250"/>
                  </a:lnTo>
                  <a:lnTo>
                    <a:pt x="400" y="261"/>
                  </a:lnTo>
                  <a:lnTo>
                    <a:pt x="379" y="271"/>
                  </a:lnTo>
                  <a:lnTo>
                    <a:pt x="359" y="280"/>
                  </a:lnTo>
                  <a:lnTo>
                    <a:pt x="359" y="280"/>
                  </a:lnTo>
                  <a:lnTo>
                    <a:pt x="338" y="286"/>
                  </a:lnTo>
                  <a:lnTo>
                    <a:pt x="310" y="293"/>
                  </a:lnTo>
                  <a:lnTo>
                    <a:pt x="278" y="301"/>
                  </a:lnTo>
                  <a:lnTo>
                    <a:pt x="241" y="307"/>
                  </a:lnTo>
                  <a:lnTo>
                    <a:pt x="208" y="317"/>
                  </a:lnTo>
                  <a:lnTo>
                    <a:pt x="170" y="326"/>
                  </a:lnTo>
                  <a:lnTo>
                    <a:pt x="136" y="335"/>
                  </a:lnTo>
                  <a:lnTo>
                    <a:pt x="105" y="345"/>
                  </a:lnTo>
                  <a:lnTo>
                    <a:pt x="80" y="356"/>
                  </a:lnTo>
                  <a:lnTo>
                    <a:pt x="59" y="365"/>
                  </a:lnTo>
                </a:path>
              </a:pathLst>
            </a:custGeom>
            <a:noFill/>
            <a:ln w="12700" cap="rnd" cmpd="sng">
              <a:solidFill>
                <a:srgbClr val="3B595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16" name="Freeform 159">
              <a:extLst>
                <a:ext uri="{FF2B5EF4-FFF2-40B4-BE49-F238E27FC236}">
                  <a16:creationId xmlns:a16="http://schemas.microsoft.com/office/drawing/2014/main" id="{2AC909BE-DEA8-6DF2-E571-CD3AED8BA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" y="2477"/>
              <a:ext cx="567" cy="365"/>
            </a:xfrm>
            <a:custGeom>
              <a:avLst/>
              <a:gdLst/>
              <a:ahLst/>
              <a:cxnLst>
                <a:cxn ang="0">
                  <a:pos x="0" y="364"/>
                </a:cxn>
                <a:cxn ang="0">
                  <a:pos x="18" y="347"/>
                </a:cxn>
                <a:cxn ang="0">
                  <a:pos x="39" y="327"/>
                </a:cxn>
                <a:cxn ang="0">
                  <a:pos x="64" y="306"/>
                </a:cxn>
                <a:cxn ang="0">
                  <a:pos x="92" y="285"/>
                </a:cxn>
                <a:cxn ang="0">
                  <a:pos x="122" y="262"/>
                </a:cxn>
                <a:cxn ang="0">
                  <a:pos x="151" y="241"/>
                </a:cxn>
                <a:cxn ang="0">
                  <a:pos x="183" y="221"/>
                </a:cxn>
                <a:cxn ang="0">
                  <a:pos x="213" y="201"/>
                </a:cxn>
                <a:cxn ang="0">
                  <a:pos x="240" y="184"/>
                </a:cxn>
                <a:cxn ang="0">
                  <a:pos x="264" y="172"/>
                </a:cxn>
                <a:cxn ang="0">
                  <a:pos x="264" y="172"/>
                </a:cxn>
                <a:cxn ang="0">
                  <a:pos x="290" y="161"/>
                </a:cxn>
                <a:cxn ang="0">
                  <a:pos x="318" y="149"/>
                </a:cxn>
                <a:cxn ang="0">
                  <a:pos x="352" y="134"/>
                </a:cxn>
                <a:cxn ang="0">
                  <a:pos x="386" y="119"/>
                </a:cxn>
                <a:cxn ang="0">
                  <a:pos x="419" y="101"/>
                </a:cxn>
                <a:cxn ang="0">
                  <a:pos x="453" y="81"/>
                </a:cxn>
                <a:cxn ang="0">
                  <a:pos x="485" y="62"/>
                </a:cxn>
                <a:cxn ang="0">
                  <a:pos x="515" y="41"/>
                </a:cxn>
                <a:cxn ang="0">
                  <a:pos x="541" y="20"/>
                </a:cxn>
                <a:cxn ang="0">
                  <a:pos x="563" y="0"/>
                </a:cxn>
                <a:cxn ang="0">
                  <a:pos x="563" y="0"/>
                </a:cxn>
                <a:cxn ang="0">
                  <a:pos x="563" y="2"/>
                </a:cxn>
                <a:cxn ang="0">
                  <a:pos x="563" y="9"/>
                </a:cxn>
                <a:cxn ang="0">
                  <a:pos x="566" y="20"/>
                </a:cxn>
                <a:cxn ang="0">
                  <a:pos x="566" y="35"/>
                </a:cxn>
                <a:cxn ang="0">
                  <a:pos x="566" y="52"/>
                </a:cxn>
                <a:cxn ang="0">
                  <a:pos x="566" y="71"/>
                </a:cxn>
                <a:cxn ang="0">
                  <a:pos x="563" y="90"/>
                </a:cxn>
                <a:cxn ang="0">
                  <a:pos x="559" y="108"/>
                </a:cxn>
                <a:cxn ang="0">
                  <a:pos x="552" y="126"/>
                </a:cxn>
                <a:cxn ang="0">
                  <a:pos x="543" y="140"/>
                </a:cxn>
                <a:cxn ang="0">
                  <a:pos x="543" y="140"/>
                </a:cxn>
                <a:cxn ang="0">
                  <a:pos x="534" y="155"/>
                </a:cxn>
                <a:cxn ang="0">
                  <a:pos x="518" y="170"/>
                </a:cxn>
                <a:cxn ang="0">
                  <a:pos x="502" y="184"/>
                </a:cxn>
                <a:cxn ang="0">
                  <a:pos x="483" y="203"/>
                </a:cxn>
                <a:cxn ang="0">
                  <a:pos x="464" y="218"/>
                </a:cxn>
                <a:cxn ang="0">
                  <a:pos x="442" y="233"/>
                </a:cxn>
                <a:cxn ang="0">
                  <a:pos x="421" y="248"/>
                </a:cxn>
                <a:cxn ang="0">
                  <a:pos x="400" y="260"/>
                </a:cxn>
                <a:cxn ang="0">
                  <a:pos x="382" y="271"/>
                </a:cxn>
                <a:cxn ang="0">
                  <a:pos x="363" y="277"/>
                </a:cxn>
                <a:cxn ang="0">
                  <a:pos x="363" y="277"/>
                </a:cxn>
                <a:cxn ang="0">
                  <a:pos x="340" y="283"/>
                </a:cxn>
                <a:cxn ang="0">
                  <a:pos x="310" y="290"/>
                </a:cxn>
                <a:cxn ang="0">
                  <a:pos x="278" y="299"/>
                </a:cxn>
                <a:cxn ang="0">
                  <a:pos x="244" y="306"/>
                </a:cxn>
                <a:cxn ang="0">
                  <a:pos x="209" y="315"/>
                </a:cxn>
                <a:cxn ang="0">
                  <a:pos x="172" y="323"/>
                </a:cxn>
                <a:cxn ang="0">
                  <a:pos x="137" y="334"/>
                </a:cxn>
                <a:cxn ang="0">
                  <a:pos x="105" y="343"/>
                </a:cxn>
                <a:cxn ang="0">
                  <a:pos x="80" y="353"/>
                </a:cxn>
                <a:cxn ang="0">
                  <a:pos x="59" y="364"/>
                </a:cxn>
                <a:cxn ang="0">
                  <a:pos x="0" y="364"/>
                </a:cxn>
              </a:cxnLst>
              <a:rect l="0" t="0" r="r" b="b"/>
              <a:pathLst>
                <a:path w="567" h="365">
                  <a:moveTo>
                    <a:pt x="0" y="364"/>
                  </a:moveTo>
                  <a:lnTo>
                    <a:pt x="18" y="347"/>
                  </a:lnTo>
                  <a:lnTo>
                    <a:pt x="39" y="327"/>
                  </a:lnTo>
                  <a:lnTo>
                    <a:pt x="64" y="306"/>
                  </a:lnTo>
                  <a:lnTo>
                    <a:pt x="92" y="285"/>
                  </a:lnTo>
                  <a:lnTo>
                    <a:pt x="122" y="262"/>
                  </a:lnTo>
                  <a:lnTo>
                    <a:pt x="151" y="241"/>
                  </a:lnTo>
                  <a:lnTo>
                    <a:pt x="183" y="221"/>
                  </a:lnTo>
                  <a:lnTo>
                    <a:pt x="213" y="201"/>
                  </a:lnTo>
                  <a:lnTo>
                    <a:pt x="240" y="184"/>
                  </a:lnTo>
                  <a:lnTo>
                    <a:pt x="264" y="172"/>
                  </a:lnTo>
                  <a:lnTo>
                    <a:pt x="264" y="172"/>
                  </a:lnTo>
                  <a:lnTo>
                    <a:pt x="290" y="161"/>
                  </a:lnTo>
                  <a:lnTo>
                    <a:pt x="318" y="149"/>
                  </a:lnTo>
                  <a:lnTo>
                    <a:pt x="352" y="134"/>
                  </a:lnTo>
                  <a:lnTo>
                    <a:pt x="386" y="119"/>
                  </a:lnTo>
                  <a:lnTo>
                    <a:pt x="419" y="101"/>
                  </a:lnTo>
                  <a:lnTo>
                    <a:pt x="453" y="81"/>
                  </a:lnTo>
                  <a:lnTo>
                    <a:pt x="485" y="62"/>
                  </a:lnTo>
                  <a:lnTo>
                    <a:pt x="515" y="41"/>
                  </a:lnTo>
                  <a:lnTo>
                    <a:pt x="541" y="20"/>
                  </a:lnTo>
                  <a:lnTo>
                    <a:pt x="563" y="0"/>
                  </a:lnTo>
                  <a:lnTo>
                    <a:pt x="563" y="0"/>
                  </a:lnTo>
                  <a:lnTo>
                    <a:pt x="563" y="2"/>
                  </a:lnTo>
                  <a:lnTo>
                    <a:pt x="563" y="9"/>
                  </a:lnTo>
                  <a:lnTo>
                    <a:pt x="566" y="20"/>
                  </a:lnTo>
                  <a:lnTo>
                    <a:pt x="566" y="35"/>
                  </a:lnTo>
                  <a:lnTo>
                    <a:pt x="566" y="52"/>
                  </a:lnTo>
                  <a:lnTo>
                    <a:pt x="566" y="71"/>
                  </a:lnTo>
                  <a:lnTo>
                    <a:pt x="563" y="90"/>
                  </a:lnTo>
                  <a:lnTo>
                    <a:pt x="559" y="108"/>
                  </a:lnTo>
                  <a:lnTo>
                    <a:pt x="552" y="126"/>
                  </a:lnTo>
                  <a:lnTo>
                    <a:pt x="543" y="140"/>
                  </a:lnTo>
                  <a:lnTo>
                    <a:pt x="543" y="140"/>
                  </a:lnTo>
                  <a:lnTo>
                    <a:pt x="534" y="155"/>
                  </a:lnTo>
                  <a:lnTo>
                    <a:pt x="518" y="170"/>
                  </a:lnTo>
                  <a:lnTo>
                    <a:pt x="502" y="184"/>
                  </a:lnTo>
                  <a:lnTo>
                    <a:pt x="483" y="203"/>
                  </a:lnTo>
                  <a:lnTo>
                    <a:pt x="464" y="218"/>
                  </a:lnTo>
                  <a:lnTo>
                    <a:pt x="442" y="233"/>
                  </a:lnTo>
                  <a:lnTo>
                    <a:pt x="421" y="248"/>
                  </a:lnTo>
                  <a:lnTo>
                    <a:pt x="400" y="260"/>
                  </a:lnTo>
                  <a:lnTo>
                    <a:pt x="382" y="271"/>
                  </a:lnTo>
                  <a:lnTo>
                    <a:pt x="363" y="277"/>
                  </a:lnTo>
                  <a:lnTo>
                    <a:pt x="363" y="277"/>
                  </a:lnTo>
                  <a:lnTo>
                    <a:pt x="340" y="283"/>
                  </a:lnTo>
                  <a:lnTo>
                    <a:pt x="310" y="290"/>
                  </a:lnTo>
                  <a:lnTo>
                    <a:pt x="278" y="299"/>
                  </a:lnTo>
                  <a:lnTo>
                    <a:pt x="244" y="306"/>
                  </a:lnTo>
                  <a:lnTo>
                    <a:pt x="209" y="315"/>
                  </a:lnTo>
                  <a:lnTo>
                    <a:pt x="172" y="323"/>
                  </a:lnTo>
                  <a:lnTo>
                    <a:pt x="137" y="334"/>
                  </a:lnTo>
                  <a:lnTo>
                    <a:pt x="105" y="343"/>
                  </a:lnTo>
                  <a:lnTo>
                    <a:pt x="80" y="353"/>
                  </a:lnTo>
                  <a:lnTo>
                    <a:pt x="59" y="364"/>
                  </a:lnTo>
                  <a:lnTo>
                    <a:pt x="0" y="364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17" name="Freeform 160">
              <a:extLst>
                <a:ext uri="{FF2B5EF4-FFF2-40B4-BE49-F238E27FC236}">
                  <a16:creationId xmlns:a16="http://schemas.microsoft.com/office/drawing/2014/main" id="{2512AEF0-F65F-6422-D05E-7EF66B350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" y="2477"/>
              <a:ext cx="567" cy="365"/>
            </a:xfrm>
            <a:custGeom>
              <a:avLst/>
              <a:gdLst/>
              <a:ahLst/>
              <a:cxnLst>
                <a:cxn ang="0">
                  <a:pos x="0" y="364"/>
                </a:cxn>
                <a:cxn ang="0">
                  <a:pos x="18" y="347"/>
                </a:cxn>
                <a:cxn ang="0">
                  <a:pos x="39" y="327"/>
                </a:cxn>
                <a:cxn ang="0">
                  <a:pos x="64" y="306"/>
                </a:cxn>
                <a:cxn ang="0">
                  <a:pos x="92" y="285"/>
                </a:cxn>
                <a:cxn ang="0">
                  <a:pos x="122" y="262"/>
                </a:cxn>
                <a:cxn ang="0">
                  <a:pos x="151" y="241"/>
                </a:cxn>
                <a:cxn ang="0">
                  <a:pos x="183" y="221"/>
                </a:cxn>
                <a:cxn ang="0">
                  <a:pos x="213" y="201"/>
                </a:cxn>
                <a:cxn ang="0">
                  <a:pos x="240" y="184"/>
                </a:cxn>
                <a:cxn ang="0">
                  <a:pos x="264" y="172"/>
                </a:cxn>
                <a:cxn ang="0">
                  <a:pos x="264" y="172"/>
                </a:cxn>
                <a:cxn ang="0">
                  <a:pos x="290" y="161"/>
                </a:cxn>
                <a:cxn ang="0">
                  <a:pos x="318" y="149"/>
                </a:cxn>
                <a:cxn ang="0">
                  <a:pos x="352" y="134"/>
                </a:cxn>
                <a:cxn ang="0">
                  <a:pos x="386" y="119"/>
                </a:cxn>
                <a:cxn ang="0">
                  <a:pos x="419" y="101"/>
                </a:cxn>
                <a:cxn ang="0">
                  <a:pos x="453" y="81"/>
                </a:cxn>
                <a:cxn ang="0">
                  <a:pos x="485" y="62"/>
                </a:cxn>
                <a:cxn ang="0">
                  <a:pos x="515" y="41"/>
                </a:cxn>
                <a:cxn ang="0">
                  <a:pos x="541" y="20"/>
                </a:cxn>
                <a:cxn ang="0">
                  <a:pos x="563" y="0"/>
                </a:cxn>
                <a:cxn ang="0">
                  <a:pos x="563" y="0"/>
                </a:cxn>
                <a:cxn ang="0">
                  <a:pos x="563" y="2"/>
                </a:cxn>
                <a:cxn ang="0">
                  <a:pos x="563" y="9"/>
                </a:cxn>
                <a:cxn ang="0">
                  <a:pos x="566" y="20"/>
                </a:cxn>
                <a:cxn ang="0">
                  <a:pos x="566" y="35"/>
                </a:cxn>
                <a:cxn ang="0">
                  <a:pos x="566" y="52"/>
                </a:cxn>
                <a:cxn ang="0">
                  <a:pos x="566" y="71"/>
                </a:cxn>
                <a:cxn ang="0">
                  <a:pos x="563" y="90"/>
                </a:cxn>
                <a:cxn ang="0">
                  <a:pos x="559" y="108"/>
                </a:cxn>
                <a:cxn ang="0">
                  <a:pos x="552" y="126"/>
                </a:cxn>
                <a:cxn ang="0">
                  <a:pos x="543" y="140"/>
                </a:cxn>
                <a:cxn ang="0">
                  <a:pos x="543" y="140"/>
                </a:cxn>
                <a:cxn ang="0">
                  <a:pos x="534" y="155"/>
                </a:cxn>
                <a:cxn ang="0">
                  <a:pos x="518" y="170"/>
                </a:cxn>
                <a:cxn ang="0">
                  <a:pos x="502" y="184"/>
                </a:cxn>
                <a:cxn ang="0">
                  <a:pos x="483" y="203"/>
                </a:cxn>
                <a:cxn ang="0">
                  <a:pos x="464" y="218"/>
                </a:cxn>
                <a:cxn ang="0">
                  <a:pos x="442" y="233"/>
                </a:cxn>
                <a:cxn ang="0">
                  <a:pos x="421" y="248"/>
                </a:cxn>
                <a:cxn ang="0">
                  <a:pos x="400" y="260"/>
                </a:cxn>
                <a:cxn ang="0">
                  <a:pos x="382" y="271"/>
                </a:cxn>
                <a:cxn ang="0">
                  <a:pos x="363" y="277"/>
                </a:cxn>
                <a:cxn ang="0">
                  <a:pos x="363" y="277"/>
                </a:cxn>
                <a:cxn ang="0">
                  <a:pos x="340" y="283"/>
                </a:cxn>
                <a:cxn ang="0">
                  <a:pos x="310" y="290"/>
                </a:cxn>
                <a:cxn ang="0">
                  <a:pos x="278" y="299"/>
                </a:cxn>
                <a:cxn ang="0">
                  <a:pos x="244" y="306"/>
                </a:cxn>
                <a:cxn ang="0">
                  <a:pos x="209" y="315"/>
                </a:cxn>
                <a:cxn ang="0">
                  <a:pos x="172" y="323"/>
                </a:cxn>
                <a:cxn ang="0">
                  <a:pos x="137" y="334"/>
                </a:cxn>
                <a:cxn ang="0">
                  <a:pos x="105" y="343"/>
                </a:cxn>
                <a:cxn ang="0">
                  <a:pos x="80" y="353"/>
                </a:cxn>
                <a:cxn ang="0">
                  <a:pos x="59" y="364"/>
                </a:cxn>
              </a:cxnLst>
              <a:rect l="0" t="0" r="r" b="b"/>
              <a:pathLst>
                <a:path w="567" h="365">
                  <a:moveTo>
                    <a:pt x="0" y="364"/>
                  </a:moveTo>
                  <a:lnTo>
                    <a:pt x="18" y="347"/>
                  </a:lnTo>
                  <a:lnTo>
                    <a:pt x="39" y="327"/>
                  </a:lnTo>
                  <a:lnTo>
                    <a:pt x="64" y="306"/>
                  </a:lnTo>
                  <a:lnTo>
                    <a:pt x="92" y="285"/>
                  </a:lnTo>
                  <a:lnTo>
                    <a:pt x="122" y="262"/>
                  </a:lnTo>
                  <a:lnTo>
                    <a:pt x="151" y="241"/>
                  </a:lnTo>
                  <a:lnTo>
                    <a:pt x="183" y="221"/>
                  </a:lnTo>
                  <a:lnTo>
                    <a:pt x="213" y="201"/>
                  </a:lnTo>
                  <a:lnTo>
                    <a:pt x="240" y="184"/>
                  </a:lnTo>
                  <a:lnTo>
                    <a:pt x="264" y="172"/>
                  </a:lnTo>
                  <a:lnTo>
                    <a:pt x="264" y="172"/>
                  </a:lnTo>
                  <a:lnTo>
                    <a:pt x="290" y="161"/>
                  </a:lnTo>
                  <a:lnTo>
                    <a:pt x="318" y="149"/>
                  </a:lnTo>
                  <a:lnTo>
                    <a:pt x="352" y="134"/>
                  </a:lnTo>
                  <a:lnTo>
                    <a:pt x="386" y="119"/>
                  </a:lnTo>
                  <a:lnTo>
                    <a:pt x="419" y="101"/>
                  </a:lnTo>
                  <a:lnTo>
                    <a:pt x="453" y="81"/>
                  </a:lnTo>
                  <a:lnTo>
                    <a:pt x="485" y="62"/>
                  </a:lnTo>
                  <a:lnTo>
                    <a:pt x="515" y="41"/>
                  </a:lnTo>
                  <a:lnTo>
                    <a:pt x="541" y="20"/>
                  </a:lnTo>
                  <a:lnTo>
                    <a:pt x="563" y="0"/>
                  </a:lnTo>
                  <a:lnTo>
                    <a:pt x="563" y="0"/>
                  </a:lnTo>
                  <a:lnTo>
                    <a:pt x="563" y="2"/>
                  </a:lnTo>
                  <a:lnTo>
                    <a:pt x="563" y="9"/>
                  </a:lnTo>
                  <a:lnTo>
                    <a:pt x="566" y="20"/>
                  </a:lnTo>
                  <a:lnTo>
                    <a:pt x="566" y="35"/>
                  </a:lnTo>
                  <a:lnTo>
                    <a:pt x="566" y="52"/>
                  </a:lnTo>
                  <a:lnTo>
                    <a:pt x="566" y="71"/>
                  </a:lnTo>
                  <a:lnTo>
                    <a:pt x="563" y="90"/>
                  </a:lnTo>
                  <a:lnTo>
                    <a:pt x="559" y="108"/>
                  </a:lnTo>
                  <a:lnTo>
                    <a:pt x="552" y="126"/>
                  </a:lnTo>
                  <a:lnTo>
                    <a:pt x="543" y="140"/>
                  </a:lnTo>
                  <a:lnTo>
                    <a:pt x="543" y="140"/>
                  </a:lnTo>
                  <a:lnTo>
                    <a:pt x="534" y="155"/>
                  </a:lnTo>
                  <a:lnTo>
                    <a:pt x="518" y="170"/>
                  </a:lnTo>
                  <a:lnTo>
                    <a:pt x="502" y="184"/>
                  </a:lnTo>
                  <a:lnTo>
                    <a:pt x="483" y="203"/>
                  </a:lnTo>
                  <a:lnTo>
                    <a:pt x="464" y="218"/>
                  </a:lnTo>
                  <a:lnTo>
                    <a:pt x="442" y="233"/>
                  </a:lnTo>
                  <a:lnTo>
                    <a:pt x="421" y="248"/>
                  </a:lnTo>
                  <a:lnTo>
                    <a:pt x="400" y="260"/>
                  </a:lnTo>
                  <a:lnTo>
                    <a:pt x="382" y="271"/>
                  </a:lnTo>
                  <a:lnTo>
                    <a:pt x="363" y="277"/>
                  </a:lnTo>
                  <a:lnTo>
                    <a:pt x="363" y="277"/>
                  </a:lnTo>
                  <a:lnTo>
                    <a:pt x="340" y="283"/>
                  </a:lnTo>
                  <a:lnTo>
                    <a:pt x="310" y="290"/>
                  </a:lnTo>
                  <a:lnTo>
                    <a:pt x="278" y="299"/>
                  </a:lnTo>
                  <a:lnTo>
                    <a:pt x="244" y="306"/>
                  </a:lnTo>
                  <a:lnTo>
                    <a:pt x="209" y="315"/>
                  </a:lnTo>
                  <a:lnTo>
                    <a:pt x="172" y="323"/>
                  </a:lnTo>
                  <a:lnTo>
                    <a:pt x="137" y="334"/>
                  </a:lnTo>
                  <a:lnTo>
                    <a:pt x="105" y="343"/>
                  </a:lnTo>
                  <a:lnTo>
                    <a:pt x="80" y="353"/>
                  </a:lnTo>
                  <a:lnTo>
                    <a:pt x="59" y="36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18" name="Freeform 161">
              <a:extLst>
                <a:ext uri="{FF2B5EF4-FFF2-40B4-BE49-F238E27FC236}">
                  <a16:creationId xmlns:a16="http://schemas.microsoft.com/office/drawing/2014/main" id="{DD7C1AE6-E5DF-EB6A-FAD5-6BABFBC91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" y="2582"/>
              <a:ext cx="668" cy="361"/>
            </a:xfrm>
            <a:custGeom>
              <a:avLst/>
              <a:gdLst/>
              <a:ahLst/>
              <a:cxnLst>
                <a:cxn ang="0">
                  <a:pos x="15" y="348"/>
                </a:cxn>
                <a:cxn ang="0">
                  <a:pos x="52" y="315"/>
                </a:cxn>
                <a:cxn ang="0">
                  <a:pos x="101" y="279"/>
                </a:cxn>
                <a:cxn ang="0">
                  <a:pos x="156" y="245"/>
                </a:cxn>
                <a:cxn ang="0">
                  <a:pos x="209" y="220"/>
                </a:cxn>
                <a:cxn ang="0">
                  <a:pos x="234" y="212"/>
                </a:cxn>
                <a:cxn ang="0">
                  <a:pos x="289" y="199"/>
                </a:cxn>
                <a:cxn ang="0">
                  <a:pos x="346" y="184"/>
                </a:cxn>
                <a:cxn ang="0">
                  <a:pos x="401" y="171"/>
                </a:cxn>
                <a:cxn ang="0">
                  <a:pos x="453" y="155"/>
                </a:cxn>
                <a:cxn ang="0">
                  <a:pos x="496" y="138"/>
                </a:cxn>
                <a:cxn ang="0">
                  <a:pos x="515" y="127"/>
                </a:cxn>
                <a:cxn ang="0">
                  <a:pos x="554" y="104"/>
                </a:cxn>
                <a:cxn ang="0">
                  <a:pos x="595" y="74"/>
                </a:cxn>
                <a:cxn ang="0">
                  <a:pos x="630" y="46"/>
                </a:cxn>
                <a:cxn ang="0">
                  <a:pos x="658" y="14"/>
                </a:cxn>
                <a:cxn ang="0">
                  <a:pos x="667" y="0"/>
                </a:cxn>
                <a:cxn ang="0">
                  <a:pos x="664" y="7"/>
                </a:cxn>
                <a:cxn ang="0">
                  <a:pos x="658" y="30"/>
                </a:cxn>
                <a:cxn ang="0">
                  <a:pos x="648" y="62"/>
                </a:cxn>
                <a:cxn ang="0">
                  <a:pos x="637" y="96"/>
                </a:cxn>
                <a:cxn ang="0">
                  <a:pos x="622" y="125"/>
                </a:cxn>
                <a:cxn ang="0">
                  <a:pos x="616" y="138"/>
                </a:cxn>
                <a:cxn ang="0">
                  <a:pos x="599" y="166"/>
                </a:cxn>
                <a:cxn ang="0">
                  <a:pos x="577" y="191"/>
                </a:cxn>
                <a:cxn ang="0">
                  <a:pos x="554" y="216"/>
                </a:cxn>
                <a:cxn ang="0">
                  <a:pos x="529" y="237"/>
                </a:cxn>
                <a:cxn ang="0">
                  <a:pos x="519" y="249"/>
                </a:cxn>
                <a:cxn ang="0">
                  <a:pos x="478" y="270"/>
                </a:cxn>
                <a:cxn ang="0">
                  <a:pos x="420" y="292"/>
                </a:cxn>
                <a:cxn ang="0">
                  <a:pos x="351" y="311"/>
                </a:cxn>
                <a:cxn ang="0">
                  <a:pos x="287" y="325"/>
                </a:cxn>
                <a:cxn ang="0">
                  <a:pos x="238" y="332"/>
                </a:cxn>
                <a:cxn ang="0">
                  <a:pos x="220" y="332"/>
                </a:cxn>
                <a:cxn ang="0">
                  <a:pos x="179" y="334"/>
                </a:cxn>
                <a:cxn ang="0">
                  <a:pos x="135" y="338"/>
                </a:cxn>
                <a:cxn ang="0">
                  <a:pos x="97" y="344"/>
                </a:cxn>
                <a:cxn ang="0">
                  <a:pos x="63" y="353"/>
                </a:cxn>
                <a:cxn ang="0">
                  <a:pos x="0" y="362"/>
                </a:cxn>
              </a:cxnLst>
              <a:rect l="0" t="0" r="r" b="b"/>
              <a:pathLst>
                <a:path w="668" h="363">
                  <a:moveTo>
                    <a:pt x="0" y="362"/>
                  </a:moveTo>
                  <a:lnTo>
                    <a:pt x="15" y="348"/>
                  </a:lnTo>
                  <a:lnTo>
                    <a:pt x="31" y="332"/>
                  </a:lnTo>
                  <a:lnTo>
                    <a:pt x="52" y="315"/>
                  </a:lnTo>
                  <a:lnTo>
                    <a:pt x="75" y="295"/>
                  </a:lnTo>
                  <a:lnTo>
                    <a:pt x="101" y="279"/>
                  </a:lnTo>
                  <a:lnTo>
                    <a:pt x="126" y="262"/>
                  </a:lnTo>
                  <a:lnTo>
                    <a:pt x="156" y="245"/>
                  </a:lnTo>
                  <a:lnTo>
                    <a:pt x="183" y="231"/>
                  </a:lnTo>
                  <a:lnTo>
                    <a:pt x="209" y="220"/>
                  </a:lnTo>
                  <a:lnTo>
                    <a:pt x="234" y="212"/>
                  </a:lnTo>
                  <a:lnTo>
                    <a:pt x="234" y="212"/>
                  </a:lnTo>
                  <a:lnTo>
                    <a:pt x="259" y="205"/>
                  </a:lnTo>
                  <a:lnTo>
                    <a:pt x="289" y="199"/>
                  </a:lnTo>
                  <a:lnTo>
                    <a:pt x="316" y="193"/>
                  </a:lnTo>
                  <a:lnTo>
                    <a:pt x="346" y="184"/>
                  </a:lnTo>
                  <a:lnTo>
                    <a:pt x="374" y="178"/>
                  </a:lnTo>
                  <a:lnTo>
                    <a:pt x="401" y="171"/>
                  </a:lnTo>
                  <a:lnTo>
                    <a:pt x="428" y="163"/>
                  </a:lnTo>
                  <a:lnTo>
                    <a:pt x="453" y="155"/>
                  </a:lnTo>
                  <a:lnTo>
                    <a:pt x="476" y="146"/>
                  </a:lnTo>
                  <a:lnTo>
                    <a:pt x="496" y="138"/>
                  </a:lnTo>
                  <a:lnTo>
                    <a:pt x="496" y="138"/>
                  </a:lnTo>
                  <a:lnTo>
                    <a:pt x="515" y="127"/>
                  </a:lnTo>
                  <a:lnTo>
                    <a:pt x="533" y="117"/>
                  </a:lnTo>
                  <a:lnTo>
                    <a:pt x="554" y="104"/>
                  </a:lnTo>
                  <a:lnTo>
                    <a:pt x="574" y="90"/>
                  </a:lnTo>
                  <a:lnTo>
                    <a:pt x="595" y="74"/>
                  </a:lnTo>
                  <a:lnTo>
                    <a:pt x="611" y="60"/>
                  </a:lnTo>
                  <a:lnTo>
                    <a:pt x="630" y="46"/>
                  </a:lnTo>
                  <a:lnTo>
                    <a:pt x="646" y="28"/>
                  </a:lnTo>
                  <a:lnTo>
                    <a:pt x="658" y="14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667" y="1"/>
                  </a:lnTo>
                  <a:lnTo>
                    <a:pt x="664" y="7"/>
                  </a:lnTo>
                  <a:lnTo>
                    <a:pt x="662" y="18"/>
                  </a:lnTo>
                  <a:lnTo>
                    <a:pt x="658" y="30"/>
                  </a:lnTo>
                  <a:lnTo>
                    <a:pt x="653" y="46"/>
                  </a:lnTo>
                  <a:lnTo>
                    <a:pt x="648" y="62"/>
                  </a:lnTo>
                  <a:lnTo>
                    <a:pt x="641" y="79"/>
                  </a:lnTo>
                  <a:lnTo>
                    <a:pt x="637" y="96"/>
                  </a:lnTo>
                  <a:lnTo>
                    <a:pt x="628" y="111"/>
                  </a:lnTo>
                  <a:lnTo>
                    <a:pt x="622" y="125"/>
                  </a:lnTo>
                  <a:lnTo>
                    <a:pt x="622" y="125"/>
                  </a:lnTo>
                  <a:lnTo>
                    <a:pt x="616" y="138"/>
                  </a:lnTo>
                  <a:lnTo>
                    <a:pt x="607" y="152"/>
                  </a:lnTo>
                  <a:lnTo>
                    <a:pt x="599" y="166"/>
                  </a:lnTo>
                  <a:lnTo>
                    <a:pt x="588" y="178"/>
                  </a:lnTo>
                  <a:lnTo>
                    <a:pt x="577" y="191"/>
                  </a:lnTo>
                  <a:lnTo>
                    <a:pt x="565" y="203"/>
                  </a:lnTo>
                  <a:lnTo>
                    <a:pt x="554" y="216"/>
                  </a:lnTo>
                  <a:lnTo>
                    <a:pt x="542" y="228"/>
                  </a:lnTo>
                  <a:lnTo>
                    <a:pt x="529" y="237"/>
                  </a:lnTo>
                  <a:lnTo>
                    <a:pt x="519" y="249"/>
                  </a:lnTo>
                  <a:lnTo>
                    <a:pt x="519" y="249"/>
                  </a:lnTo>
                  <a:lnTo>
                    <a:pt x="501" y="258"/>
                  </a:lnTo>
                  <a:lnTo>
                    <a:pt x="478" y="270"/>
                  </a:lnTo>
                  <a:lnTo>
                    <a:pt x="452" y="281"/>
                  </a:lnTo>
                  <a:lnTo>
                    <a:pt x="420" y="292"/>
                  </a:lnTo>
                  <a:lnTo>
                    <a:pt x="386" y="302"/>
                  </a:lnTo>
                  <a:lnTo>
                    <a:pt x="351" y="311"/>
                  </a:lnTo>
                  <a:lnTo>
                    <a:pt x="319" y="319"/>
                  </a:lnTo>
                  <a:lnTo>
                    <a:pt x="287" y="325"/>
                  </a:lnTo>
                  <a:lnTo>
                    <a:pt x="259" y="330"/>
                  </a:lnTo>
                  <a:lnTo>
                    <a:pt x="238" y="332"/>
                  </a:lnTo>
                  <a:lnTo>
                    <a:pt x="238" y="332"/>
                  </a:lnTo>
                  <a:lnTo>
                    <a:pt x="220" y="332"/>
                  </a:lnTo>
                  <a:lnTo>
                    <a:pt x="201" y="332"/>
                  </a:lnTo>
                  <a:lnTo>
                    <a:pt x="179" y="334"/>
                  </a:lnTo>
                  <a:lnTo>
                    <a:pt x="158" y="336"/>
                  </a:lnTo>
                  <a:lnTo>
                    <a:pt x="135" y="338"/>
                  </a:lnTo>
                  <a:lnTo>
                    <a:pt x="116" y="341"/>
                  </a:lnTo>
                  <a:lnTo>
                    <a:pt x="97" y="344"/>
                  </a:lnTo>
                  <a:lnTo>
                    <a:pt x="80" y="348"/>
                  </a:lnTo>
                  <a:lnTo>
                    <a:pt x="63" y="353"/>
                  </a:lnTo>
                  <a:lnTo>
                    <a:pt x="52" y="357"/>
                  </a:lnTo>
                  <a:lnTo>
                    <a:pt x="0" y="362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19" name="Freeform 162">
              <a:extLst>
                <a:ext uri="{FF2B5EF4-FFF2-40B4-BE49-F238E27FC236}">
                  <a16:creationId xmlns:a16="http://schemas.microsoft.com/office/drawing/2014/main" id="{CD526A4B-6DF5-61C2-6BA4-C1EEC868E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" y="2582"/>
              <a:ext cx="668" cy="361"/>
            </a:xfrm>
            <a:custGeom>
              <a:avLst/>
              <a:gdLst/>
              <a:ahLst/>
              <a:cxnLst>
                <a:cxn ang="0">
                  <a:pos x="15" y="348"/>
                </a:cxn>
                <a:cxn ang="0">
                  <a:pos x="52" y="315"/>
                </a:cxn>
                <a:cxn ang="0">
                  <a:pos x="101" y="279"/>
                </a:cxn>
                <a:cxn ang="0">
                  <a:pos x="156" y="245"/>
                </a:cxn>
                <a:cxn ang="0">
                  <a:pos x="209" y="220"/>
                </a:cxn>
                <a:cxn ang="0">
                  <a:pos x="234" y="212"/>
                </a:cxn>
                <a:cxn ang="0">
                  <a:pos x="289" y="199"/>
                </a:cxn>
                <a:cxn ang="0">
                  <a:pos x="346" y="184"/>
                </a:cxn>
                <a:cxn ang="0">
                  <a:pos x="401" y="171"/>
                </a:cxn>
                <a:cxn ang="0">
                  <a:pos x="453" y="155"/>
                </a:cxn>
                <a:cxn ang="0">
                  <a:pos x="496" y="138"/>
                </a:cxn>
                <a:cxn ang="0">
                  <a:pos x="515" y="127"/>
                </a:cxn>
                <a:cxn ang="0">
                  <a:pos x="554" y="104"/>
                </a:cxn>
                <a:cxn ang="0">
                  <a:pos x="595" y="74"/>
                </a:cxn>
                <a:cxn ang="0">
                  <a:pos x="630" y="46"/>
                </a:cxn>
                <a:cxn ang="0">
                  <a:pos x="658" y="14"/>
                </a:cxn>
                <a:cxn ang="0">
                  <a:pos x="667" y="0"/>
                </a:cxn>
                <a:cxn ang="0">
                  <a:pos x="664" y="7"/>
                </a:cxn>
                <a:cxn ang="0">
                  <a:pos x="658" y="30"/>
                </a:cxn>
                <a:cxn ang="0">
                  <a:pos x="648" y="62"/>
                </a:cxn>
                <a:cxn ang="0">
                  <a:pos x="637" y="96"/>
                </a:cxn>
                <a:cxn ang="0">
                  <a:pos x="622" y="125"/>
                </a:cxn>
                <a:cxn ang="0">
                  <a:pos x="616" y="138"/>
                </a:cxn>
                <a:cxn ang="0">
                  <a:pos x="599" y="166"/>
                </a:cxn>
                <a:cxn ang="0">
                  <a:pos x="577" y="191"/>
                </a:cxn>
                <a:cxn ang="0">
                  <a:pos x="554" y="216"/>
                </a:cxn>
                <a:cxn ang="0">
                  <a:pos x="529" y="237"/>
                </a:cxn>
                <a:cxn ang="0">
                  <a:pos x="519" y="249"/>
                </a:cxn>
                <a:cxn ang="0">
                  <a:pos x="478" y="270"/>
                </a:cxn>
                <a:cxn ang="0">
                  <a:pos x="420" y="292"/>
                </a:cxn>
                <a:cxn ang="0">
                  <a:pos x="351" y="311"/>
                </a:cxn>
                <a:cxn ang="0">
                  <a:pos x="287" y="325"/>
                </a:cxn>
                <a:cxn ang="0">
                  <a:pos x="238" y="332"/>
                </a:cxn>
                <a:cxn ang="0">
                  <a:pos x="220" y="332"/>
                </a:cxn>
                <a:cxn ang="0">
                  <a:pos x="179" y="334"/>
                </a:cxn>
                <a:cxn ang="0">
                  <a:pos x="135" y="338"/>
                </a:cxn>
                <a:cxn ang="0">
                  <a:pos x="97" y="344"/>
                </a:cxn>
                <a:cxn ang="0">
                  <a:pos x="63" y="353"/>
                </a:cxn>
              </a:cxnLst>
              <a:rect l="0" t="0" r="r" b="b"/>
              <a:pathLst>
                <a:path w="668" h="363">
                  <a:moveTo>
                    <a:pt x="0" y="362"/>
                  </a:moveTo>
                  <a:lnTo>
                    <a:pt x="15" y="348"/>
                  </a:lnTo>
                  <a:lnTo>
                    <a:pt x="31" y="332"/>
                  </a:lnTo>
                  <a:lnTo>
                    <a:pt x="52" y="315"/>
                  </a:lnTo>
                  <a:lnTo>
                    <a:pt x="75" y="295"/>
                  </a:lnTo>
                  <a:lnTo>
                    <a:pt x="101" y="279"/>
                  </a:lnTo>
                  <a:lnTo>
                    <a:pt x="126" y="262"/>
                  </a:lnTo>
                  <a:lnTo>
                    <a:pt x="156" y="245"/>
                  </a:lnTo>
                  <a:lnTo>
                    <a:pt x="183" y="231"/>
                  </a:lnTo>
                  <a:lnTo>
                    <a:pt x="209" y="220"/>
                  </a:lnTo>
                  <a:lnTo>
                    <a:pt x="234" y="212"/>
                  </a:lnTo>
                  <a:lnTo>
                    <a:pt x="234" y="212"/>
                  </a:lnTo>
                  <a:lnTo>
                    <a:pt x="259" y="205"/>
                  </a:lnTo>
                  <a:lnTo>
                    <a:pt x="289" y="199"/>
                  </a:lnTo>
                  <a:lnTo>
                    <a:pt x="316" y="193"/>
                  </a:lnTo>
                  <a:lnTo>
                    <a:pt x="346" y="184"/>
                  </a:lnTo>
                  <a:lnTo>
                    <a:pt x="374" y="178"/>
                  </a:lnTo>
                  <a:lnTo>
                    <a:pt x="401" y="171"/>
                  </a:lnTo>
                  <a:lnTo>
                    <a:pt x="428" y="163"/>
                  </a:lnTo>
                  <a:lnTo>
                    <a:pt x="453" y="155"/>
                  </a:lnTo>
                  <a:lnTo>
                    <a:pt x="476" y="146"/>
                  </a:lnTo>
                  <a:lnTo>
                    <a:pt x="496" y="138"/>
                  </a:lnTo>
                  <a:lnTo>
                    <a:pt x="496" y="138"/>
                  </a:lnTo>
                  <a:lnTo>
                    <a:pt x="515" y="127"/>
                  </a:lnTo>
                  <a:lnTo>
                    <a:pt x="533" y="117"/>
                  </a:lnTo>
                  <a:lnTo>
                    <a:pt x="554" y="104"/>
                  </a:lnTo>
                  <a:lnTo>
                    <a:pt x="574" y="90"/>
                  </a:lnTo>
                  <a:lnTo>
                    <a:pt x="595" y="74"/>
                  </a:lnTo>
                  <a:lnTo>
                    <a:pt x="611" y="60"/>
                  </a:lnTo>
                  <a:lnTo>
                    <a:pt x="630" y="46"/>
                  </a:lnTo>
                  <a:lnTo>
                    <a:pt x="646" y="28"/>
                  </a:lnTo>
                  <a:lnTo>
                    <a:pt x="658" y="14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667" y="1"/>
                  </a:lnTo>
                  <a:lnTo>
                    <a:pt x="664" y="7"/>
                  </a:lnTo>
                  <a:lnTo>
                    <a:pt x="662" y="18"/>
                  </a:lnTo>
                  <a:lnTo>
                    <a:pt x="658" y="30"/>
                  </a:lnTo>
                  <a:lnTo>
                    <a:pt x="653" y="46"/>
                  </a:lnTo>
                  <a:lnTo>
                    <a:pt x="648" y="62"/>
                  </a:lnTo>
                  <a:lnTo>
                    <a:pt x="641" y="79"/>
                  </a:lnTo>
                  <a:lnTo>
                    <a:pt x="637" y="96"/>
                  </a:lnTo>
                  <a:lnTo>
                    <a:pt x="628" y="111"/>
                  </a:lnTo>
                  <a:lnTo>
                    <a:pt x="622" y="125"/>
                  </a:lnTo>
                  <a:lnTo>
                    <a:pt x="622" y="125"/>
                  </a:lnTo>
                  <a:lnTo>
                    <a:pt x="616" y="138"/>
                  </a:lnTo>
                  <a:lnTo>
                    <a:pt x="607" y="152"/>
                  </a:lnTo>
                  <a:lnTo>
                    <a:pt x="599" y="166"/>
                  </a:lnTo>
                  <a:lnTo>
                    <a:pt x="588" y="178"/>
                  </a:lnTo>
                  <a:lnTo>
                    <a:pt x="577" y="191"/>
                  </a:lnTo>
                  <a:lnTo>
                    <a:pt x="565" y="203"/>
                  </a:lnTo>
                  <a:lnTo>
                    <a:pt x="554" y="216"/>
                  </a:lnTo>
                  <a:lnTo>
                    <a:pt x="542" y="228"/>
                  </a:lnTo>
                  <a:lnTo>
                    <a:pt x="529" y="237"/>
                  </a:lnTo>
                  <a:lnTo>
                    <a:pt x="519" y="249"/>
                  </a:lnTo>
                  <a:lnTo>
                    <a:pt x="519" y="249"/>
                  </a:lnTo>
                  <a:lnTo>
                    <a:pt x="501" y="258"/>
                  </a:lnTo>
                  <a:lnTo>
                    <a:pt x="478" y="270"/>
                  </a:lnTo>
                  <a:lnTo>
                    <a:pt x="452" y="281"/>
                  </a:lnTo>
                  <a:lnTo>
                    <a:pt x="420" y="292"/>
                  </a:lnTo>
                  <a:lnTo>
                    <a:pt x="386" y="302"/>
                  </a:lnTo>
                  <a:lnTo>
                    <a:pt x="351" y="311"/>
                  </a:lnTo>
                  <a:lnTo>
                    <a:pt x="319" y="319"/>
                  </a:lnTo>
                  <a:lnTo>
                    <a:pt x="287" y="325"/>
                  </a:lnTo>
                  <a:lnTo>
                    <a:pt x="259" y="330"/>
                  </a:lnTo>
                  <a:lnTo>
                    <a:pt x="238" y="332"/>
                  </a:lnTo>
                  <a:lnTo>
                    <a:pt x="238" y="332"/>
                  </a:lnTo>
                  <a:lnTo>
                    <a:pt x="220" y="332"/>
                  </a:lnTo>
                  <a:lnTo>
                    <a:pt x="201" y="332"/>
                  </a:lnTo>
                  <a:lnTo>
                    <a:pt x="179" y="334"/>
                  </a:lnTo>
                  <a:lnTo>
                    <a:pt x="158" y="336"/>
                  </a:lnTo>
                  <a:lnTo>
                    <a:pt x="135" y="338"/>
                  </a:lnTo>
                  <a:lnTo>
                    <a:pt x="116" y="341"/>
                  </a:lnTo>
                  <a:lnTo>
                    <a:pt x="97" y="344"/>
                  </a:lnTo>
                  <a:lnTo>
                    <a:pt x="80" y="348"/>
                  </a:lnTo>
                  <a:lnTo>
                    <a:pt x="63" y="353"/>
                  </a:lnTo>
                  <a:lnTo>
                    <a:pt x="52" y="35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20" name="Freeform 163">
              <a:extLst>
                <a:ext uri="{FF2B5EF4-FFF2-40B4-BE49-F238E27FC236}">
                  <a16:creationId xmlns:a16="http://schemas.microsoft.com/office/drawing/2014/main" id="{D27EDCCE-EB31-AE0E-AE52-07B3D7CC5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566"/>
              <a:ext cx="667" cy="360"/>
            </a:xfrm>
            <a:custGeom>
              <a:avLst/>
              <a:gdLst/>
              <a:ahLst/>
              <a:cxnLst>
                <a:cxn ang="0">
                  <a:pos x="13" y="346"/>
                </a:cxn>
                <a:cxn ang="0">
                  <a:pos x="50" y="315"/>
                </a:cxn>
                <a:cxn ang="0">
                  <a:pos x="101" y="279"/>
                </a:cxn>
                <a:cxn ang="0">
                  <a:pos x="153" y="245"/>
                </a:cxn>
                <a:cxn ang="0">
                  <a:pos x="208" y="218"/>
                </a:cxn>
                <a:cxn ang="0">
                  <a:pos x="234" y="211"/>
                </a:cxn>
                <a:cxn ang="0">
                  <a:pos x="286" y="199"/>
                </a:cxn>
                <a:cxn ang="0">
                  <a:pos x="346" y="186"/>
                </a:cxn>
                <a:cxn ang="0">
                  <a:pos x="400" y="170"/>
                </a:cxn>
                <a:cxn ang="0">
                  <a:pos x="452" y="155"/>
                </a:cxn>
                <a:cxn ang="0">
                  <a:pos x="495" y="137"/>
                </a:cxn>
                <a:cxn ang="0">
                  <a:pos x="514" y="128"/>
                </a:cxn>
                <a:cxn ang="0">
                  <a:pos x="553" y="103"/>
                </a:cxn>
                <a:cxn ang="0">
                  <a:pos x="594" y="75"/>
                </a:cxn>
                <a:cxn ang="0">
                  <a:pos x="627" y="46"/>
                </a:cxn>
                <a:cxn ang="0">
                  <a:pos x="657" y="15"/>
                </a:cxn>
                <a:cxn ang="0">
                  <a:pos x="666" y="0"/>
                </a:cxn>
                <a:cxn ang="0">
                  <a:pos x="663" y="8"/>
                </a:cxn>
                <a:cxn ang="0">
                  <a:pos x="657" y="31"/>
                </a:cxn>
                <a:cxn ang="0">
                  <a:pos x="647" y="63"/>
                </a:cxn>
                <a:cxn ang="0">
                  <a:pos x="634" y="96"/>
                </a:cxn>
                <a:cxn ang="0">
                  <a:pos x="622" y="126"/>
                </a:cxn>
                <a:cxn ang="0">
                  <a:pos x="615" y="140"/>
                </a:cxn>
                <a:cxn ang="0">
                  <a:pos x="596" y="165"/>
                </a:cxn>
                <a:cxn ang="0">
                  <a:pos x="576" y="191"/>
                </a:cxn>
                <a:cxn ang="0">
                  <a:pos x="553" y="216"/>
                </a:cxn>
                <a:cxn ang="0">
                  <a:pos x="528" y="239"/>
                </a:cxn>
                <a:cxn ang="0">
                  <a:pos x="516" y="248"/>
                </a:cxn>
                <a:cxn ang="0">
                  <a:pos x="478" y="268"/>
                </a:cxn>
                <a:cxn ang="0">
                  <a:pos x="417" y="292"/>
                </a:cxn>
                <a:cxn ang="0">
                  <a:pos x="349" y="310"/>
                </a:cxn>
                <a:cxn ang="0">
                  <a:pos x="286" y="326"/>
                </a:cxn>
                <a:cxn ang="0">
                  <a:pos x="238" y="330"/>
                </a:cxn>
                <a:cxn ang="0">
                  <a:pos x="219" y="330"/>
                </a:cxn>
                <a:cxn ang="0">
                  <a:pos x="179" y="333"/>
                </a:cxn>
                <a:cxn ang="0">
                  <a:pos x="135" y="338"/>
                </a:cxn>
                <a:cxn ang="0">
                  <a:pos x="95" y="344"/>
                </a:cxn>
                <a:cxn ang="0">
                  <a:pos x="63" y="353"/>
                </a:cxn>
                <a:cxn ang="0">
                  <a:pos x="0" y="359"/>
                </a:cxn>
              </a:cxnLst>
              <a:rect l="0" t="0" r="r" b="b"/>
              <a:pathLst>
                <a:path w="667" h="360">
                  <a:moveTo>
                    <a:pt x="0" y="359"/>
                  </a:moveTo>
                  <a:lnTo>
                    <a:pt x="13" y="346"/>
                  </a:lnTo>
                  <a:lnTo>
                    <a:pt x="31" y="332"/>
                  </a:lnTo>
                  <a:lnTo>
                    <a:pt x="50" y="315"/>
                  </a:lnTo>
                  <a:lnTo>
                    <a:pt x="75" y="298"/>
                  </a:lnTo>
                  <a:lnTo>
                    <a:pt x="101" y="279"/>
                  </a:lnTo>
                  <a:lnTo>
                    <a:pt x="126" y="260"/>
                  </a:lnTo>
                  <a:lnTo>
                    <a:pt x="153" y="245"/>
                  </a:lnTo>
                  <a:lnTo>
                    <a:pt x="183" y="231"/>
                  </a:lnTo>
                  <a:lnTo>
                    <a:pt x="208" y="218"/>
                  </a:lnTo>
                  <a:lnTo>
                    <a:pt x="234" y="211"/>
                  </a:lnTo>
                  <a:lnTo>
                    <a:pt x="234" y="211"/>
                  </a:lnTo>
                  <a:lnTo>
                    <a:pt x="259" y="206"/>
                  </a:lnTo>
                  <a:lnTo>
                    <a:pt x="286" y="199"/>
                  </a:lnTo>
                  <a:lnTo>
                    <a:pt x="316" y="193"/>
                  </a:lnTo>
                  <a:lnTo>
                    <a:pt x="346" y="186"/>
                  </a:lnTo>
                  <a:lnTo>
                    <a:pt x="372" y="178"/>
                  </a:lnTo>
                  <a:lnTo>
                    <a:pt x="400" y="170"/>
                  </a:lnTo>
                  <a:lnTo>
                    <a:pt x="427" y="161"/>
                  </a:lnTo>
                  <a:lnTo>
                    <a:pt x="452" y="155"/>
                  </a:lnTo>
                  <a:lnTo>
                    <a:pt x="475" y="147"/>
                  </a:lnTo>
                  <a:lnTo>
                    <a:pt x="495" y="137"/>
                  </a:lnTo>
                  <a:lnTo>
                    <a:pt x="495" y="137"/>
                  </a:lnTo>
                  <a:lnTo>
                    <a:pt x="514" y="128"/>
                  </a:lnTo>
                  <a:lnTo>
                    <a:pt x="533" y="115"/>
                  </a:lnTo>
                  <a:lnTo>
                    <a:pt x="553" y="103"/>
                  </a:lnTo>
                  <a:lnTo>
                    <a:pt x="572" y="90"/>
                  </a:lnTo>
                  <a:lnTo>
                    <a:pt x="594" y="75"/>
                  </a:lnTo>
                  <a:lnTo>
                    <a:pt x="611" y="61"/>
                  </a:lnTo>
                  <a:lnTo>
                    <a:pt x="627" y="46"/>
                  </a:lnTo>
                  <a:lnTo>
                    <a:pt x="645" y="29"/>
                  </a:lnTo>
                  <a:lnTo>
                    <a:pt x="657" y="15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66" y="2"/>
                  </a:lnTo>
                  <a:lnTo>
                    <a:pt x="663" y="8"/>
                  </a:lnTo>
                  <a:lnTo>
                    <a:pt x="661" y="18"/>
                  </a:lnTo>
                  <a:lnTo>
                    <a:pt x="657" y="31"/>
                  </a:lnTo>
                  <a:lnTo>
                    <a:pt x="652" y="46"/>
                  </a:lnTo>
                  <a:lnTo>
                    <a:pt x="647" y="63"/>
                  </a:lnTo>
                  <a:lnTo>
                    <a:pt x="640" y="80"/>
                  </a:lnTo>
                  <a:lnTo>
                    <a:pt x="634" y="96"/>
                  </a:lnTo>
                  <a:lnTo>
                    <a:pt x="627" y="111"/>
                  </a:lnTo>
                  <a:lnTo>
                    <a:pt x="622" y="126"/>
                  </a:lnTo>
                  <a:lnTo>
                    <a:pt x="622" y="126"/>
                  </a:lnTo>
                  <a:lnTo>
                    <a:pt x="615" y="140"/>
                  </a:lnTo>
                  <a:lnTo>
                    <a:pt x="606" y="153"/>
                  </a:lnTo>
                  <a:lnTo>
                    <a:pt x="596" y="165"/>
                  </a:lnTo>
                  <a:lnTo>
                    <a:pt x="585" y="178"/>
                  </a:lnTo>
                  <a:lnTo>
                    <a:pt x="576" y="191"/>
                  </a:lnTo>
                  <a:lnTo>
                    <a:pt x="564" y="204"/>
                  </a:lnTo>
                  <a:lnTo>
                    <a:pt x="553" y="216"/>
                  </a:lnTo>
                  <a:lnTo>
                    <a:pt x="541" y="227"/>
                  </a:lnTo>
                  <a:lnTo>
                    <a:pt x="528" y="239"/>
                  </a:lnTo>
                  <a:lnTo>
                    <a:pt x="516" y="248"/>
                  </a:lnTo>
                  <a:lnTo>
                    <a:pt x="516" y="248"/>
                  </a:lnTo>
                  <a:lnTo>
                    <a:pt x="501" y="259"/>
                  </a:lnTo>
                  <a:lnTo>
                    <a:pt x="478" y="268"/>
                  </a:lnTo>
                  <a:lnTo>
                    <a:pt x="450" y="282"/>
                  </a:lnTo>
                  <a:lnTo>
                    <a:pt x="417" y="292"/>
                  </a:lnTo>
                  <a:lnTo>
                    <a:pt x="383" y="303"/>
                  </a:lnTo>
                  <a:lnTo>
                    <a:pt x="349" y="310"/>
                  </a:lnTo>
                  <a:lnTo>
                    <a:pt x="316" y="319"/>
                  </a:lnTo>
                  <a:lnTo>
                    <a:pt x="286" y="326"/>
                  </a:lnTo>
                  <a:lnTo>
                    <a:pt x="259" y="330"/>
                  </a:lnTo>
                  <a:lnTo>
                    <a:pt x="238" y="330"/>
                  </a:lnTo>
                  <a:lnTo>
                    <a:pt x="238" y="330"/>
                  </a:lnTo>
                  <a:lnTo>
                    <a:pt x="219" y="330"/>
                  </a:lnTo>
                  <a:lnTo>
                    <a:pt x="200" y="332"/>
                  </a:lnTo>
                  <a:lnTo>
                    <a:pt x="179" y="333"/>
                  </a:lnTo>
                  <a:lnTo>
                    <a:pt x="156" y="335"/>
                  </a:lnTo>
                  <a:lnTo>
                    <a:pt x="135" y="338"/>
                  </a:lnTo>
                  <a:lnTo>
                    <a:pt x="114" y="340"/>
                  </a:lnTo>
                  <a:lnTo>
                    <a:pt x="95" y="344"/>
                  </a:lnTo>
                  <a:lnTo>
                    <a:pt x="78" y="349"/>
                  </a:lnTo>
                  <a:lnTo>
                    <a:pt x="63" y="353"/>
                  </a:lnTo>
                  <a:lnTo>
                    <a:pt x="52" y="356"/>
                  </a:lnTo>
                  <a:lnTo>
                    <a:pt x="0" y="359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21" name="Freeform 164">
              <a:extLst>
                <a:ext uri="{FF2B5EF4-FFF2-40B4-BE49-F238E27FC236}">
                  <a16:creationId xmlns:a16="http://schemas.microsoft.com/office/drawing/2014/main" id="{93355C69-945B-BD54-719D-2A952B084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566"/>
              <a:ext cx="667" cy="360"/>
            </a:xfrm>
            <a:custGeom>
              <a:avLst/>
              <a:gdLst/>
              <a:ahLst/>
              <a:cxnLst>
                <a:cxn ang="0">
                  <a:pos x="13" y="346"/>
                </a:cxn>
                <a:cxn ang="0">
                  <a:pos x="50" y="315"/>
                </a:cxn>
                <a:cxn ang="0">
                  <a:pos x="101" y="279"/>
                </a:cxn>
                <a:cxn ang="0">
                  <a:pos x="153" y="245"/>
                </a:cxn>
                <a:cxn ang="0">
                  <a:pos x="208" y="218"/>
                </a:cxn>
                <a:cxn ang="0">
                  <a:pos x="234" y="211"/>
                </a:cxn>
                <a:cxn ang="0">
                  <a:pos x="286" y="199"/>
                </a:cxn>
                <a:cxn ang="0">
                  <a:pos x="346" y="186"/>
                </a:cxn>
                <a:cxn ang="0">
                  <a:pos x="400" y="170"/>
                </a:cxn>
                <a:cxn ang="0">
                  <a:pos x="452" y="155"/>
                </a:cxn>
                <a:cxn ang="0">
                  <a:pos x="495" y="137"/>
                </a:cxn>
                <a:cxn ang="0">
                  <a:pos x="514" y="128"/>
                </a:cxn>
                <a:cxn ang="0">
                  <a:pos x="553" y="103"/>
                </a:cxn>
                <a:cxn ang="0">
                  <a:pos x="594" y="75"/>
                </a:cxn>
                <a:cxn ang="0">
                  <a:pos x="627" y="46"/>
                </a:cxn>
                <a:cxn ang="0">
                  <a:pos x="657" y="15"/>
                </a:cxn>
                <a:cxn ang="0">
                  <a:pos x="666" y="0"/>
                </a:cxn>
                <a:cxn ang="0">
                  <a:pos x="663" y="8"/>
                </a:cxn>
                <a:cxn ang="0">
                  <a:pos x="657" y="31"/>
                </a:cxn>
                <a:cxn ang="0">
                  <a:pos x="647" y="63"/>
                </a:cxn>
                <a:cxn ang="0">
                  <a:pos x="634" y="96"/>
                </a:cxn>
                <a:cxn ang="0">
                  <a:pos x="622" y="126"/>
                </a:cxn>
                <a:cxn ang="0">
                  <a:pos x="615" y="140"/>
                </a:cxn>
                <a:cxn ang="0">
                  <a:pos x="596" y="165"/>
                </a:cxn>
                <a:cxn ang="0">
                  <a:pos x="576" y="191"/>
                </a:cxn>
                <a:cxn ang="0">
                  <a:pos x="553" y="216"/>
                </a:cxn>
                <a:cxn ang="0">
                  <a:pos x="528" y="239"/>
                </a:cxn>
                <a:cxn ang="0">
                  <a:pos x="516" y="248"/>
                </a:cxn>
                <a:cxn ang="0">
                  <a:pos x="478" y="268"/>
                </a:cxn>
                <a:cxn ang="0">
                  <a:pos x="417" y="292"/>
                </a:cxn>
                <a:cxn ang="0">
                  <a:pos x="349" y="310"/>
                </a:cxn>
                <a:cxn ang="0">
                  <a:pos x="286" y="326"/>
                </a:cxn>
                <a:cxn ang="0">
                  <a:pos x="238" y="330"/>
                </a:cxn>
                <a:cxn ang="0">
                  <a:pos x="219" y="330"/>
                </a:cxn>
                <a:cxn ang="0">
                  <a:pos x="179" y="333"/>
                </a:cxn>
                <a:cxn ang="0">
                  <a:pos x="135" y="338"/>
                </a:cxn>
                <a:cxn ang="0">
                  <a:pos x="95" y="344"/>
                </a:cxn>
                <a:cxn ang="0">
                  <a:pos x="63" y="353"/>
                </a:cxn>
              </a:cxnLst>
              <a:rect l="0" t="0" r="r" b="b"/>
              <a:pathLst>
                <a:path w="667" h="360">
                  <a:moveTo>
                    <a:pt x="0" y="359"/>
                  </a:moveTo>
                  <a:lnTo>
                    <a:pt x="13" y="346"/>
                  </a:lnTo>
                  <a:lnTo>
                    <a:pt x="31" y="332"/>
                  </a:lnTo>
                  <a:lnTo>
                    <a:pt x="50" y="315"/>
                  </a:lnTo>
                  <a:lnTo>
                    <a:pt x="75" y="298"/>
                  </a:lnTo>
                  <a:lnTo>
                    <a:pt x="101" y="279"/>
                  </a:lnTo>
                  <a:lnTo>
                    <a:pt x="126" y="260"/>
                  </a:lnTo>
                  <a:lnTo>
                    <a:pt x="153" y="245"/>
                  </a:lnTo>
                  <a:lnTo>
                    <a:pt x="183" y="231"/>
                  </a:lnTo>
                  <a:lnTo>
                    <a:pt x="208" y="218"/>
                  </a:lnTo>
                  <a:lnTo>
                    <a:pt x="234" y="211"/>
                  </a:lnTo>
                  <a:lnTo>
                    <a:pt x="234" y="211"/>
                  </a:lnTo>
                  <a:lnTo>
                    <a:pt x="259" y="206"/>
                  </a:lnTo>
                  <a:lnTo>
                    <a:pt x="286" y="199"/>
                  </a:lnTo>
                  <a:lnTo>
                    <a:pt x="316" y="193"/>
                  </a:lnTo>
                  <a:lnTo>
                    <a:pt x="346" y="186"/>
                  </a:lnTo>
                  <a:lnTo>
                    <a:pt x="372" y="178"/>
                  </a:lnTo>
                  <a:lnTo>
                    <a:pt x="400" y="170"/>
                  </a:lnTo>
                  <a:lnTo>
                    <a:pt x="427" y="161"/>
                  </a:lnTo>
                  <a:lnTo>
                    <a:pt x="452" y="155"/>
                  </a:lnTo>
                  <a:lnTo>
                    <a:pt x="475" y="147"/>
                  </a:lnTo>
                  <a:lnTo>
                    <a:pt x="495" y="137"/>
                  </a:lnTo>
                  <a:lnTo>
                    <a:pt x="495" y="137"/>
                  </a:lnTo>
                  <a:lnTo>
                    <a:pt x="514" y="128"/>
                  </a:lnTo>
                  <a:lnTo>
                    <a:pt x="533" y="115"/>
                  </a:lnTo>
                  <a:lnTo>
                    <a:pt x="553" y="103"/>
                  </a:lnTo>
                  <a:lnTo>
                    <a:pt x="572" y="90"/>
                  </a:lnTo>
                  <a:lnTo>
                    <a:pt x="594" y="75"/>
                  </a:lnTo>
                  <a:lnTo>
                    <a:pt x="611" y="61"/>
                  </a:lnTo>
                  <a:lnTo>
                    <a:pt x="627" y="46"/>
                  </a:lnTo>
                  <a:lnTo>
                    <a:pt x="645" y="29"/>
                  </a:lnTo>
                  <a:lnTo>
                    <a:pt x="657" y="15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66" y="2"/>
                  </a:lnTo>
                  <a:lnTo>
                    <a:pt x="663" y="8"/>
                  </a:lnTo>
                  <a:lnTo>
                    <a:pt x="661" y="18"/>
                  </a:lnTo>
                  <a:lnTo>
                    <a:pt x="657" y="31"/>
                  </a:lnTo>
                  <a:lnTo>
                    <a:pt x="652" y="46"/>
                  </a:lnTo>
                  <a:lnTo>
                    <a:pt x="647" y="63"/>
                  </a:lnTo>
                  <a:lnTo>
                    <a:pt x="640" y="80"/>
                  </a:lnTo>
                  <a:lnTo>
                    <a:pt x="634" y="96"/>
                  </a:lnTo>
                  <a:lnTo>
                    <a:pt x="627" y="111"/>
                  </a:lnTo>
                  <a:lnTo>
                    <a:pt x="622" y="126"/>
                  </a:lnTo>
                  <a:lnTo>
                    <a:pt x="622" y="126"/>
                  </a:lnTo>
                  <a:lnTo>
                    <a:pt x="615" y="140"/>
                  </a:lnTo>
                  <a:lnTo>
                    <a:pt x="606" y="153"/>
                  </a:lnTo>
                  <a:lnTo>
                    <a:pt x="596" y="165"/>
                  </a:lnTo>
                  <a:lnTo>
                    <a:pt x="585" y="178"/>
                  </a:lnTo>
                  <a:lnTo>
                    <a:pt x="576" y="191"/>
                  </a:lnTo>
                  <a:lnTo>
                    <a:pt x="564" y="204"/>
                  </a:lnTo>
                  <a:lnTo>
                    <a:pt x="553" y="216"/>
                  </a:lnTo>
                  <a:lnTo>
                    <a:pt x="541" y="227"/>
                  </a:lnTo>
                  <a:lnTo>
                    <a:pt x="528" y="239"/>
                  </a:lnTo>
                  <a:lnTo>
                    <a:pt x="516" y="248"/>
                  </a:lnTo>
                  <a:lnTo>
                    <a:pt x="516" y="248"/>
                  </a:lnTo>
                  <a:lnTo>
                    <a:pt x="501" y="259"/>
                  </a:lnTo>
                  <a:lnTo>
                    <a:pt x="478" y="268"/>
                  </a:lnTo>
                  <a:lnTo>
                    <a:pt x="450" y="282"/>
                  </a:lnTo>
                  <a:lnTo>
                    <a:pt x="417" y="292"/>
                  </a:lnTo>
                  <a:lnTo>
                    <a:pt x="383" y="303"/>
                  </a:lnTo>
                  <a:lnTo>
                    <a:pt x="349" y="310"/>
                  </a:lnTo>
                  <a:lnTo>
                    <a:pt x="316" y="319"/>
                  </a:lnTo>
                  <a:lnTo>
                    <a:pt x="286" y="326"/>
                  </a:lnTo>
                  <a:lnTo>
                    <a:pt x="259" y="330"/>
                  </a:lnTo>
                  <a:lnTo>
                    <a:pt x="238" y="330"/>
                  </a:lnTo>
                  <a:lnTo>
                    <a:pt x="238" y="330"/>
                  </a:lnTo>
                  <a:lnTo>
                    <a:pt x="219" y="330"/>
                  </a:lnTo>
                  <a:lnTo>
                    <a:pt x="200" y="332"/>
                  </a:lnTo>
                  <a:lnTo>
                    <a:pt x="179" y="333"/>
                  </a:lnTo>
                  <a:lnTo>
                    <a:pt x="156" y="335"/>
                  </a:lnTo>
                  <a:lnTo>
                    <a:pt x="135" y="338"/>
                  </a:lnTo>
                  <a:lnTo>
                    <a:pt x="114" y="340"/>
                  </a:lnTo>
                  <a:lnTo>
                    <a:pt x="95" y="344"/>
                  </a:lnTo>
                  <a:lnTo>
                    <a:pt x="78" y="349"/>
                  </a:lnTo>
                  <a:lnTo>
                    <a:pt x="63" y="353"/>
                  </a:lnTo>
                  <a:lnTo>
                    <a:pt x="52" y="35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22" name="Freeform 165">
              <a:extLst>
                <a:ext uri="{FF2B5EF4-FFF2-40B4-BE49-F238E27FC236}">
                  <a16:creationId xmlns:a16="http://schemas.microsoft.com/office/drawing/2014/main" id="{5B938E3C-0D1F-AB93-4D3C-B384E1860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" y="2788"/>
              <a:ext cx="610" cy="221"/>
            </a:xfrm>
            <a:custGeom>
              <a:avLst/>
              <a:gdLst/>
              <a:ahLst/>
              <a:cxnLst>
                <a:cxn ang="0">
                  <a:pos x="13" y="145"/>
                </a:cxn>
                <a:cxn ang="0">
                  <a:pos x="45" y="124"/>
                </a:cxn>
                <a:cxn ang="0">
                  <a:pos x="84" y="100"/>
                </a:cxn>
                <a:cxn ang="0">
                  <a:pos x="131" y="77"/>
                </a:cxn>
                <a:cxn ang="0">
                  <a:pos x="181" y="60"/>
                </a:cxn>
                <a:cxn ang="0">
                  <a:pos x="204" y="53"/>
                </a:cxn>
                <a:cxn ang="0">
                  <a:pos x="259" y="46"/>
                </a:cxn>
                <a:cxn ang="0">
                  <a:pos x="322" y="41"/>
                </a:cxn>
                <a:cxn ang="0">
                  <a:pos x="384" y="37"/>
                </a:cxn>
                <a:cxn ang="0">
                  <a:pos x="441" y="33"/>
                </a:cxn>
                <a:cxn ang="0">
                  <a:pos x="485" y="33"/>
                </a:cxn>
                <a:cxn ang="0">
                  <a:pos x="502" y="33"/>
                </a:cxn>
                <a:cxn ang="0">
                  <a:pos x="534" y="30"/>
                </a:cxn>
                <a:cxn ang="0">
                  <a:pos x="559" y="25"/>
                </a:cxn>
                <a:cxn ang="0">
                  <a:pos x="580" y="18"/>
                </a:cxn>
                <a:cxn ang="0">
                  <a:pos x="599" y="7"/>
                </a:cxn>
                <a:cxn ang="0">
                  <a:pos x="608" y="0"/>
                </a:cxn>
                <a:cxn ang="0">
                  <a:pos x="605" y="7"/>
                </a:cxn>
                <a:cxn ang="0">
                  <a:pos x="598" y="25"/>
                </a:cxn>
                <a:cxn ang="0">
                  <a:pos x="587" y="50"/>
                </a:cxn>
                <a:cxn ang="0">
                  <a:pos x="572" y="73"/>
                </a:cxn>
                <a:cxn ang="0">
                  <a:pos x="552" y="92"/>
                </a:cxn>
                <a:cxn ang="0">
                  <a:pos x="543" y="100"/>
                </a:cxn>
                <a:cxn ang="0">
                  <a:pos x="513" y="117"/>
                </a:cxn>
                <a:cxn ang="0">
                  <a:pos x="473" y="136"/>
                </a:cxn>
                <a:cxn ang="0">
                  <a:pos x="416" y="150"/>
                </a:cxn>
                <a:cxn ang="0">
                  <a:pos x="338" y="157"/>
                </a:cxn>
                <a:cxn ang="0">
                  <a:pos x="291" y="155"/>
                </a:cxn>
                <a:cxn ang="0">
                  <a:pos x="200" y="155"/>
                </a:cxn>
                <a:cxn ang="0">
                  <a:pos x="126" y="166"/>
                </a:cxn>
                <a:cxn ang="0">
                  <a:pos x="70" y="182"/>
                </a:cxn>
                <a:cxn ang="0">
                  <a:pos x="31" y="201"/>
                </a:cxn>
                <a:cxn ang="0">
                  <a:pos x="8" y="219"/>
                </a:cxn>
              </a:cxnLst>
              <a:rect l="0" t="0" r="r" b="b"/>
              <a:pathLst>
                <a:path w="609" h="220">
                  <a:moveTo>
                    <a:pt x="0" y="150"/>
                  </a:moveTo>
                  <a:lnTo>
                    <a:pt x="13" y="145"/>
                  </a:lnTo>
                  <a:lnTo>
                    <a:pt x="27" y="134"/>
                  </a:lnTo>
                  <a:lnTo>
                    <a:pt x="45" y="124"/>
                  </a:lnTo>
                  <a:lnTo>
                    <a:pt x="63" y="113"/>
                  </a:lnTo>
                  <a:lnTo>
                    <a:pt x="84" y="100"/>
                  </a:lnTo>
                  <a:lnTo>
                    <a:pt x="107" y="90"/>
                  </a:lnTo>
                  <a:lnTo>
                    <a:pt x="131" y="77"/>
                  </a:lnTo>
                  <a:lnTo>
                    <a:pt x="156" y="69"/>
                  </a:lnTo>
                  <a:lnTo>
                    <a:pt x="181" y="60"/>
                  </a:lnTo>
                  <a:lnTo>
                    <a:pt x="204" y="53"/>
                  </a:lnTo>
                  <a:lnTo>
                    <a:pt x="204" y="53"/>
                  </a:lnTo>
                  <a:lnTo>
                    <a:pt x="232" y="50"/>
                  </a:lnTo>
                  <a:lnTo>
                    <a:pt x="259" y="46"/>
                  </a:lnTo>
                  <a:lnTo>
                    <a:pt x="291" y="44"/>
                  </a:lnTo>
                  <a:lnTo>
                    <a:pt x="322" y="41"/>
                  </a:lnTo>
                  <a:lnTo>
                    <a:pt x="352" y="37"/>
                  </a:lnTo>
                  <a:lnTo>
                    <a:pt x="384" y="37"/>
                  </a:lnTo>
                  <a:lnTo>
                    <a:pt x="414" y="35"/>
                  </a:lnTo>
                  <a:lnTo>
                    <a:pt x="441" y="33"/>
                  </a:lnTo>
                  <a:lnTo>
                    <a:pt x="464" y="33"/>
                  </a:lnTo>
                  <a:lnTo>
                    <a:pt x="485" y="33"/>
                  </a:lnTo>
                  <a:lnTo>
                    <a:pt x="485" y="33"/>
                  </a:lnTo>
                  <a:lnTo>
                    <a:pt x="502" y="33"/>
                  </a:lnTo>
                  <a:lnTo>
                    <a:pt x="519" y="30"/>
                  </a:lnTo>
                  <a:lnTo>
                    <a:pt x="534" y="30"/>
                  </a:lnTo>
                  <a:lnTo>
                    <a:pt x="547" y="28"/>
                  </a:lnTo>
                  <a:lnTo>
                    <a:pt x="559" y="25"/>
                  </a:lnTo>
                  <a:lnTo>
                    <a:pt x="572" y="23"/>
                  </a:lnTo>
                  <a:lnTo>
                    <a:pt x="580" y="18"/>
                  </a:lnTo>
                  <a:lnTo>
                    <a:pt x="591" y="12"/>
                  </a:lnTo>
                  <a:lnTo>
                    <a:pt x="599" y="7"/>
                  </a:lnTo>
                  <a:lnTo>
                    <a:pt x="608" y="0"/>
                  </a:lnTo>
                  <a:lnTo>
                    <a:pt x="608" y="0"/>
                  </a:lnTo>
                  <a:lnTo>
                    <a:pt x="608" y="2"/>
                  </a:lnTo>
                  <a:lnTo>
                    <a:pt x="605" y="7"/>
                  </a:lnTo>
                  <a:lnTo>
                    <a:pt x="601" y="16"/>
                  </a:lnTo>
                  <a:lnTo>
                    <a:pt x="598" y="25"/>
                  </a:lnTo>
                  <a:lnTo>
                    <a:pt x="593" y="37"/>
                  </a:lnTo>
                  <a:lnTo>
                    <a:pt x="587" y="50"/>
                  </a:lnTo>
                  <a:lnTo>
                    <a:pt x="580" y="62"/>
                  </a:lnTo>
                  <a:lnTo>
                    <a:pt x="572" y="73"/>
                  </a:lnTo>
                  <a:lnTo>
                    <a:pt x="561" y="85"/>
                  </a:lnTo>
                  <a:lnTo>
                    <a:pt x="552" y="92"/>
                  </a:lnTo>
                  <a:lnTo>
                    <a:pt x="552" y="92"/>
                  </a:lnTo>
                  <a:lnTo>
                    <a:pt x="543" y="100"/>
                  </a:lnTo>
                  <a:lnTo>
                    <a:pt x="527" y="108"/>
                  </a:lnTo>
                  <a:lnTo>
                    <a:pt x="513" y="117"/>
                  </a:lnTo>
                  <a:lnTo>
                    <a:pt x="494" y="127"/>
                  </a:lnTo>
                  <a:lnTo>
                    <a:pt x="473" y="136"/>
                  </a:lnTo>
                  <a:lnTo>
                    <a:pt x="446" y="145"/>
                  </a:lnTo>
                  <a:lnTo>
                    <a:pt x="416" y="150"/>
                  </a:lnTo>
                  <a:lnTo>
                    <a:pt x="380" y="155"/>
                  </a:lnTo>
                  <a:lnTo>
                    <a:pt x="338" y="157"/>
                  </a:lnTo>
                  <a:lnTo>
                    <a:pt x="291" y="155"/>
                  </a:lnTo>
                  <a:lnTo>
                    <a:pt x="291" y="155"/>
                  </a:lnTo>
                  <a:lnTo>
                    <a:pt x="243" y="152"/>
                  </a:lnTo>
                  <a:lnTo>
                    <a:pt x="200" y="155"/>
                  </a:lnTo>
                  <a:lnTo>
                    <a:pt x="160" y="159"/>
                  </a:lnTo>
                  <a:lnTo>
                    <a:pt x="126" y="166"/>
                  </a:lnTo>
                  <a:lnTo>
                    <a:pt x="96" y="173"/>
                  </a:lnTo>
                  <a:lnTo>
                    <a:pt x="70" y="182"/>
                  </a:lnTo>
                  <a:lnTo>
                    <a:pt x="48" y="191"/>
                  </a:lnTo>
                  <a:lnTo>
                    <a:pt x="31" y="201"/>
                  </a:lnTo>
                  <a:lnTo>
                    <a:pt x="19" y="210"/>
                  </a:lnTo>
                  <a:lnTo>
                    <a:pt x="8" y="219"/>
                  </a:lnTo>
                  <a:lnTo>
                    <a:pt x="0" y="150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23" name="Freeform 166">
              <a:extLst>
                <a:ext uri="{FF2B5EF4-FFF2-40B4-BE49-F238E27FC236}">
                  <a16:creationId xmlns:a16="http://schemas.microsoft.com/office/drawing/2014/main" id="{1189F9BA-982B-ABD7-0DBD-DC640973C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" y="2788"/>
              <a:ext cx="610" cy="221"/>
            </a:xfrm>
            <a:custGeom>
              <a:avLst/>
              <a:gdLst/>
              <a:ahLst/>
              <a:cxnLst>
                <a:cxn ang="0">
                  <a:pos x="13" y="145"/>
                </a:cxn>
                <a:cxn ang="0">
                  <a:pos x="45" y="124"/>
                </a:cxn>
                <a:cxn ang="0">
                  <a:pos x="84" y="100"/>
                </a:cxn>
                <a:cxn ang="0">
                  <a:pos x="131" y="77"/>
                </a:cxn>
                <a:cxn ang="0">
                  <a:pos x="181" y="60"/>
                </a:cxn>
                <a:cxn ang="0">
                  <a:pos x="204" y="53"/>
                </a:cxn>
                <a:cxn ang="0">
                  <a:pos x="259" y="46"/>
                </a:cxn>
                <a:cxn ang="0">
                  <a:pos x="322" y="41"/>
                </a:cxn>
                <a:cxn ang="0">
                  <a:pos x="384" y="37"/>
                </a:cxn>
                <a:cxn ang="0">
                  <a:pos x="441" y="33"/>
                </a:cxn>
                <a:cxn ang="0">
                  <a:pos x="485" y="33"/>
                </a:cxn>
                <a:cxn ang="0">
                  <a:pos x="502" y="33"/>
                </a:cxn>
                <a:cxn ang="0">
                  <a:pos x="534" y="30"/>
                </a:cxn>
                <a:cxn ang="0">
                  <a:pos x="559" y="25"/>
                </a:cxn>
                <a:cxn ang="0">
                  <a:pos x="580" y="18"/>
                </a:cxn>
                <a:cxn ang="0">
                  <a:pos x="599" y="7"/>
                </a:cxn>
                <a:cxn ang="0">
                  <a:pos x="608" y="0"/>
                </a:cxn>
                <a:cxn ang="0">
                  <a:pos x="605" y="7"/>
                </a:cxn>
                <a:cxn ang="0">
                  <a:pos x="598" y="25"/>
                </a:cxn>
                <a:cxn ang="0">
                  <a:pos x="587" y="50"/>
                </a:cxn>
                <a:cxn ang="0">
                  <a:pos x="572" y="73"/>
                </a:cxn>
                <a:cxn ang="0">
                  <a:pos x="552" y="92"/>
                </a:cxn>
                <a:cxn ang="0">
                  <a:pos x="543" y="100"/>
                </a:cxn>
                <a:cxn ang="0">
                  <a:pos x="513" y="117"/>
                </a:cxn>
                <a:cxn ang="0">
                  <a:pos x="473" y="136"/>
                </a:cxn>
                <a:cxn ang="0">
                  <a:pos x="416" y="150"/>
                </a:cxn>
                <a:cxn ang="0">
                  <a:pos x="338" y="157"/>
                </a:cxn>
                <a:cxn ang="0">
                  <a:pos x="291" y="155"/>
                </a:cxn>
                <a:cxn ang="0">
                  <a:pos x="200" y="155"/>
                </a:cxn>
                <a:cxn ang="0">
                  <a:pos x="126" y="166"/>
                </a:cxn>
                <a:cxn ang="0">
                  <a:pos x="70" y="182"/>
                </a:cxn>
                <a:cxn ang="0">
                  <a:pos x="31" y="201"/>
                </a:cxn>
                <a:cxn ang="0">
                  <a:pos x="8" y="219"/>
                </a:cxn>
              </a:cxnLst>
              <a:rect l="0" t="0" r="r" b="b"/>
              <a:pathLst>
                <a:path w="609" h="220">
                  <a:moveTo>
                    <a:pt x="0" y="150"/>
                  </a:moveTo>
                  <a:lnTo>
                    <a:pt x="13" y="145"/>
                  </a:lnTo>
                  <a:lnTo>
                    <a:pt x="27" y="134"/>
                  </a:lnTo>
                  <a:lnTo>
                    <a:pt x="45" y="124"/>
                  </a:lnTo>
                  <a:lnTo>
                    <a:pt x="63" y="113"/>
                  </a:lnTo>
                  <a:lnTo>
                    <a:pt x="84" y="100"/>
                  </a:lnTo>
                  <a:lnTo>
                    <a:pt x="107" y="90"/>
                  </a:lnTo>
                  <a:lnTo>
                    <a:pt x="131" y="77"/>
                  </a:lnTo>
                  <a:lnTo>
                    <a:pt x="156" y="69"/>
                  </a:lnTo>
                  <a:lnTo>
                    <a:pt x="181" y="60"/>
                  </a:lnTo>
                  <a:lnTo>
                    <a:pt x="204" y="53"/>
                  </a:lnTo>
                  <a:lnTo>
                    <a:pt x="204" y="53"/>
                  </a:lnTo>
                  <a:lnTo>
                    <a:pt x="232" y="50"/>
                  </a:lnTo>
                  <a:lnTo>
                    <a:pt x="259" y="46"/>
                  </a:lnTo>
                  <a:lnTo>
                    <a:pt x="291" y="44"/>
                  </a:lnTo>
                  <a:lnTo>
                    <a:pt x="322" y="41"/>
                  </a:lnTo>
                  <a:lnTo>
                    <a:pt x="352" y="37"/>
                  </a:lnTo>
                  <a:lnTo>
                    <a:pt x="384" y="37"/>
                  </a:lnTo>
                  <a:lnTo>
                    <a:pt x="414" y="35"/>
                  </a:lnTo>
                  <a:lnTo>
                    <a:pt x="441" y="33"/>
                  </a:lnTo>
                  <a:lnTo>
                    <a:pt x="464" y="33"/>
                  </a:lnTo>
                  <a:lnTo>
                    <a:pt x="485" y="33"/>
                  </a:lnTo>
                  <a:lnTo>
                    <a:pt x="485" y="33"/>
                  </a:lnTo>
                  <a:lnTo>
                    <a:pt x="502" y="33"/>
                  </a:lnTo>
                  <a:lnTo>
                    <a:pt x="519" y="30"/>
                  </a:lnTo>
                  <a:lnTo>
                    <a:pt x="534" y="30"/>
                  </a:lnTo>
                  <a:lnTo>
                    <a:pt x="547" y="28"/>
                  </a:lnTo>
                  <a:lnTo>
                    <a:pt x="559" y="25"/>
                  </a:lnTo>
                  <a:lnTo>
                    <a:pt x="572" y="23"/>
                  </a:lnTo>
                  <a:lnTo>
                    <a:pt x="580" y="18"/>
                  </a:lnTo>
                  <a:lnTo>
                    <a:pt x="591" y="12"/>
                  </a:lnTo>
                  <a:lnTo>
                    <a:pt x="599" y="7"/>
                  </a:lnTo>
                  <a:lnTo>
                    <a:pt x="608" y="0"/>
                  </a:lnTo>
                  <a:lnTo>
                    <a:pt x="608" y="0"/>
                  </a:lnTo>
                  <a:lnTo>
                    <a:pt x="608" y="2"/>
                  </a:lnTo>
                  <a:lnTo>
                    <a:pt x="605" y="7"/>
                  </a:lnTo>
                  <a:lnTo>
                    <a:pt x="601" y="16"/>
                  </a:lnTo>
                  <a:lnTo>
                    <a:pt x="598" y="25"/>
                  </a:lnTo>
                  <a:lnTo>
                    <a:pt x="593" y="37"/>
                  </a:lnTo>
                  <a:lnTo>
                    <a:pt x="587" y="50"/>
                  </a:lnTo>
                  <a:lnTo>
                    <a:pt x="580" y="62"/>
                  </a:lnTo>
                  <a:lnTo>
                    <a:pt x="572" y="73"/>
                  </a:lnTo>
                  <a:lnTo>
                    <a:pt x="561" y="85"/>
                  </a:lnTo>
                  <a:lnTo>
                    <a:pt x="552" y="92"/>
                  </a:lnTo>
                  <a:lnTo>
                    <a:pt x="552" y="92"/>
                  </a:lnTo>
                  <a:lnTo>
                    <a:pt x="543" y="100"/>
                  </a:lnTo>
                  <a:lnTo>
                    <a:pt x="527" y="108"/>
                  </a:lnTo>
                  <a:lnTo>
                    <a:pt x="513" y="117"/>
                  </a:lnTo>
                  <a:lnTo>
                    <a:pt x="494" y="127"/>
                  </a:lnTo>
                  <a:lnTo>
                    <a:pt x="473" y="136"/>
                  </a:lnTo>
                  <a:lnTo>
                    <a:pt x="446" y="145"/>
                  </a:lnTo>
                  <a:lnTo>
                    <a:pt x="416" y="150"/>
                  </a:lnTo>
                  <a:lnTo>
                    <a:pt x="380" y="155"/>
                  </a:lnTo>
                  <a:lnTo>
                    <a:pt x="338" y="157"/>
                  </a:lnTo>
                  <a:lnTo>
                    <a:pt x="291" y="155"/>
                  </a:lnTo>
                  <a:lnTo>
                    <a:pt x="291" y="155"/>
                  </a:lnTo>
                  <a:lnTo>
                    <a:pt x="243" y="152"/>
                  </a:lnTo>
                  <a:lnTo>
                    <a:pt x="200" y="155"/>
                  </a:lnTo>
                  <a:lnTo>
                    <a:pt x="160" y="159"/>
                  </a:lnTo>
                  <a:lnTo>
                    <a:pt x="126" y="166"/>
                  </a:lnTo>
                  <a:lnTo>
                    <a:pt x="96" y="173"/>
                  </a:lnTo>
                  <a:lnTo>
                    <a:pt x="70" y="182"/>
                  </a:lnTo>
                  <a:lnTo>
                    <a:pt x="48" y="191"/>
                  </a:lnTo>
                  <a:lnTo>
                    <a:pt x="31" y="201"/>
                  </a:lnTo>
                  <a:lnTo>
                    <a:pt x="19" y="210"/>
                  </a:lnTo>
                  <a:lnTo>
                    <a:pt x="8" y="219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24" name="Freeform 167">
              <a:extLst>
                <a:ext uri="{FF2B5EF4-FFF2-40B4-BE49-F238E27FC236}">
                  <a16:creationId xmlns:a16="http://schemas.microsoft.com/office/drawing/2014/main" id="{B34F04EB-3091-164C-0519-A0C966267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" y="2804"/>
              <a:ext cx="609" cy="220"/>
            </a:xfrm>
            <a:custGeom>
              <a:avLst/>
              <a:gdLst/>
              <a:ahLst/>
              <a:cxnLst>
                <a:cxn ang="0">
                  <a:pos x="10" y="143"/>
                </a:cxn>
                <a:cxn ang="0">
                  <a:pos x="43" y="124"/>
                </a:cxn>
                <a:cxn ang="0">
                  <a:pos x="84" y="101"/>
                </a:cxn>
                <a:cxn ang="0">
                  <a:pos x="130" y="78"/>
                </a:cxn>
                <a:cxn ang="0">
                  <a:pos x="181" y="61"/>
                </a:cxn>
                <a:cxn ang="0">
                  <a:pos x="204" y="55"/>
                </a:cxn>
                <a:cxn ang="0">
                  <a:pos x="259" y="46"/>
                </a:cxn>
                <a:cxn ang="0">
                  <a:pos x="322" y="39"/>
                </a:cxn>
                <a:cxn ang="0">
                  <a:pos x="383" y="36"/>
                </a:cxn>
                <a:cxn ang="0">
                  <a:pos x="440" y="34"/>
                </a:cxn>
                <a:cxn ang="0">
                  <a:pos x="484" y="31"/>
                </a:cxn>
                <a:cxn ang="0">
                  <a:pos x="501" y="31"/>
                </a:cxn>
                <a:cxn ang="0">
                  <a:pos x="533" y="31"/>
                </a:cxn>
                <a:cxn ang="0">
                  <a:pos x="558" y="25"/>
                </a:cxn>
                <a:cxn ang="0">
                  <a:pos x="579" y="18"/>
                </a:cxn>
                <a:cxn ang="0">
                  <a:pos x="598" y="6"/>
                </a:cxn>
                <a:cxn ang="0">
                  <a:pos x="607" y="0"/>
                </a:cxn>
                <a:cxn ang="0">
                  <a:pos x="604" y="6"/>
                </a:cxn>
                <a:cxn ang="0">
                  <a:pos x="596" y="25"/>
                </a:cxn>
                <a:cxn ang="0">
                  <a:pos x="586" y="50"/>
                </a:cxn>
                <a:cxn ang="0">
                  <a:pos x="568" y="73"/>
                </a:cxn>
                <a:cxn ang="0">
                  <a:pos x="549" y="92"/>
                </a:cxn>
                <a:cxn ang="0">
                  <a:pos x="539" y="101"/>
                </a:cxn>
                <a:cxn ang="0">
                  <a:pos x="512" y="117"/>
                </a:cxn>
                <a:cxn ang="0">
                  <a:pos x="471" y="136"/>
                </a:cxn>
                <a:cxn ang="0">
                  <a:pos x="413" y="151"/>
                </a:cxn>
                <a:cxn ang="0">
                  <a:pos x="337" y="156"/>
                </a:cxn>
                <a:cxn ang="0">
                  <a:pos x="291" y="156"/>
                </a:cxn>
                <a:cxn ang="0">
                  <a:pos x="197" y="156"/>
                </a:cxn>
                <a:cxn ang="0">
                  <a:pos x="126" y="163"/>
                </a:cxn>
                <a:cxn ang="0">
                  <a:pos x="69" y="183"/>
                </a:cxn>
                <a:cxn ang="0">
                  <a:pos x="31" y="202"/>
                </a:cxn>
                <a:cxn ang="0">
                  <a:pos x="6" y="219"/>
                </a:cxn>
              </a:cxnLst>
              <a:rect l="0" t="0" r="r" b="b"/>
              <a:pathLst>
                <a:path w="608" h="220">
                  <a:moveTo>
                    <a:pt x="0" y="151"/>
                  </a:moveTo>
                  <a:lnTo>
                    <a:pt x="10" y="143"/>
                  </a:lnTo>
                  <a:lnTo>
                    <a:pt x="27" y="135"/>
                  </a:lnTo>
                  <a:lnTo>
                    <a:pt x="43" y="124"/>
                  </a:lnTo>
                  <a:lnTo>
                    <a:pt x="63" y="113"/>
                  </a:lnTo>
                  <a:lnTo>
                    <a:pt x="84" y="101"/>
                  </a:lnTo>
                  <a:lnTo>
                    <a:pt x="107" y="88"/>
                  </a:lnTo>
                  <a:lnTo>
                    <a:pt x="130" y="78"/>
                  </a:lnTo>
                  <a:lnTo>
                    <a:pt x="156" y="69"/>
                  </a:lnTo>
                  <a:lnTo>
                    <a:pt x="181" y="61"/>
                  </a:lnTo>
                  <a:lnTo>
                    <a:pt x="204" y="55"/>
                  </a:lnTo>
                  <a:lnTo>
                    <a:pt x="204" y="55"/>
                  </a:lnTo>
                  <a:lnTo>
                    <a:pt x="232" y="50"/>
                  </a:lnTo>
                  <a:lnTo>
                    <a:pt x="259" y="46"/>
                  </a:lnTo>
                  <a:lnTo>
                    <a:pt x="291" y="44"/>
                  </a:lnTo>
                  <a:lnTo>
                    <a:pt x="322" y="39"/>
                  </a:lnTo>
                  <a:lnTo>
                    <a:pt x="351" y="37"/>
                  </a:lnTo>
                  <a:lnTo>
                    <a:pt x="383" y="36"/>
                  </a:lnTo>
                  <a:lnTo>
                    <a:pt x="413" y="36"/>
                  </a:lnTo>
                  <a:lnTo>
                    <a:pt x="440" y="34"/>
                  </a:lnTo>
                  <a:lnTo>
                    <a:pt x="464" y="34"/>
                  </a:lnTo>
                  <a:lnTo>
                    <a:pt x="484" y="31"/>
                  </a:lnTo>
                  <a:lnTo>
                    <a:pt x="484" y="31"/>
                  </a:lnTo>
                  <a:lnTo>
                    <a:pt x="501" y="31"/>
                  </a:lnTo>
                  <a:lnTo>
                    <a:pt x="516" y="31"/>
                  </a:lnTo>
                  <a:lnTo>
                    <a:pt x="533" y="31"/>
                  </a:lnTo>
                  <a:lnTo>
                    <a:pt x="545" y="27"/>
                  </a:lnTo>
                  <a:lnTo>
                    <a:pt x="558" y="25"/>
                  </a:lnTo>
                  <a:lnTo>
                    <a:pt x="568" y="23"/>
                  </a:lnTo>
                  <a:lnTo>
                    <a:pt x="579" y="18"/>
                  </a:lnTo>
                  <a:lnTo>
                    <a:pt x="590" y="13"/>
                  </a:lnTo>
                  <a:lnTo>
                    <a:pt x="598" y="6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604" y="2"/>
                  </a:lnTo>
                  <a:lnTo>
                    <a:pt x="604" y="6"/>
                  </a:lnTo>
                  <a:lnTo>
                    <a:pt x="600" y="14"/>
                  </a:lnTo>
                  <a:lnTo>
                    <a:pt x="596" y="25"/>
                  </a:lnTo>
                  <a:lnTo>
                    <a:pt x="592" y="37"/>
                  </a:lnTo>
                  <a:lnTo>
                    <a:pt x="586" y="50"/>
                  </a:lnTo>
                  <a:lnTo>
                    <a:pt x="577" y="61"/>
                  </a:lnTo>
                  <a:lnTo>
                    <a:pt x="568" y="73"/>
                  </a:lnTo>
                  <a:lnTo>
                    <a:pt x="560" y="84"/>
                  </a:lnTo>
                  <a:lnTo>
                    <a:pt x="549" y="92"/>
                  </a:lnTo>
                  <a:lnTo>
                    <a:pt x="549" y="92"/>
                  </a:lnTo>
                  <a:lnTo>
                    <a:pt x="539" y="101"/>
                  </a:lnTo>
                  <a:lnTo>
                    <a:pt x="526" y="110"/>
                  </a:lnTo>
                  <a:lnTo>
                    <a:pt x="512" y="117"/>
                  </a:lnTo>
                  <a:lnTo>
                    <a:pt x="493" y="126"/>
                  </a:lnTo>
                  <a:lnTo>
                    <a:pt x="471" y="136"/>
                  </a:lnTo>
                  <a:lnTo>
                    <a:pt x="444" y="145"/>
                  </a:lnTo>
                  <a:lnTo>
                    <a:pt x="413" y="151"/>
                  </a:lnTo>
                  <a:lnTo>
                    <a:pt x="377" y="156"/>
                  </a:lnTo>
                  <a:lnTo>
                    <a:pt x="337" y="156"/>
                  </a:lnTo>
                  <a:lnTo>
                    <a:pt x="291" y="156"/>
                  </a:lnTo>
                  <a:lnTo>
                    <a:pt x="291" y="156"/>
                  </a:lnTo>
                  <a:lnTo>
                    <a:pt x="243" y="154"/>
                  </a:lnTo>
                  <a:lnTo>
                    <a:pt x="197" y="156"/>
                  </a:lnTo>
                  <a:lnTo>
                    <a:pt x="160" y="160"/>
                  </a:lnTo>
                  <a:lnTo>
                    <a:pt x="126" y="163"/>
                  </a:lnTo>
                  <a:lnTo>
                    <a:pt x="96" y="174"/>
                  </a:lnTo>
                  <a:lnTo>
                    <a:pt x="69" y="183"/>
                  </a:lnTo>
                  <a:lnTo>
                    <a:pt x="48" y="191"/>
                  </a:lnTo>
                  <a:lnTo>
                    <a:pt x="31" y="202"/>
                  </a:lnTo>
                  <a:lnTo>
                    <a:pt x="17" y="210"/>
                  </a:lnTo>
                  <a:lnTo>
                    <a:pt x="6" y="219"/>
                  </a:lnTo>
                  <a:lnTo>
                    <a:pt x="0" y="15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25" name="Freeform 168">
              <a:extLst>
                <a:ext uri="{FF2B5EF4-FFF2-40B4-BE49-F238E27FC236}">
                  <a16:creationId xmlns:a16="http://schemas.microsoft.com/office/drawing/2014/main" id="{2A14B8D8-517F-E388-C9C7-676617EC6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" y="2804"/>
              <a:ext cx="609" cy="220"/>
            </a:xfrm>
            <a:custGeom>
              <a:avLst/>
              <a:gdLst/>
              <a:ahLst/>
              <a:cxnLst>
                <a:cxn ang="0">
                  <a:pos x="10" y="143"/>
                </a:cxn>
                <a:cxn ang="0">
                  <a:pos x="43" y="124"/>
                </a:cxn>
                <a:cxn ang="0">
                  <a:pos x="84" y="101"/>
                </a:cxn>
                <a:cxn ang="0">
                  <a:pos x="130" y="78"/>
                </a:cxn>
                <a:cxn ang="0">
                  <a:pos x="181" y="61"/>
                </a:cxn>
                <a:cxn ang="0">
                  <a:pos x="204" y="55"/>
                </a:cxn>
                <a:cxn ang="0">
                  <a:pos x="259" y="46"/>
                </a:cxn>
                <a:cxn ang="0">
                  <a:pos x="322" y="39"/>
                </a:cxn>
                <a:cxn ang="0">
                  <a:pos x="383" y="36"/>
                </a:cxn>
                <a:cxn ang="0">
                  <a:pos x="440" y="34"/>
                </a:cxn>
                <a:cxn ang="0">
                  <a:pos x="484" y="31"/>
                </a:cxn>
                <a:cxn ang="0">
                  <a:pos x="501" y="31"/>
                </a:cxn>
                <a:cxn ang="0">
                  <a:pos x="533" y="31"/>
                </a:cxn>
                <a:cxn ang="0">
                  <a:pos x="558" y="25"/>
                </a:cxn>
                <a:cxn ang="0">
                  <a:pos x="579" y="18"/>
                </a:cxn>
                <a:cxn ang="0">
                  <a:pos x="598" y="6"/>
                </a:cxn>
                <a:cxn ang="0">
                  <a:pos x="607" y="0"/>
                </a:cxn>
                <a:cxn ang="0">
                  <a:pos x="604" y="6"/>
                </a:cxn>
                <a:cxn ang="0">
                  <a:pos x="596" y="25"/>
                </a:cxn>
                <a:cxn ang="0">
                  <a:pos x="586" y="50"/>
                </a:cxn>
                <a:cxn ang="0">
                  <a:pos x="568" y="73"/>
                </a:cxn>
                <a:cxn ang="0">
                  <a:pos x="549" y="92"/>
                </a:cxn>
                <a:cxn ang="0">
                  <a:pos x="539" y="101"/>
                </a:cxn>
                <a:cxn ang="0">
                  <a:pos x="512" y="117"/>
                </a:cxn>
                <a:cxn ang="0">
                  <a:pos x="471" y="136"/>
                </a:cxn>
                <a:cxn ang="0">
                  <a:pos x="413" y="151"/>
                </a:cxn>
                <a:cxn ang="0">
                  <a:pos x="337" y="156"/>
                </a:cxn>
                <a:cxn ang="0">
                  <a:pos x="291" y="156"/>
                </a:cxn>
                <a:cxn ang="0">
                  <a:pos x="197" y="156"/>
                </a:cxn>
                <a:cxn ang="0">
                  <a:pos x="126" y="163"/>
                </a:cxn>
                <a:cxn ang="0">
                  <a:pos x="69" y="183"/>
                </a:cxn>
                <a:cxn ang="0">
                  <a:pos x="31" y="202"/>
                </a:cxn>
                <a:cxn ang="0">
                  <a:pos x="6" y="219"/>
                </a:cxn>
              </a:cxnLst>
              <a:rect l="0" t="0" r="r" b="b"/>
              <a:pathLst>
                <a:path w="608" h="220">
                  <a:moveTo>
                    <a:pt x="0" y="151"/>
                  </a:moveTo>
                  <a:lnTo>
                    <a:pt x="10" y="143"/>
                  </a:lnTo>
                  <a:lnTo>
                    <a:pt x="27" y="135"/>
                  </a:lnTo>
                  <a:lnTo>
                    <a:pt x="43" y="124"/>
                  </a:lnTo>
                  <a:lnTo>
                    <a:pt x="63" y="113"/>
                  </a:lnTo>
                  <a:lnTo>
                    <a:pt x="84" y="101"/>
                  </a:lnTo>
                  <a:lnTo>
                    <a:pt x="107" y="88"/>
                  </a:lnTo>
                  <a:lnTo>
                    <a:pt x="130" y="78"/>
                  </a:lnTo>
                  <a:lnTo>
                    <a:pt x="156" y="69"/>
                  </a:lnTo>
                  <a:lnTo>
                    <a:pt x="181" y="61"/>
                  </a:lnTo>
                  <a:lnTo>
                    <a:pt x="204" y="55"/>
                  </a:lnTo>
                  <a:lnTo>
                    <a:pt x="204" y="55"/>
                  </a:lnTo>
                  <a:lnTo>
                    <a:pt x="232" y="50"/>
                  </a:lnTo>
                  <a:lnTo>
                    <a:pt x="259" y="46"/>
                  </a:lnTo>
                  <a:lnTo>
                    <a:pt x="291" y="44"/>
                  </a:lnTo>
                  <a:lnTo>
                    <a:pt x="322" y="39"/>
                  </a:lnTo>
                  <a:lnTo>
                    <a:pt x="351" y="37"/>
                  </a:lnTo>
                  <a:lnTo>
                    <a:pt x="383" y="36"/>
                  </a:lnTo>
                  <a:lnTo>
                    <a:pt x="413" y="36"/>
                  </a:lnTo>
                  <a:lnTo>
                    <a:pt x="440" y="34"/>
                  </a:lnTo>
                  <a:lnTo>
                    <a:pt x="464" y="34"/>
                  </a:lnTo>
                  <a:lnTo>
                    <a:pt x="484" y="31"/>
                  </a:lnTo>
                  <a:lnTo>
                    <a:pt x="484" y="31"/>
                  </a:lnTo>
                  <a:lnTo>
                    <a:pt x="501" y="31"/>
                  </a:lnTo>
                  <a:lnTo>
                    <a:pt x="516" y="31"/>
                  </a:lnTo>
                  <a:lnTo>
                    <a:pt x="533" y="31"/>
                  </a:lnTo>
                  <a:lnTo>
                    <a:pt x="545" y="27"/>
                  </a:lnTo>
                  <a:lnTo>
                    <a:pt x="558" y="25"/>
                  </a:lnTo>
                  <a:lnTo>
                    <a:pt x="568" y="23"/>
                  </a:lnTo>
                  <a:lnTo>
                    <a:pt x="579" y="18"/>
                  </a:lnTo>
                  <a:lnTo>
                    <a:pt x="590" y="13"/>
                  </a:lnTo>
                  <a:lnTo>
                    <a:pt x="598" y="6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604" y="2"/>
                  </a:lnTo>
                  <a:lnTo>
                    <a:pt x="604" y="6"/>
                  </a:lnTo>
                  <a:lnTo>
                    <a:pt x="600" y="14"/>
                  </a:lnTo>
                  <a:lnTo>
                    <a:pt x="596" y="25"/>
                  </a:lnTo>
                  <a:lnTo>
                    <a:pt x="592" y="37"/>
                  </a:lnTo>
                  <a:lnTo>
                    <a:pt x="586" y="50"/>
                  </a:lnTo>
                  <a:lnTo>
                    <a:pt x="577" y="61"/>
                  </a:lnTo>
                  <a:lnTo>
                    <a:pt x="568" y="73"/>
                  </a:lnTo>
                  <a:lnTo>
                    <a:pt x="560" y="84"/>
                  </a:lnTo>
                  <a:lnTo>
                    <a:pt x="549" y="92"/>
                  </a:lnTo>
                  <a:lnTo>
                    <a:pt x="549" y="92"/>
                  </a:lnTo>
                  <a:lnTo>
                    <a:pt x="539" y="101"/>
                  </a:lnTo>
                  <a:lnTo>
                    <a:pt x="526" y="110"/>
                  </a:lnTo>
                  <a:lnTo>
                    <a:pt x="512" y="117"/>
                  </a:lnTo>
                  <a:lnTo>
                    <a:pt x="493" y="126"/>
                  </a:lnTo>
                  <a:lnTo>
                    <a:pt x="471" y="136"/>
                  </a:lnTo>
                  <a:lnTo>
                    <a:pt x="444" y="145"/>
                  </a:lnTo>
                  <a:lnTo>
                    <a:pt x="413" y="151"/>
                  </a:lnTo>
                  <a:lnTo>
                    <a:pt x="377" y="156"/>
                  </a:lnTo>
                  <a:lnTo>
                    <a:pt x="337" y="156"/>
                  </a:lnTo>
                  <a:lnTo>
                    <a:pt x="291" y="156"/>
                  </a:lnTo>
                  <a:lnTo>
                    <a:pt x="291" y="156"/>
                  </a:lnTo>
                  <a:lnTo>
                    <a:pt x="243" y="154"/>
                  </a:lnTo>
                  <a:lnTo>
                    <a:pt x="197" y="156"/>
                  </a:lnTo>
                  <a:lnTo>
                    <a:pt x="160" y="160"/>
                  </a:lnTo>
                  <a:lnTo>
                    <a:pt x="126" y="163"/>
                  </a:lnTo>
                  <a:lnTo>
                    <a:pt x="96" y="174"/>
                  </a:lnTo>
                  <a:lnTo>
                    <a:pt x="69" y="183"/>
                  </a:lnTo>
                  <a:lnTo>
                    <a:pt x="48" y="191"/>
                  </a:lnTo>
                  <a:lnTo>
                    <a:pt x="31" y="202"/>
                  </a:lnTo>
                  <a:lnTo>
                    <a:pt x="17" y="210"/>
                  </a:lnTo>
                  <a:lnTo>
                    <a:pt x="6" y="219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26" name="Freeform 169">
              <a:extLst>
                <a:ext uri="{FF2B5EF4-FFF2-40B4-BE49-F238E27FC236}">
                  <a16:creationId xmlns:a16="http://schemas.microsoft.com/office/drawing/2014/main" id="{69AFC210-B0E9-2C84-3F84-F58E3A9DD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" y="2938"/>
              <a:ext cx="482" cy="147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7" y="75"/>
                </a:cxn>
                <a:cxn ang="0">
                  <a:pos x="16" y="69"/>
                </a:cxn>
                <a:cxn ang="0">
                  <a:pos x="27" y="60"/>
                </a:cxn>
                <a:cxn ang="0">
                  <a:pos x="37" y="52"/>
                </a:cxn>
                <a:cxn ang="0">
                  <a:pos x="48" y="46"/>
                </a:cxn>
                <a:cxn ang="0">
                  <a:pos x="60" y="37"/>
                </a:cxn>
                <a:cxn ang="0">
                  <a:pos x="71" y="31"/>
                </a:cxn>
                <a:cxn ang="0">
                  <a:pos x="85" y="25"/>
                </a:cxn>
                <a:cxn ang="0">
                  <a:pos x="101" y="20"/>
                </a:cxn>
                <a:cxn ang="0">
                  <a:pos x="115" y="16"/>
                </a:cxn>
                <a:cxn ang="0">
                  <a:pos x="115" y="16"/>
                </a:cxn>
                <a:cxn ang="0">
                  <a:pos x="134" y="16"/>
                </a:cxn>
                <a:cxn ang="0">
                  <a:pos x="156" y="14"/>
                </a:cxn>
                <a:cxn ang="0">
                  <a:pos x="179" y="14"/>
                </a:cxn>
                <a:cxn ang="0">
                  <a:pos x="206" y="16"/>
                </a:cxn>
                <a:cxn ang="0">
                  <a:pos x="233" y="16"/>
                </a:cxn>
                <a:cxn ang="0">
                  <a:pos x="260" y="16"/>
                </a:cxn>
                <a:cxn ang="0">
                  <a:pos x="286" y="18"/>
                </a:cxn>
                <a:cxn ang="0">
                  <a:pos x="307" y="18"/>
                </a:cxn>
                <a:cxn ang="0">
                  <a:pos x="329" y="18"/>
                </a:cxn>
                <a:cxn ang="0">
                  <a:pos x="343" y="16"/>
                </a:cxn>
                <a:cxn ang="0">
                  <a:pos x="343" y="16"/>
                </a:cxn>
                <a:cxn ang="0">
                  <a:pos x="356" y="16"/>
                </a:cxn>
                <a:cxn ang="0">
                  <a:pos x="368" y="16"/>
                </a:cxn>
                <a:cxn ang="0">
                  <a:pos x="383" y="14"/>
                </a:cxn>
                <a:cxn ang="0">
                  <a:pos x="398" y="14"/>
                </a:cxn>
                <a:cxn ang="0">
                  <a:pos x="410" y="12"/>
                </a:cxn>
                <a:cxn ang="0">
                  <a:pos x="425" y="12"/>
                </a:cxn>
                <a:cxn ang="0">
                  <a:pos x="440" y="8"/>
                </a:cxn>
                <a:cxn ang="0">
                  <a:pos x="455" y="6"/>
                </a:cxn>
                <a:cxn ang="0">
                  <a:pos x="467" y="4"/>
                </a:cxn>
                <a:cxn ang="0">
                  <a:pos x="481" y="0"/>
                </a:cxn>
                <a:cxn ang="0">
                  <a:pos x="481" y="0"/>
                </a:cxn>
                <a:cxn ang="0">
                  <a:pos x="478" y="2"/>
                </a:cxn>
                <a:cxn ang="0">
                  <a:pos x="467" y="8"/>
                </a:cxn>
                <a:cxn ang="0">
                  <a:pos x="453" y="20"/>
                </a:cxn>
                <a:cxn ang="0">
                  <a:pos x="432" y="34"/>
                </a:cxn>
                <a:cxn ang="0">
                  <a:pos x="410" y="48"/>
                </a:cxn>
                <a:cxn ang="0">
                  <a:pos x="385" y="64"/>
                </a:cxn>
                <a:cxn ang="0">
                  <a:pos x="357" y="77"/>
                </a:cxn>
                <a:cxn ang="0">
                  <a:pos x="331" y="92"/>
                </a:cxn>
                <a:cxn ang="0">
                  <a:pos x="303" y="103"/>
                </a:cxn>
                <a:cxn ang="0">
                  <a:pos x="280" y="110"/>
                </a:cxn>
                <a:cxn ang="0">
                  <a:pos x="280" y="110"/>
                </a:cxn>
                <a:cxn ang="0">
                  <a:pos x="255" y="117"/>
                </a:cxn>
                <a:cxn ang="0">
                  <a:pos x="227" y="124"/>
                </a:cxn>
                <a:cxn ang="0">
                  <a:pos x="200" y="130"/>
                </a:cxn>
                <a:cxn ang="0">
                  <a:pos x="170" y="134"/>
                </a:cxn>
                <a:cxn ang="0">
                  <a:pos x="140" y="140"/>
                </a:cxn>
                <a:cxn ang="0">
                  <a:pos x="113" y="142"/>
                </a:cxn>
                <a:cxn ang="0">
                  <a:pos x="88" y="145"/>
                </a:cxn>
                <a:cxn ang="0">
                  <a:pos x="62" y="145"/>
                </a:cxn>
                <a:cxn ang="0">
                  <a:pos x="41" y="140"/>
                </a:cxn>
                <a:cxn ang="0">
                  <a:pos x="27" y="131"/>
                </a:cxn>
                <a:cxn ang="0">
                  <a:pos x="0" y="82"/>
                </a:cxn>
              </a:cxnLst>
              <a:rect l="0" t="0" r="r" b="b"/>
              <a:pathLst>
                <a:path w="482" h="146">
                  <a:moveTo>
                    <a:pt x="0" y="82"/>
                  </a:moveTo>
                  <a:lnTo>
                    <a:pt x="7" y="75"/>
                  </a:lnTo>
                  <a:lnTo>
                    <a:pt x="16" y="69"/>
                  </a:lnTo>
                  <a:lnTo>
                    <a:pt x="27" y="60"/>
                  </a:lnTo>
                  <a:lnTo>
                    <a:pt x="37" y="52"/>
                  </a:lnTo>
                  <a:lnTo>
                    <a:pt x="48" y="46"/>
                  </a:lnTo>
                  <a:lnTo>
                    <a:pt x="60" y="37"/>
                  </a:lnTo>
                  <a:lnTo>
                    <a:pt x="71" y="31"/>
                  </a:lnTo>
                  <a:lnTo>
                    <a:pt x="85" y="25"/>
                  </a:lnTo>
                  <a:lnTo>
                    <a:pt x="101" y="20"/>
                  </a:lnTo>
                  <a:lnTo>
                    <a:pt x="115" y="16"/>
                  </a:lnTo>
                  <a:lnTo>
                    <a:pt x="115" y="16"/>
                  </a:lnTo>
                  <a:lnTo>
                    <a:pt x="134" y="16"/>
                  </a:lnTo>
                  <a:lnTo>
                    <a:pt x="156" y="14"/>
                  </a:lnTo>
                  <a:lnTo>
                    <a:pt x="179" y="14"/>
                  </a:lnTo>
                  <a:lnTo>
                    <a:pt x="206" y="16"/>
                  </a:lnTo>
                  <a:lnTo>
                    <a:pt x="233" y="16"/>
                  </a:lnTo>
                  <a:lnTo>
                    <a:pt x="260" y="16"/>
                  </a:lnTo>
                  <a:lnTo>
                    <a:pt x="286" y="18"/>
                  </a:lnTo>
                  <a:lnTo>
                    <a:pt x="307" y="18"/>
                  </a:lnTo>
                  <a:lnTo>
                    <a:pt x="329" y="18"/>
                  </a:lnTo>
                  <a:lnTo>
                    <a:pt x="343" y="16"/>
                  </a:lnTo>
                  <a:lnTo>
                    <a:pt x="343" y="16"/>
                  </a:lnTo>
                  <a:lnTo>
                    <a:pt x="356" y="16"/>
                  </a:lnTo>
                  <a:lnTo>
                    <a:pt x="368" y="16"/>
                  </a:lnTo>
                  <a:lnTo>
                    <a:pt x="383" y="14"/>
                  </a:lnTo>
                  <a:lnTo>
                    <a:pt x="398" y="14"/>
                  </a:lnTo>
                  <a:lnTo>
                    <a:pt x="410" y="12"/>
                  </a:lnTo>
                  <a:lnTo>
                    <a:pt x="425" y="12"/>
                  </a:lnTo>
                  <a:lnTo>
                    <a:pt x="440" y="8"/>
                  </a:lnTo>
                  <a:lnTo>
                    <a:pt x="455" y="6"/>
                  </a:lnTo>
                  <a:lnTo>
                    <a:pt x="467" y="4"/>
                  </a:lnTo>
                  <a:lnTo>
                    <a:pt x="481" y="0"/>
                  </a:lnTo>
                  <a:lnTo>
                    <a:pt x="481" y="0"/>
                  </a:lnTo>
                  <a:lnTo>
                    <a:pt x="478" y="2"/>
                  </a:lnTo>
                  <a:lnTo>
                    <a:pt x="467" y="8"/>
                  </a:lnTo>
                  <a:lnTo>
                    <a:pt x="453" y="20"/>
                  </a:lnTo>
                  <a:lnTo>
                    <a:pt x="432" y="34"/>
                  </a:lnTo>
                  <a:lnTo>
                    <a:pt x="410" y="48"/>
                  </a:lnTo>
                  <a:lnTo>
                    <a:pt x="385" y="64"/>
                  </a:lnTo>
                  <a:lnTo>
                    <a:pt x="357" y="77"/>
                  </a:lnTo>
                  <a:lnTo>
                    <a:pt x="331" y="92"/>
                  </a:lnTo>
                  <a:lnTo>
                    <a:pt x="303" y="103"/>
                  </a:lnTo>
                  <a:lnTo>
                    <a:pt x="280" y="110"/>
                  </a:lnTo>
                  <a:lnTo>
                    <a:pt x="280" y="110"/>
                  </a:lnTo>
                  <a:lnTo>
                    <a:pt x="255" y="117"/>
                  </a:lnTo>
                  <a:lnTo>
                    <a:pt x="227" y="124"/>
                  </a:lnTo>
                  <a:lnTo>
                    <a:pt x="200" y="130"/>
                  </a:lnTo>
                  <a:lnTo>
                    <a:pt x="170" y="134"/>
                  </a:lnTo>
                  <a:lnTo>
                    <a:pt x="140" y="140"/>
                  </a:lnTo>
                  <a:lnTo>
                    <a:pt x="113" y="142"/>
                  </a:lnTo>
                  <a:lnTo>
                    <a:pt x="88" y="145"/>
                  </a:lnTo>
                  <a:lnTo>
                    <a:pt x="62" y="145"/>
                  </a:lnTo>
                  <a:lnTo>
                    <a:pt x="41" y="140"/>
                  </a:lnTo>
                  <a:lnTo>
                    <a:pt x="27" y="131"/>
                  </a:lnTo>
                  <a:lnTo>
                    <a:pt x="0" y="82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27" name="Freeform 170">
              <a:extLst>
                <a:ext uri="{FF2B5EF4-FFF2-40B4-BE49-F238E27FC236}">
                  <a16:creationId xmlns:a16="http://schemas.microsoft.com/office/drawing/2014/main" id="{5C931D37-7FFA-F60D-CCD6-BC427663D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" y="2938"/>
              <a:ext cx="482" cy="147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7" y="75"/>
                </a:cxn>
                <a:cxn ang="0">
                  <a:pos x="16" y="69"/>
                </a:cxn>
                <a:cxn ang="0">
                  <a:pos x="27" y="60"/>
                </a:cxn>
                <a:cxn ang="0">
                  <a:pos x="37" y="52"/>
                </a:cxn>
                <a:cxn ang="0">
                  <a:pos x="48" y="46"/>
                </a:cxn>
                <a:cxn ang="0">
                  <a:pos x="60" y="37"/>
                </a:cxn>
                <a:cxn ang="0">
                  <a:pos x="71" y="31"/>
                </a:cxn>
                <a:cxn ang="0">
                  <a:pos x="85" y="25"/>
                </a:cxn>
                <a:cxn ang="0">
                  <a:pos x="101" y="20"/>
                </a:cxn>
                <a:cxn ang="0">
                  <a:pos x="115" y="16"/>
                </a:cxn>
                <a:cxn ang="0">
                  <a:pos x="115" y="16"/>
                </a:cxn>
                <a:cxn ang="0">
                  <a:pos x="134" y="16"/>
                </a:cxn>
                <a:cxn ang="0">
                  <a:pos x="156" y="14"/>
                </a:cxn>
                <a:cxn ang="0">
                  <a:pos x="179" y="14"/>
                </a:cxn>
                <a:cxn ang="0">
                  <a:pos x="206" y="16"/>
                </a:cxn>
                <a:cxn ang="0">
                  <a:pos x="233" y="16"/>
                </a:cxn>
                <a:cxn ang="0">
                  <a:pos x="260" y="16"/>
                </a:cxn>
                <a:cxn ang="0">
                  <a:pos x="286" y="18"/>
                </a:cxn>
                <a:cxn ang="0">
                  <a:pos x="307" y="18"/>
                </a:cxn>
                <a:cxn ang="0">
                  <a:pos x="329" y="18"/>
                </a:cxn>
                <a:cxn ang="0">
                  <a:pos x="343" y="16"/>
                </a:cxn>
                <a:cxn ang="0">
                  <a:pos x="343" y="16"/>
                </a:cxn>
                <a:cxn ang="0">
                  <a:pos x="356" y="16"/>
                </a:cxn>
                <a:cxn ang="0">
                  <a:pos x="368" y="16"/>
                </a:cxn>
                <a:cxn ang="0">
                  <a:pos x="383" y="14"/>
                </a:cxn>
                <a:cxn ang="0">
                  <a:pos x="398" y="14"/>
                </a:cxn>
                <a:cxn ang="0">
                  <a:pos x="410" y="12"/>
                </a:cxn>
                <a:cxn ang="0">
                  <a:pos x="425" y="12"/>
                </a:cxn>
                <a:cxn ang="0">
                  <a:pos x="440" y="8"/>
                </a:cxn>
                <a:cxn ang="0">
                  <a:pos x="455" y="6"/>
                </a:cxn>
                <a:cxn ang="0">
                  <a:pos x="467" y="4"/>
                </a:cxn>
                <a:cxn ang="0">
                  <a:pos x="481" y="0"/>
                </a:cxn>
                <a:cxn ang="0">
                  <a:pos x="481" y="0"/>
                </a:cxn>
                <a:cxn ang="0">
                  <a:pos x="478" y="2"/>
                </a:cxn>
                <a:cxn ang="0">
                  <a:pos x="467" y="8"/>
                </a:cxn>
                <a:cxn ang="0">
                  <a:pos x="453" y="20"/>
                </a:cxn>
                <a:cxn ang="0">
                  <a:pos x="432" y="34"/>
                </a:cxn>
                <a:cxn ang="0">
                  <a:pos x="410" y="48"/>
                </a:cxn>
                <a:cxn ang="0">
                  <a:pos x="385" y="64"/>
                </a:cxn>
                <a:cxn ang="0">
                  <a:pos x="357" y="77"/>
                </a:cxn>
                <a:cxn ang="0">
                  <a:pos x="331" y="92"/>
                </a:cxn>
                <a:cxn ang="0">
                  <a:pos x="303" y="103"/>
                </a:cxn>
                <a:cxn ang="0">
                  <a:pos x="280" y="110"/>
                </a:cxn>
                <a:cxn ang="0">
                  <a:pos x="280" y="110"/>
                </a:cxn>
                <a:cxn ang="0">
                  <a:pos x="255" y="117"/>
                </a:cxn>
                <a:cxn ang="0">
                  <a:pos x="227" y="124"/>
                </a:cxn>
                <a:cxn ang="0">
                  <a:pos x="200" y="130"/>
                </a:cxn>
                <a:cxn ang="0">
                  <a:pos x="170" y="134"/>
                </a:cxn>
                <a:cxn ang="0">
                  <a:pos x="140" y="140"/>
                </a:cxn>
                <a:cxn ang="0">
                  <a:pos x="113" y="142"/>
                </a:cxn>
                <a:cxn ang="0">
                  <a:pos x="88" y="145"/>
                </a:cxn>
                <a:cxn ang="0">
                  <a:pos x="62" y="145"/>
                </a:cxn>
                <a:cxn ang="0">
                  <a:pos x="41" y="140"/>
                </a:cxn>
                <a:cxn ang="0">
                  <a:pos x="27" y="131"/>
                </a:cxn>
              </a:cxnLst>
              <a:rect l="0" t="0" r="r" b="b"/>
              <a:pathLst>
                <a:path w="482" h="146">
                  <a:moveTo>
                    <a:pt x="0" y="82"/>
                  </a:moveTo>
                  <a:lnTo>
                    <a:pt x="7" y="75"/>
                  </a:lnTo>
                  <a:lnTo>
                    <a:pt x="16" y="69"/>
                  </a:lnTo>
                  <a:lnTo>
                    <a:pt x="27" y="60"/>
                  </a:lnTo>
                  <a:lnTo>
                    <a:pt x="37" y="52"/>
                  </a:lnTo>
                  <a:lnTo>
                    <a:pt x="48" y="46"/>
                  </a:lnTo>
                  <a:lnTo>
                    <a:pt x="60" y="37"/>
                  </a:lnTo>
                  <a:lnTo>
                    <a:pt x="71" y="31"/>
                  </a:lnTo>
                  <a:lnTo>
                    <a:pt x="85" y="25"/>
                  </a:lnTo>
                  <a:lnTo>
                    <a:pt x="101" y="20"/>
                  </a:lnTo>
                  <a:lnTo>
                    <a:pt x="115" y="16"/>
                  </a:lnTo>
                  <a:lnTo>
                    <a:pt x="115" y="16"/>
                  </a:lnTo>
                  <a:lnTo>
                    <a:pt x="134" y="16"/>
                  </a:lnTo>
                  <a:lnTo>
                    <a:pt x="156" y="14"/>
                  </a:lnTo>
                  <a:lnTo>
                    <a:pt x="179" y="14"/>
                  </a:lnTo>
                  <a:lnTo>
                    <a:pt x="206" y="16"/>
                  </a:lnTo>
                  <a:lnTo>
                    <a:pt x="233" y="16"/>
                  </a:lnTo>
                  <a:lnTo>
                    <a:pt x="260" y="16"/>
                  </a:lnTo>
                  <a:lnTo>
                    <a:pt x="286" y="18"/>
                  </a:lnTo>
                  <a:lnTo>
                    <a:pt x="307" y="18"/>
                  </a:lnTo>
                  <a:lnTo>
                    <a:pt x="329" y="18"/>
                  </a:lnTo>
                  <a:lnTo>
                    <a:pt x="343" y="16"/>
                  </a:lnTo>
                  <a:lnTo>
                    <a:pt x="343" y="16"/>
                  </a:lnTo>
                  <a:lnTo>
                    <a:pt x="356" y="16"/>
                  </a:lnTo>
                  <a:lnTo>
                    <a:pt x="368" y="16"/>
                  </a:lnTo>
                  <a:lnTo>
                    <a:pt x="383" y="14"/>
                  </a:lnTo>
                  <a:lnTo>
                    <a:pt x="398" y="14"/>
                  </a:lnTo>
                  <a:lnTo>
                    <a:pt x="410" y="12"/>
                  </a:lnTo>
                  <a:lnTo>
                    <a:pt x="425" y="12"/>
                  </a:lnTo>
                  <a:lnTo>
                    <a:pt x="440" y="8"/>
                  </a:lnTo>
                  <a:lnTo>
                    <a:pt x="455" y="6"/>
                  </a:lnTo>
                  <a:lnTo>
                    <a:pt x="467" y="4"/>
                  </a:lnTo>
                  <a:lnTo>
                    <a:pt x="481" y="0"/>
                  </a:lnTo>
                  <a:lnTo>
                    <a:pt x="481" y="0"/>
                  </a:lnTo>
                  <a:lnTo>
                    <a:pt x="478" y="2"/>
                  </a:lnTo>
                  <a:lnTo>
                    <a:pt x="467" y="8"/>
                  </a:lnTo>
                  <a:lnTo>
                    <a:pt x="453" y="20"/>
                  </a:lnTo>
                  <a:lnTo>
                    <a:pt x="432" y="34"/>
                  </a:lnTo>
                  <a:lnTo>
                    <a:pt x="410" y="48"/>
                  </a:lnTo>
                  <a:lnTo>
                    <a:pt x="385" y="64"/>
                  </a:lnTo>
                  <a:lnTo>
                    <a:pt x="357" y="77"/>
                  </a:lnTo>
                  <a:lnTo>
                    <a:pt x="331" y="92"/>
                  </a:lnTo>
                  <a:lnTo>
                    <a:pt x="303" y="103"/>
                  </a:lnTo>
                  <a:lnTo>
                    <a:pt x="280" y="110"/>
                  </a:lnTo>
                  <a:lnTo>
                    <a:pt x="280" y="110"/>
                  </a:lnTo>
                  <a:lnTo>
                    <a:pt x="255" y="117"/>
                  </a:lnTo>
                  <a:lnTo>
                    <a:pt x="227" y="124"/>
                  </a:lnTo>
                  <a:lnTo>
                    <a:pt x="200" y="130"/>
                  </a:lnTo>
                  <a:lnTo>
                    <a:pt x="170" y="134"/>
                  </a:lnTo>
                  <a:lnTo>
                    <a:pt x="140" y="140"/>
                  </a:lnTo>
                  <a:lnTo>
                    <a:pt x="113" y="142"/>
                  </a:lnTo>
                  <a:lnTo>
                    <a:pt x="88" y="145"/>
                  </a:lnTo>
                  <a:lnTo>
                    <a:pt x="62" y="145"/>
                  </a:lnTo>
                  <a:lnTo>
                    <a:pt x="41" y="140"/>
                  </a:lnTo>
                  <a:lnTo>
                    <a:pt x="27" y="13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28" name="Freeform 171">
              <a:extLst>
                <a:ext uri="{FF2B5EF4-FFF2-40B4-BE49-F238E27FC236}">
                  <a16:creationId xmlns:a16="http://schemas.microsoft.com/office/drawing/2014/main" id="{47BDB1FB-E9E6-73B8-EA19-D64FB1DC4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2924"/>
              <a:ext cx="480" cy="148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8" y="75"/>
                </a:cxn>
                <a:cxn ang="0">
                  <a:pos x="16" y="69"/>
                </a:cxn>
                <a:cxn ang="0">
                  <a:pos x="25" y="61"/>
                </a:cxn>
                <a:cxn ang="0">
                  <a:pos x="36" y="54"/>
                </a:cxn>
                <a:cxn ang="0">
                  <a:pos x="48" y="46"/>
                </a:cxn>
                <a:cxn ang="0">
                  <a:pos x="59" y="38"/>
                </a:cxn>
                <a:cxn ang="0">
                  <a:pos x="71" y="34"/>
                </a:cxn>
                <a:cxn ang="0">
                  <a:pos x="86" y="27"/>
                </a:cxn>
                <a:cxn ang="0">
                  <a:pos x="101" y="20"/>
                </a:cxn>
                <a:cxn ang="0">
                  <a:pos x="115" y="18"/>
                </a:cxn>
                <a:cxn ang="0">
                  <a:pos x="115" y="18"/>
                </a:cxn>
                <a:cxn ang="0">
                  <a:pos x="133" y="17"/>
                </a:cxn>
                <a:cxn ang="0">
                  <a:pos x="154" y="17"/>
                </a:cxn>
                <a:cxn ang="0">
                  <a:pos x="179" y="17"/>
                </a:cxn>
                <a:cxn ang="0">
                  <a:pos x="206" y="17"/>
                </a:cxn>
                <a:cxn ang="0">
                  <a:pos x="232" y="17"/>
                </a:cxn>
                <a:cxn ang="0">
                  <a:pos x="259" y="18"/>
                </a:cxn>
                <a:cxn ang="0">
                  <a:pos x="285" y="18"/>
                </a:cxn>
                <a:cxn ang="0">
                  <a:pos x="308" y="18"/>
                </a:cxn>
                <a:cxn ang="0">
                  <a:pos x="326" y="18"/>
                </a:cxn>
                <a:cxn ang="0">
                  <a:pos x="341" y="18"/>
                </a:cxn>
                <a:cxn ang="0">
                  <a:pos x="341" y="18"/>
                </a:cxn>
                <a:cxn ang="0">
                  <a:pos x="354" y="17"/>
                </a:cxn>
                <a:cxn ang="0">
                  <a:pos x="368" y="17"/>
                </a:cxn>
                <a:cxn ang="0">
                  <a:pos x="381" y="17"/>
                </a:cxn>
                <a:cxn ang="0">
                  <a:pos x="396" y="15"/>
                </a:cxn>
                <a:cxn ang="0">
                  <a:pos x="411" y="15"/>
                </a:cxn>
                <a:cxn ang="0">
                  <a:pos x="425" y="13"/>
                </a:cxn>
                <a:cxn ang="0">
                  <a:pos x="440" y="10"/>
                </a:cxn>
                <a:cxn ang="0">
                  <a:pos x="453" y="8"/>
                </a:cxn>
                <a:cxn ang="0">
                  <a:pos x="467" y="4"/>
                </a:cxn>
                <a:cxn ang="0">
                  <a:pos x="481" y="0"/>
                </a:cxn>
                <a:cxn ang="0">
                  <a:pos x="481" y="0"/>
                </a:cxn>
                <a:cxn ang="0">
                  <a:pos x="476" y="4"/>
                </a:cxn>
                <a:cxn ang="0">
                  <a:pos x="465" y="10"/>
                </a:cxn>
                <a:cxn ang="0">
                  <a:pos x="451" y="20"/>
                </a:cxn>
                <a:cxn ang="0">
                  <a:pos x="432" y="34"/>
                </a:cxn>
                <a:cxn ang="0">
                  <a:pos x="409" y="48"/>
                </a:cxn>
                <a:cxn ang="0">
                  <a:pos x="384" y="65"/>
                </a:cxn>
                <a:cxn ang="0">
                  <a:pos x="356" y="80"/>
                </a:cxn>
                <a:cxn ang="0">
                  <a:pos x="329" y="94"/>
                </a:cxn>
                <a:cxn ang="0">
                  <a:pos x="303" y="105"/>
                </a:cxn>
                <a:cxn ang="0">
                  <a:pos x="278" y="112"/>
                </a:cxn>
                <a:cxn ang="0">
                  <a:pos x="278" y="112"/>
                </a:cxn>
                <a:cxn ang="0">
                  <a:pos x="255" y="117"/>
                </a:cxn>
                <a:cxn ang="0">
                  <a:pos x="227" y="124"/>
                </a:cxn>
                <a:cxn ang="0">
                  <a:pos x="198" y="130"/>
                </a:cxn>
                <a:cxn ang="0">
                  <a:pos x="168" y="137"/>
                </a:cxn>
                <a:cxn ang="0">
                  <a:pos x="140" y="140"/>
                </a:cxn>
                <a:cxn ang="0">
                  <a:pos x="113" y="145"/>
                </a:cxn>
                <a:cxn ang="0">
                  <a:pos x="86" y="145"/>
                </a:cxn>
                <a:cxn ang="0">
                  <a:pos x="62" y="145"/>
                </a:cxn>
                <a:cxn ang="0">
                  <a:pos x="41" y="140"/>
                </a:cxn>
                <a:cxn ang="0">
                  <a:pos x="25" y="135"/>
                </a:cxn>
                <a:cxn ang="0">
                  <a:pos x="0" y="82"/>
                </a:cxn>
              </a:cxnLst>
              <a:rect l="0" t="0" r="r" b="b"/>
              <a:pathLst>
                <a:path w="482" h="146">
                  <a:moveTo>
                    <a:pt x="0" y="82"/>
                  </a:moveTo>
                  <a:lnTo>
                    <a:pt x="8" y="75"/>
                  </a:lnTo>
                  <a:lnTo>
                    <a:pt x="16" y="69"/>
                  </a:lnTo>
                  <a:lnTo>
                    <a:pt x="25" y="61"/>
                  </a:lnTo>
                  <a:lnTo>
                    <a:pt x="36" y="54"/>
                  </a:lnTo>
                  <a:lnTo>
                    <a:pt x="48" y="46"/>
                  </a:lnTo>
                  <a:lnTo>
                    <a:pt x="59" y="38"/>
                  </a:lnTo>
                  <a:lnTo>
                    <a:pt x="71" y="34"/>
                  </a:lnTo>
                  <a:lnTo>
                    <a:pt x="86" y="27"/>
                  </a:lnTo>
                  <a:lnTo>
                    <a:pt x="101" y="20"/>
                  </a:lnTo>
                  <a:lnTo>
                    <a:pt x="115" y="18"/>
                  </a:lnTo>
                  <a:lnTo>
                    <a:pt x="115" y="18"/>
                  </a:lnTo>
                  <a:lnTo>
                    <a:pt x="133" y="17"/>
                  </a:lnTo>
                  <a:lnTo>
                    <a:pt x="154" y="17"/>
                  </a:lnTo>
                  <a:lnTo>
                    <a:pt x="179" y="17"/>
                  </a:lnTo>
                  <a:lnTo>
                    <a:pt x="206" y="17"/>
                  </a:lnTo>
                  <a:lnTo>
                    <a:pt x="232" y="17"/>
                  </a:lnTo>
                  <a:lnTo>
                    <a:pt x="259" y="18"/>
                  </a:lnTo>
                  <a:lnTo>
                    <a:pt x="285" y="18"/>
                  </a:lnTo>
                  <a:lnTo>
                    <a:pt x="308" y="18"/>
                  </a:lnTo>
                  <a:lnTo>
                    <a:pt x="326" y="18"/>
                  </a:lnTo>
                  <a:lnTo>
                    <a:pt x="341" y="18"/>
                  </a:lnTo>
                  <a:lnTo>
                    <a:pt x="341" y="18"/>
                  </a:lnTo>
                  <a:lnTo>
                    <a:pt x="354" y="17"/>
                  </a:lnTo>
                  <a:lnTo>
                    <a:pt x="368" y="17"/>
                  </a:lnTo>
                  <a:lnTo>
                    <a:pt x="381" y="17"/>
                  </a:lnTo>
                  <a:lnTo>
                    <a:pt x="396" y="15"/>
                  </a:lnTo>
                  <a:lnTo>
                    <a:pt x="411" y="15"/>
                  </a:lnTo>
                  <a:lnTo>
                    <a:pt x="425" y="13"/>
                  </a:lnTo>
                  <a:lnTo>
                    <a:pt x="440" y="10"/>
                  </a:lnTo>
                  <a:lnTo>
                    <a:pt x="453" y="8"/>
                  </a:lnTo>
                  <a:lnTo>
                    <a:pt x="467" y="4"/>
                  </a:lnTo>
                  <a:lnTo>
                    <a:pt x="481" y="0"/>
                  </a:lnTo>
                  <a:lnTo>
                    <a:pt x="481" y="0"/>
                  </a:lnTo>
                  <a:lnTo>
                    <a:pt x="476" y="4"/>
                  </a:lnTo>
                  <a:lnTo>
                    <a:pt x="465" y="10"/>
                  </a:lnTo>
                  <a:lnTo>
                    <a:pt x="451" y="20"/>
                  </a:lnTo>
                  <a:lnTo>
                    <a:pt x="432" y="34"/>
                  </a:lnTo>
                  <a:lnTo>
                    <a:pt x="409" y="48"/>
                  </a:lnTo>
                  <a:lnTo>
                    <a:pt x="384" y="65"/>
                  </a:lnTo>
                  <a:lnTo>
                    <a:pt x="356" y="80"/>
                  </a:lnTo>
                  <a:lnTo>
                    <a:pt x="329" y="94"/>
                  </a:lnTo>
                  <a:lnTo>
                    <a:pt x="303" y="105"/>
                  </a:lnTo>
                  <a:lnTo>
                    <a:pt x="278" y="112"/>
                  </a:lnTo>
                  <a:lnTo>
                    <a:pt x="278" y="112"/>
                  </a:lnTo>
                  <a:lnTo>
                    <a:pt x="255" y="117"/>
                  </a:lnTo>
                  <a:lnTo>
                    <a:pt x="227" y="124"/>
                  </a:lnTo>
                  <a:lnTo>
                    <a:pt x="198" y="130"/>
                  </a:lnTo>
                  <a:lnTo>
                    <a:pt x="168" y="137"/>
                  </a:lnTo>
                  <a:lnTo>
                    <a:pt x="140" y="140"/>
                  </a:lnTo>
                  <a:lnTo>
                    <a:pt x="113" y="145"/>
                  </a:lnTo>
                  <a:lnTo>
                    <a:pt x="86" y="145"/>
                  </a:lnTo>
                  <a:lnTo>
                    <a:pt x="62" y="145"/>
                  </a:lnTo>
                  <a:lnTo>
                    <a:pt x="41" y="140"/>
                  </a:lnTo>
                  <a:lnTo>
                    <a:pt x="25" y="135"/>
                  </a:lnTo>
                  <a:lnTo>
                    <a:pt x="0" y="8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29" name="Freeform 172">
              <a:extLst>
                <a:ext uri="{FF2B5EF4-FFF2-40B4-BE49-F238E27FC236}">
                  <a16:creationId xmlns:a16="http://schemas.microsoft.com/office/drawing/2014/main" id="{414F20D5-7019-6949-9DFA-5660BB10F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2924"/>
              <a:ext cx="480" cy="148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8" y="75"/>
                </a:cxn>
                <a:cxn ang="0">
                  <a:pos x="16" y="69"/>
                </a:cxn>
                <a:cxn ang="0">
                  <a:pos x="25" y="61"/>
                </a:cxn>
                <a:cxn ang="0">
                  <a:pos x="36" y="54"/>
                </a:cxn>
                <a:cxn ang="0">
                  <a:pos x="48" y="46"/>
                </a:cxn>
                <a:cxn ang="0">
                  <a:pos x="59" y="38"/>
                </a:cxn>
                <a:cxn ang="0">
                  <a:pos x="71" y="34"/>
                </a:cxn>
                <a:cxn ang="0">
                  <a:pos x="86" y="27"/>
                </a:cxn>
                <a:cxn ang="0">
                  <a:pos x="101" y="20"/>
                </a:cxn>
                <a:cxn ang="0">
                  <a:pos x="115" y="18"/>
                </a:cxn>
                <a:cxn ang="0">
                  <a:pos x="115" y="18"/>
                </a:cxn>
                <a:cxn ang="0">
                  <a:pos x="133" y="17"/>
                </a:cxn>
                <a:cxn ang="0">
                  <a:pos x="154" y="17"/>
                </a:cxn>
                <a:cxn ang="0">
                  <a:pos x="179" y="17"/>
                </a:cxn>
                <a:cxn ang="0">
                  <a:pos x="206" y="17"/>
                </a:cxn>
                <a:cxn ang="0">
                  <a:pos x="232" y="17"/>
                </a:cxn>
                <a:cxn ang="0">
                  <a:pos x="259" y="18"/>
                </a:cxn>
                <a:cxn ang="0">
                  <a:pos x="285" y="18"/>
                </a:cxn>
                <a:cxn ang="0">
                  <a:pos x="308" y="18"/>
                </a:cxn>
                <a:cxn ang="0">
                  <a:pos x="326" y="18"/>
                </a:cxn>
                <a:cxn ang="0">
                  <a:pos x="341" y="18"/>
                </a:cxn>
                <a:cxn ang="0">
                  <a:pos x="341" y="18"/>
                </a:cxn>
                <a:cxn ang="0">
                  <a:pos x="354" y="17"/>
                </a:cxn>
                <a:cxn ang="0">
                  <a:pos x="368" y="17"/>
                </a:cxn>
                <a:cxn ang="0">
                  <a:pos x="381" y="17"/>
                </a:cxn>
                <a:cxn ang="0">
                  <a:pos x="396" y="15"/>
                </a:cxn>
                <a:cxn ang="0">
                  <a:pos x="411" y="15"/>
                </a:cxn>
                <a:cxn ang="0">
                  <a:pos x="425" y="13"/>
                </a:cxn>
                <a:cxn ang="0">
                  <a:pos x="440" y="10"/>
                </a:cxn>
                <a:cxn ang="0">
                  <a:pos x="453" y="8"/>
                </a:cxn>
                <a:cxn ang="0">
                  <a:pos x="467" y="4"/>
                </a:cxn>
                <a:cxn ang="0">
                  <a:pos x="481" y="0"/>
                </a:cxn>
                <a:cxn ang="0">
                  <a:pos x="481" y="0"/>
                </a:cxn>
                <a:cxn ang="0">
                  <a:pos x="476" y="4"/>
                </a:cxn>
                <a:cxn ang="0">
                  <a:pos x="465" y="10"/>
                </a:cxn>
                <a:cxn ang="0">
                  <a:pos x="451" y="20"/>
                </a:cxn>
                <a:cxn ang="0">
                  <a:pos x="432" y="34"/>
                </a:cxn>
                <a:cxn ang="0">
                  <a:pos x="409" y="48"/>
                </a:cxn>
                <a:cxn ang="0">
                  <a:pos x="384" y="65"/>
                </a:cxn>
                <a:cxn ang="0">
                  <a:pos x="356" y="80"/>
                </a:cxn>
                <a:cxn ang="0">
                  <a:pos x="329" y="94"/>
                </a:cxn>
                <a:cxn ang="0">
                  <a:pos x="303" y="105"/>
                </a:cxn>
                <a:cxn ang="0">
                  <a:pos x="278" y="112"/>
                </a:cxn>
                <a:cxn ang="0">
                  <a:pos x="278" y="112"/>
                </a:cxn>
                <a:cxn ang="0">
                  <a:pos x="255" y="117"/>
                </a:cxn>
                <a:cxn ang="0">
                  <a:pos x="227" y="124"/>
                </a:cxn>
                <a:cxn ang="0">
                  <a:pos x="198" y="130"/>
                </a:cxn>
                <a:cxn ang="0">
                  <a:pos x="168" y="137"/>
                </a:cxn>
                <a:cxn ang="0">
                  <a:pos x="140" y="140"/>
                </a:cxn>
                <a:cxn ang="0">
                  <a:pos x="113" y="145"/>
                </a:cxn>
                <a:cxn ang="0">
                  <a:pos x="86" y="145"/>
                </a:cxn>
                <a:cxn ang="0">
                  <a:pos x="62" y="145"/>
                </a:cxn>
                <a:cxn ang="0">
                  <a:pos x="41" y="140"/>
                </a:cxn>
                <a:cxn ang="0">
                  <a:pos x="25" y="135"/>
                </a:cxn>
              </a:cxnLst>
              <a:rect l="0" t="0" r="r" b="b"/>
              <a:pathLst>
                <a:path w="482" h="146">
                  <a:moveTo>
                    <a:pt x="0" y="82"/>
                  </a:moveTo>
                  <a:lnTo>
                    <a:pt x="8" y="75"/>
                  </a:lnTo>
                  <a:lnTo>
                    <a:pt x="16" y="69"/>
                  </a:lnTo>
                  <a:lnTo>
                    <a:pt x="25" y="61"/>
                  </a:lnTo>
                  <a:lnTo>
                    <a:pt x="36" y="54"/>
                  </a:lnTo>
                  <a:lnTo>
                    <a:pt x="48" y="46"/>
                  </a:lnTo>
                  <a:lnTo>
                    <a:pt x="59" y="38"/>
                  </a:lnTo>
                  <a:lnTo>
                    <a:pt x="71" y="34"/>
                  </a:lnTo>
                  <a:lnTo>
                    <a:pt x="86" y="27"/>
                  </a:lnTo>
                  <a:lnTo>
                    <a:pt x="101" y="20"/>
                  </a:lnTo>
                  <a:lnTo>
                    <a:pt x="115" y="18"/>
                  </a:lnTo>
                  <a:lnTo>
                    <a:pt x="115" y="18"/>
                  </a:lnTo>
                  <a:lnTo>
                    <a:pt x="133" y="17"/>
                  </a:lnTo>
                  <a:lnTo>
                    <a:pt x="154" y="17"/>
                  </a:lnTo>
                  <a:lnTo>
                    <a:pt x="179" y="17"/>
                  </a:lnTo>
                  <a:lnTo>
                    <a:pt x="206" y="17"/>
                  </a:lnTo>
                  <a:lnTo>
                    <a:pt x="232" y="17"/>
                  </a:lnTo>
                  <a:lnTo>
                    <a:pt x="259" y="18"/>
                  </a:lnTo>
                  <a:lnTo>
                    <a:pt x="285" y="18"/>
                  </a:lnTo>
                  <a:lnTo>
                    <a:pt x="308" y="18"/>
                  </a:lnTo>
                  <a:lnTo>
                    <a:pt x="326" y="18"/>
                  </a:lnTo>
                  <a:lnTo>
                    <a:pt x="341" y="18"/>
                  </a:lnTo>
                  <a:lnTo>
                    <a:pt x="341" y="18"/>
                  </a:lnTo>
                  <a:lnTo>
                    <a:pt x="354" y="17"/>
                  </a:lnTo>
                  <a:lnTo>
                    <a:pt x="368" y="17"/>
                  </a:lnTo>
                  <a:lnTo>
                    <a:pt x="381" y="17"/>
                  </a:lnTo>
                  <a:lnTo>
                    <a:pt x="396" y="15"/>
                  </a:lnTo>
                  <a:lnTo>
                    <a:pt x="411" y="15"/>
                  </a:lnTo>
                  <a:lnTo>
                    <a:pt x="425" y="13"/>
                  </a:lnTo>
                  <a:lnTo>
                    <a:pt x="440" y="10"/>
                  </a:lnTo>
                  <a:lnTo>
                    <a:pt x="453" y="8"/>
                  </a:lnTo>
                  <a:lnTo>
                    <a:pt x="467" y="4"/>
                  </a:lnTo>
                  <a:lnTo>
                    <a:pt x="481" y="0"/>
                  </a:lnTo>
                  <a:lnTo>
                    <a:pt x="481" y="0"/>
                  </a:lnTo>
                  <a:lnTo>
                    <a:pt x="476" y="4"/>
                  </a:lnTo>
                  <a:lnTo>
                    <a:pt x="465" y="10"/>
                  </a:lnTo>
                  <a:lnTo>
                    <a:pt x="451" y="20"/>
                  </a:lnTo>
                  <a:lnTo>
                    <a:pt x="432" y="34"/>
                  </a:lnTo>
                  <a:lnTo>
                    <a:pt x="409" y="48"/>
                  </a:lnTo>
                  <a:lnTo>
                    <a:pt x="384" y="65"/>
                  </a:lnTo>
                  <a:lnTo>
                    <a:pt x="356" y="80"/>
                  </a:lnTo>
                  <a:lnTo>
                    <a:pt x="329" y="94"/>
                  </a:lnTo>
                  <a:lnTo>
                    <a:pt x="303" y="105"/>
                  </a:lnTo>
                  <a:lnTo>
                    <a:pt x="278" y="112"/>
                  </a:lnTo>
                  <a:lnTo>
                    <a:pt x="278" y="112"/>
                  </a:lnTo>
                  <a:lnTo>
                    <a:pt x="255" y="117"/>
                  </a:lnTo>
                  <a:lnTo>
                    <a:pt x="227" y="124"/>
                  </a:lnTo>
                  <a:lnTo>
                    <a:pt x="198" y="130"/>
                  </a:lnTo>
                  <a:lnTo>
                    <a:pt x="168" y="137"/>
                  </a:lnTo>
                  <a:lnTo>
                    <a:pt x="140" y="140"/>
                  </a:lnTo>
                  <a:lnTo>
                    <a:pt x="113" y="145"/>
                  </a:lnTo>
                  <a:lnTo>
                    <a:pt x="86" y="145"/>
                  </a:lnTo>
                  <a:lnTo>
                    <a:pt x="62" y="145"/>
                  </a:lnTo>
                  <a:lnTo>
                    <a:pt x="41" y="140"/>
                  </a:lnTo>
                  <a:lnTo>
                    <a:pt x="25" y="13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30" name="Freeform 173">
              <a:extLst>
                <a:ext uri="{FF2B5EF4-FFF2-40B4-BE49-F238E27FC236}">
                  <a16:creationId xmlns:a16="http://schemas.microsoft.com/office/drawing/2014/main" id="{376B6D6B-5053-3FF6-7413-196FEB51D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" y="1675"/>
              <a:ext cx="115" cy="389"/>
            </a:xfrm>
            <a:custGeom>
              <a:avLst/>
              <a:gdLst/>
              <a:ahLst/>
              <a:cxnLst>
                <a:cxn ang="0">
                  <a:pos x="78" y="388"/>
                </a:cxn>
                <a:cxn ang="0">
                  <a:pos x="84" y="367"/>
                </a:cxn>
                <a:cxn ang="0">
                  <a:pos x="93" y="337"/>
                </a:cxn>
                <a:cxn ang="0">
                  <a:pos x="99" y="302"/>
                </a:cxn>
                <a:cxn ang="0">
                  <a:pos x="105" y="261"/>
                </a:cxn>
                <a:cxn ang="0">
                  <a:pos x="109" y="219"/>
                </a:cxn>
                <a:cxn ang="0">
                  <a:pos x="112" y="173"/>
                </a:cxn>
                <a:cxn ang="0">
                  <a:pos x="107" y="126"/>
                </a:cxn>
                <a:cxn ang="0">
                  <a:pos x="99" y="82"/>
                </a:cxn>
                <a:cxn ang="0">
                  <a:pos x="84" y="40"/>
                </a:cxn>
                <a:cxn ang="0">
                  <a:pos x="63" y="0"/>
                </a:cxn>
                <a:cxn ang="0">
                  <a:pos x="63" y="0"/>
                </a:cxn>
                <a:cxn ang="0">
                  <a:pos x="63" y="2"/>
                </a:cxn>
                <a:cxn ang="0">
                  <a:pos x="58" y="8"/>
                </a:cxn>
                <a:cxn ang="0">
                  <a:pos x="51" y="15"/>
                </a:cxn>
                <a:cxn ang="0">
                  <a:pos x="44" y="27"/>
                </a:cxn>
                <a:cxn ang="0">
                  <a:pos x="33" y="40"/>
                </a:cxn>
                <a:cxn ang="0">
                  <a:pos x="25" y="57"/>
                </a:cxn>
                <a:cxn ang="0">
                  <a:pos x="16" y="76"/>
                </a:cxn>
                <a:cxn ang="0">
                  <a:pos x="9" y="94"/>
                </a:cxn>
                <a:cxn ang="0">
                  <a:pos x="3" y="117"/>
                </a:cxn>
                <a:cxn ang="0">
                  <a:pos x="0" y="143"/>
                </a:cxn>
                <a:cxn ang="0">
                  <a:pos x="78" y="388"/>
                </a:cxn>
              </a:cxnLst>
              <a:rect l="0" t="0" r="r" b="b"/>
              <a:pathLst>
                <a:path w="113" h="389">
                  <a:moveTo>
                    <a:pt x="78" y="388"/>
                  </a:moveTo>
                  <a:lnTo>
                    <a:pt x="84" y="367"/>
                  </a:lnTo>
                  <a:lnTo>
                    <a:pt x="93" y="337"/>
                  </a:lnTo>
                  <a:lnTo>
                    <a:pt x="99" y="302"/>
                  </a:lnTo>
                  <a:lnTo>
                    <a:pt x="105" y="261"/>
                  </a:lnTo>
                  <a:lnTo>
                    <a:pt x="109" y="219"/>
                  </a:lnTo>
                  <a:lnTo>
                    <a:pt x="112" y="173"/>
                  </a:lnTo>
                  <a:lnTo>
                    <a:pt x="107" y="126"/>
                  </a:lnTo>
                  <a:lnTo>
                    <a:pt x="99" y="82"/>
                  </a:lnTo>
                  <a:lnTo>
                    <a:pt x="84" y="4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2"/>
                  </a:lnTo>
                  <a:lnTo>
                    <a:pt x="58" y="8"/>
                  </a:lnTo>
                  <a:lnTo>
                    <a:pt x="51" y="15"/>
                  </a:lnTo>
                  <a:lnTo>
                    <a:pt x="44" y="27"/>
                  </a:lnTo>
                  <a:lnTo>
                    <a:pt x="33" y="40"/>
                  </a:lnTo>
                  <a:lnTo>
                    <a:pt x="25" y="57"/>
                  </a:lnTo>
                  <a:lnTo>
                    <a:pt x="16" y="76"/>
                  </a:lnTo>
                  <a:lnTo>
                    <a:pt x="9" y="94"/>
                  </a:lnTo>
                  <a:lnTo>
                    <a:pt x="3" y="117"/>
                  </a:lnTo>
                  <a:lnTo>
                    <a:pt x="0" y="143"/>
                  </a:lnTo>
                  <a:lnTo>
                    <a:pt x="78" y="388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31" name="Freeform 174">
              <a:extLst>
                <a:ext uri="{FF2B5EF4-FFF2-40B4-BE49-F238E27FC236}">
                  <a16:creationId xmlns:a16="http://schemas.microsoft.com/office/drawing/2014/main" id="{49FA28C6-142B-1B2D-2611-0A09BB8EF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" y="1675"/>
              <a:ext cx="115" cy="389"/>
            </a:xfrm>
            <a:custGeom>
              <a:avLst/>
              <a:gdLst/>
              <a:ahLst/>
              <a:cxnLst>
                <a:cxn ang="0">
                  <a:pos x="78" y="388"/>
                </a:cxn>
                <a:cxn ang="0">
                  <a:pos x="84" y="367"/>
                </a:cxn>
                <a:cxn ang="0">
                  <a:pos x="93" y="337"/>
                </a:cxn>
                <a:cxn ang="0">
                  <a:pos x="99" y="302"/>
                </a:cxn>
                <a:cxn ang="0">
                  <a:pos x="105" y="261"/>
                </a:cxn>
                <a:cxn ang="0">
                  <a:pos x="109" y="219"/>
                </a:cxn>
                <a:cxn ang="0">
                  <a:pos x="112" y="173"/>
                </a:cxn>
                <a:cxn ang="0">
                  <a:pos x="107" y="126"/>
                </a:cxn>
                <a:cxn ang="0">
                  <a:pos x="99" y="82"/>
                </a:cxn>
                <a:cxn ang="0">
                  <a:pos x="84" y="40"/>
                </a:cxn>
                <a:cxn ang="0">
                  <a:pos x="63" y="0"/>
                </a:cxn>
                <a:cxn ang="0">
                  <a:pos x="63" y="0"/>
                </a:cxn>
                <a:cxn ang="0">
                  <a:pos x="63" y="2"/>
                </a:cxn>
                <a:cxn ang="0">
                  <a:pos x="58" y="8"/>
                </a:cxn>
                <a:cxn ang="0">
                  <a:pos x="51" y="15"/>
                </a:cxn>
                <a:cxn ang="0">
                  <a:pos x="44" y="27"/>
                </a:cxn>
                <a:cxn ang="0">
                  <a:pos x="33" y="40"/>
                </a:cxn>
                <a:cxn ang="0">
                  <a:pos x="25" y="57"/>
                </a:cxn>
                <a:cxn ang="0">
                  <a:pos x="16" y="76"/>
                </a:cxn>
                <a:cxn ang="0">
                  <a:pos x="9" y="94"/>
                </a:cxn>
                <a:cxn ang="0">
                  <a:pos x="3" y="117"/>
                </a:cxn>
                <a:cxn ang="0">
                  <a:pos x="0" y="143"/>
                </a:cxn>
              </a:cxnLst>
              <a:rect l="0" t="0" r="r" b="b"/>
              <a:pathLst>
                <a:path w="113" h="389">
                  <a:moveTo>
                    <a:pt x="78" y="388"/>
                  </a:moveTo>
                  <a:lnTo>
                    <a:pt x="84" y="367"/>
                  </a:lnTo>
                  <a:lnTo>
                    <a:pt x="93" y="337"/>
                  </a:lnTo>
                  <a:lnTo>
                    <a:pt x="99" y="302"/>
                  </a:lnTo>
                  <a:lnTo>
                    <a:pt x="105" y="261"/>
                  </a:lnTo>
                  <a:lnTo>
                    <a:pt x="109" y="219"/>
                  </a:lnTo>
                  <a:lnTo>
                    <a:pt x="112" y="173"/>
                  </a:lnTo>
                  <a:lnTo>
                    <a:pt x="107" y="126"/>
                  </a:lnTo>
                  <a:lnTo>
                    <a:pt x="99" y="82"/>
                  </a:lnTo>
                  <a:lnTo>
                    <a:pt x="84" y="4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2"/>
                  </a:lnTo>
                  <a:lnTo>
                    <a:pt x="58" y="8"/>
                  </a:lnTo>
                  <a:lnTo>
                    <a:pt x="51" y="15"/>
                  </a:lnTo>
                  <a:lnTo>
                    <a:pt x="44" y="27"/>
                  </a:lnTo>
                  <a:lnTo>
                    <a:pt x="33" y="40"/>
                  </a:lnTo>
                  <a:lnTo>
                    <a:pt x="25" y="57"/>
                  </a:lnTo>
                  <a:lnTo>
                    <a:pt x="16" y="76"/>
                  </a:lnTo>
                  <a:lnTo>
                    <a:pt x="9" y="94"/>
                  </a:lnTo>
                  <a:lnTo>
                    <a:pt x="3" y="117"/>
                  </a:lnTo>
                  <a:lnTo>
                    <a:pt x="0" y="14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32" name="Freeform 175">
              <a:extLst>
                <a:ext uri="{FF2B5EF4-FFF2-40B4-BE49-F238E27FC236}">
                  <a16:creationId xmlns:a16="http://schemas.microsoft.com/office/drawing/2014/main" id="{DF996F1B-0F94-A070-BC9C-C0183995D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555"/>
              <a:ext cx="149" cy="331"/>
            </a:xfrm>
            <a:custGeom>
              <a:avLst/>
              <a:gdLst/>
              <a:ahLst/>
              <a:cxnLst>
                <a:cxn ang="0">
                  <a:pos x="140" y="331"/>
                </a:cxn>
                <a:cxn ang="0">
                  <a:pos x="144" y="310"/>
                </a:cxn>
                <a:cxn ang="0">
                  <a:pos x="147" y="280"/>
                </a:cxn>
                <a:cxn ang="0">
                  <a:pos x="147" y="248"/>
                </a:cxn>
                <a:cxn ang="0">
                  <a:pos x="147" y="213"/>
                </a:cxn>
                <a:cxn ang="0">
                  <a:pos x="144" y="174"/>
                </a:cxn>
                <a:cxn ang="0">
                  <a:pos x="136" y="137"/>
                </a:cxn>
                <a:cxn ang="0">
                  <a:pos x="128" y="98"/>
                </a:cxn>
                <a:cxn ang="0">
                  <a:pos x="110" y="61"/>
                </a:cxn>
                <a:cxn ang="0">
                  <a:pos x="92" y="29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4" y="2"/>
                </a:cxn>
                <a:cxn ang="0">
                  <a:pos x="58" y="4"/>
                </a:cxn>
                <a:cxn ang="0">
                  <a:pos x="52" y="10"/>
                </a:cxn>
                <a:cxn ang="0">
                  <a:pos x="43" y="19"/>
                </a:cxn>
                <a:cxn ang="0">
                  <a:pos x="32" y="27"/>
                </a:cxn>
                <a:cxn ang="0">
                  <a:pos x="25" y="38"/>
                </a:cxn>
                <a:cxn ang="0">
                  <a:pos x="14" y="50"/>
                </a:cxn>
                <a:cxn ang="0">
                  <a:pos x="7" y="61"/>
                </a:cxn>
                <a:cxn ang="0">
                  <a:pos x="2" y="75"/>
                </a:cxn>
                <a:cxn ang="0">
                  <a:pos x="0" y="89"/>
                </a:cxn>
                <a:cxn ang="0">
                  <a:pos x="140" y="331"/>
                </a:cxn>
              </a:cxnLst>
              <a:rect l="0" t="0" r="r" b="b"/>
              <a:pathLst>
                <a:path w="148" h="332">
                  <a:moveTo>
                    <a:pt x="140" y="331"/>
                  </a:moveTo>
                  <a:lnTo>
                    <a:pt x="144" y="310"/>
                  </a:lnTo>
                  <a:lnTo>
                    <a:pt x="147" y="280"/>
                  </a:lnTo>
                  <a:lnTo>
                    <a:pt x="147" y="248"/>
                  </a:lnTo>
                  <a:lnTo>
                    <a:pt x="147" y="213"/>
                  </a:lnTo>
                  <a:lnTo>
                    <a:pt x="144" y="174"/>
                  </a:lnTo>
                  <a:lnTo>
                    <a:pt x="136" y="137"/>
                  </a:lnTo>
                  <a:lnTo>
                    <a:pt x="128" y="98"/>
                  </a:lnTo>
                  <a:lnTo>
                    <a:pt x="110" y="61"/>
                  </a:lnTo>
                  <a:lnTo>
                    <a:pt x="92" y="29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4" y="2"/>
                  </a:lnTo>
                  <a:lnTo>
                    <a:pt x="58" y="4"/>
                  </a:lnTo>
                  <a:lnTo>
                    <a:pt x="52" y="10"/>
                  </a:lnTo>
                  <a:lnTo>
                    <a:pt x="43" y="19"/>
                  </a:lnTo>
                  <a:lnTo>
                    <a:pt x="32" y="27"/>
                  </a:lnTo>
                  <a:lnTo>
                    <a:pt x="25" y="38"/>
                  </a:lnTo>
                  <a:lnTo>
                    <a:pt x="14" y="50"/>
                  </a:lnTo>
                  <a:lnTo>
                    <a:pt x="7" y="61"/>
                  </a:lnTo>
                  <a:lnTo>
                    <a:pt x="2" y="75"/>
                  </a:lnTo>
                  <a:lnTo>
                    <a:pt x="0" y="89"/>
                  </a:lnTo>
                  <a:lnTo>
                    <a:pt x="140" y="331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33" name="Freeform 176">
              <a:extLst>
                <a:ext uri="{FF2B5EF4-FFF2-40B4-BE49-F238E27FC236}">
                  <a16:creationId xmlns:a16="http://schemas.microsoft.com/office/drawing/2014/main" id="{80960E54-91BF-3F45-EDFE-6E6BA7D31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555"/>
              <a:ext cx="149" cy="331"/>
            </a:xfrm>
            <a:custGeom>
              <a:avLst/>
              <a:gdLst/>
              <a:ahLst/>
              <a:cxnLst>
                <a:cxn ang="0">
                  <a:pos x="140" y="331"/>
                </a:cxn>
                <a:cxn ang="0">
                  <a:pos x="144" y="310"/>
                </a:cxn>
                <a:cxn ang="0">
                  <a:pos x="147" y="280"/>
                </a:cxn>
                <a:cxn ang="0">
                  <a:pos x="147" y="248"/>
                </a:cxn>
                <a:cxn ang="0">
                  <a:pos x="147" y="213"/>
                </a:cxn>
                <a:cxn ang="0">
                  <a:pos x="144" y="174"/>
                </a:cxn>
                <a:cxn ang="0">
                  <a:pos x="136" y="137"/>
                </a:cxn>
                <a:cxn ang="0">
                  <a:pos x="128" y="98"/>
                </a:cxn>
                <a:cxn ang="0">
                  <a:pos x="110" y="61"/>
                </a:cxn>
                <a:cxn ang="0">
                  <a:pos x="92" y="29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4" y="2"/>
                </a:cxn>
                <a:cxn ang="0">
                  <a:pos x="58" y="4"/>
                </a:cxn>
                <a:cxn ang="0">
                  <a:pos x="52" y="10"/>
                </a:cxn>
                <a:cxn ang="0">
                  <a:pos x="43" y="19"/>
                </a:cxn>
                <a:cxn ang="0">
                  <a:pos x="32" y="27"/>
                </a:cxn>
                <a:cxn ang="0">
                  <a:pos x="25" y="38"/>
                </a:cxn>
                <a:cxn ang="0">
                  <a:pos x="14" y="50"/>
                </a:cxn>
                <a:cxn ang="0">
                  <a:pos x="7" y="61"/>
                </a:cxn>
                <a:cxn ang="0">
                  <a:pos x="2" y="75"/>
                </a:cxn>
                <a:cxn ang="0">
                  <a:pos x="0" y="89"/>
                </a:cxn>
              </a:cxnLst>
              <a:rect l="0" t="0" r="r" b="b"/>
              <a:pathLst>
                <a:path w="148" h="332">
                  <a:moveTo>
                    <a:pt x="140" y="331"/>
                  </a:moveTo>
                  <a:lnTo>
                    <a:pt x="144" y="310"/>
                  </a:lnTo>
                  <a:lnTo>
                    <a:pt x="147" y="280"/>
                  </a:lnTo>
                  <a:lnTo>
                    <a:pt x="147" y="248"/>
                  </a:lnTo>
                  <a:lnTo>
                    <a:pt x="147" y="213"/>
                  </a:lnTo>
                  <a:lnTo>
                    <a:pt x="144" y="174"/>
                  </a:lnTo>
                  <a:lnTo>
                    <a:pt x="136" y="137"/>
                  </a:lnTo>
                  <a:lnTo>
                    <a:pt x="128" y="98"/>
                  </a:lnTo>
                  <a:lnTo>
                    <a:pt x="110" y="61"/>
                  </a:lnTo>
                  <a:lnTo>
                    <a:pt x="92" y="29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4" y="2"/>
                  </a:lnTo>
                  <a:lnTo>
                    <a:pt x="58" y="4"/>
                  </a:lnTo>
                  <a:lnTo>
                    <a:pt x="52" y="10"/>
                  </a:lnTo>
                  <a:lnTo>
                    <a:pt x="43" y="19"/>
                  </a:lnTo>
                  <a:lnTo>
                    <a:pt x="32" y="27"/>
                  </a:lnTo>
                  <a:lnTo>
                    <a:pt x="25" y="38"/>
                  </a:lnTo>
                  <a:lnTo>
                    <a:pt x="14" y="50"/>
                  </a:lnTo>
                  <a:lnTo>
                    <a:pt x="7" y="61"/>
                  </a:lnTo>
                  <a:lnTo>
                    <a:pt x="2" y="75"/>
                  </a:lnTo>
                  <a:lnTo>
                    <a:pt x="0" y="89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34" name="Freeform 177">
              <a:extLst>
                <a:ext uri="{FF2B5EF4-FFF2-40B4-BE49-F238E27FC236}">
                  <a16:creationId xmlns:a16="http://schemas.microsoft.com/office/drawing/2014/main" id="{E6F59204-2D82-6169-6A98-75A0EFD28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" y="1462"/>
              <a:ext cx="139" cy="269"/>
            </a:xfrm>
            <a:custGeom>
              <a:avLst/>
              <a:gdLst/>
              <a:ahLst/>
              <a:cxnLst>
                <a:cxn ang="0">
                  <a:pos x="131" y="267"/>
                </a:cxn>
                <a:cxn ang="0">
                  <a:pos x="134" y="250"/>
                </a:cxn>
                <a:cxn ang="0">
                  <a:pos x="136" y="229"/>
                </a:cxn>
                <a:cxn ang="0">
                  <a:pos x="139" y="202"/>
                </a:cxn>
                <a:cxn ang="0">
                  <a:pos x="136" y="174"/>
                </a:cxn>
                <a:cxn ang="0">
                  <a:pos x="132" y="142"/>
                </a:cxn>
                <a:cxn ang="0">
                  <a:pos x="126" y="112"/>
                </a:cxn>
                <a:cxn ang="0">
                  <a:pos x="115" y="80"/>
                </a:cxn>
                <a:cxn ang="0">
                  <a:pos x="101" y="50"/>
                </a:cxn>
                <a:cxn ang="0">
                  <a:pos x="83" y="23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62" y="4"/>
                </a:cxn>
                <a:cxn ang="0">
                  <a:pos x="58" y="8"/>
                </a:cxn>
                <a:cxn ang="0">
                  <a:pos x="52" y="13"/>
                </a:cxn>
                <a:cxn ang="0">
                  <a:pos x="44" y="20"/>
                </a:cxn>
                <a:cxn ang="0">
                  <a:pos x="33" y="29"/>
                </a:cxn>
                <a:cxn ang="0">
                  <a:pos x="23" y="40"/>
                </a:cxn>
                <a:cxn ang="0">
                  <a:pos x="14" y="50"/>
                </a:cxn>
                <a:cxn ang="0">
                  <a:pos x="6" y="63"/>
                </a:cxn>
                <a:cxn ang="0">
                  <a:pos x="2" y="80"/>
                </a:cxn>
                <a:cxn ang="0">
                  <a:pos x="0" y="94"/>
                </a:cxn>
                <a:cxn ang="0">
                  <a:pos x="131" y="267"/>
                </a:cxn>
              </a:cxnLst>
              <a:rect l="0" t="0" r="r" b="b"/>
              <a:pathLst>
                <a:path w="140" h="268">
                  <a:moveTo>
                    <a:pt x="131" y="267"/>
                  </a:moveTo>
                  <a:lnTo>
                    <a:pt x="134" y="250"/>
                  </a:lnTo>
                  <a:lnTo>
                    <a:pt x="136" y="229"/>
                  </a:lnTo>
                  <a:lnTo>
                    <a:pt x="139" y="202"/>
                  </a:lnTo>
                  <a:lnTo>
                    <a:pt x="136" y="174"/>
                  </a:lnTo>
                  <a:lnTo>
                    <a:pt x="132" y="142"/>
                  </a:lnTo>
                  <a:lnTo>
                    <a:pt x="126" y="112"/>
                  </a:lnTo>
                  <a:lnTo>
                    <a:pt x="115" y="80"/>
                  </a:lnTo>
                  <a:lnTo>
                    <a:pt x="101" y="50"/>
                  </a:lnTo>
                  <a:lnTo>
                    <a:pt x="83" y="2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2" y="13"/>
                  </a:lnTo>
                  <a:lnTo>
                    <a:pt x="44" y="20"/>
                  </a:lnTo>
                  <a:lnTo>
                    <a:pt x="33" y="29"/>
                  </a:lnTo>
                  <a:lnTo>
                    <a:pt x="23" y="40"/>
                  </a:lnTo>
                  <a:lnTo>
                    <a:pt x="14" y="50"/>
                  </a:lnTo>
                  <a:lnTo>
                    <a:pt x="6" y="63"/>
                  </a:lnTo>
                  <a:lnTo>
                    <a:pt x="2" y="80"/>
                  </a:lnTo>
                  <a:lnTo>
                    <a:pt x="0" y="94"/>
                  </a:lnTo>
                  <a:lnTo>
                    <a:pt x="131" y="267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35" name="Freeform 178">
              <a:extLst>
                <a:ext uri="{FF2B5EF4-FFF2-40B4-BE49-F238E27FC236}">
                  <a16:creationId xmlns:a16="http://schemas.microsoft.com/office/drawing/2014/main" id="{833FC72A-41FC-AB14-1C08-B23CAE59A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" y="1462"/>
              <a:ext cx="139" cy="269"/>
            </a:xfrm>
            <a:custGeom>
              <a:avLst/>
              <a:gdLst/>
              <a:ahLst/>
              <a:cxnLst>
                <a:cxn ang="0">
                  <a:pos x="131" y="267"/>
                </a:cxn>
                <a:cxn ang="0">
                  <a:pos x="134" y="250"/>
                </a:cxn>
                <a:cxn ang="0">
                  <a:pos x="136" y="229"/>
                </a:cxn>
                <a:cxn ang="0">
                  <a:pos x="139" y="202"/>
                </a:cxn>
                <a:cxn ang="0">
                  <a:pos x="136" y="174"/>
                </a:cxn>
                <a:cxn ang="0">
                  <a:pos x="132" y="142"/>
                </a:cxn>
                <a:cxn ang="0">
                  <a:pos x="126" y="112"/>
                </a:cxn>
                <a:cxn ang="0">
                  <a:pos x="115" y="80"/>
                </a:cxn>
                <a:cxn ang="0">
                  <a:pos x="101" y="50"/>
                </a:cxn>
                <a:cxn ang="0">
                  <a:pos x="83" y="23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62" y="4"/>
                </a:cxn>
                <a:cxn ang="0">
                  <a:pos x="58" y="8"/>
                </a:cxn>
                <a:cxn ang="0">
                  <a:pos x="52" y="13"/>
                </a:cxn>
                <a:cxn ang="0">
                  <a:pos x="44" y="20"/>
                </a:cxn>
                <a:cxn ang="0">
                  <a:pos x="33" y="29"/>
                </a:cxn>
                <a:cxn ang="0">
                  <a:pos x="23" y="40"/>
                </a:cxn>
                <a:cxn ang="0">
                  <a:pos x="14" y="50"/>
                </a:cxn>
                <a:cxn ang="0">
                  <a:pos x="6" y="63"/>
                </a:cxn>
                <a:cxn ang="0">
                  <a:pos x="2" y="80"/>
                </a:cxn>
                <a:cxn ang="0">
                  <a:pos x="0" y="94"/>
                </a:cxn>
              </a:cxnLst>
              <a:rect l="0" t="0" r="r" b="b"/>
              <a:pathLst>
                <a:path w="140" h="268">
                  <a:moveTo>
                    <a:pt x="131" y="267"/>
                  </a:moveTo>
                  <a:lnTo>
                    <a:pt x="134" y="250"/>
                  </a:lnTo>
                  <a:lnTo>
                    <a:pt x="136" y="229"/>
                  </a:lnTo>
                  <a:lnTo>
                    <a:pt x="139" y="202"/>
                  </a:lnTo>
                  <a:lnTo>
                    <a:pt x="136" y="174"/>
                  </a:lnTo>
                  <a:lnTo>
                    <a:pt x="132" y="142"/>
                  </a:lnTo>
                  <a:lnTo>
                    <a:pt x="126" y="112"/>
                  </a:lnTo>
                  <a:lnTo>
                    <a:pt x="115" y="80"/>
                  </a:lnTo>
                  <a:lnTo>
                    <a:pt x="101" y="50"/>
                  </a:lnTo>
                  <a:lnTo>
                    <a:pt x="83" y="2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2" y="13"/>
                  </a:lnTo>
                  <a:lnTo>
                    <a:pt x="44" y="20"/>
                  </a:lnTo>
                  <a:lnTo>
                    <a:pt x="33" y="29"/>
                  </a:lnTo>
                  <a:lnTo>
                    <a:pt x="23" y="40"/>
                  </a:lnTo>
                  <a:lnTo>
                    <a:pt x="14" y="50"/>
                  </a:lnTo>
                  <a:lnTo>
                    <a:pt x="6" y="63"/>
                  </a:lnTo>
                  <a:lnTo>
                    <a:pt x="2" y="80"/>
                  </a:lnTo>
                  <a:lnTo>
                    <a:pt x="0" y="9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36" name="Freeform 179">
              <a:extLst>
                <a:ext uri="{FF2B5EF4-FFF2-40B4-BE49-F238E27FC236}">
                  <a16:creationId xmlns:a16="http://schemas.microsoft.com/office/drawing/2014/main" id="{53C6243E-AF7D-9174-5F55-5826A15EC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9" y="1320"/>
              <a:ext cx="254" cy="268"/>
            </a:xfrm>
            <a:custGeom>
              <a:avLst/>
              <a:gdLst/>
              <a:ahLst/>
              <a:cxnLst>
                <a:cxn ang="0">
                  <a:pos x="246" y="267"/>
                </a:cxn>
                <a:cxn ang="0">
                  <a:pos x="251" y="249"/>
                </a:cxn>
                <a:cxn ang="0">
                  <a:pos x="251" y="230"/>
                </a:cxn>
                <a:cxn ang="0">
                  <a:pos x="251" y="207"/>
                </a:cxn>
                <a:cxn ang="0">
                  <a:pos x="248" y="184"/>
                </a:cxn>
                <a:cxn ang="0">
                  <a:pos x="244" y="161"/>
                </a:cxn>
                <a:cxn ang="0">
                  <a:pos x="241" y="138"/>
                </a:cxn>
                <a:cxn ang="0">
                  <a:pos x="232" y="115"/>
                </a:cxn>
                <a:cxn ang="0">
                  <a:pos x="223" y="92"/>
                </a:cxn>
                <a:cxn ang="0">
                  <a:pos x="211" y="71"/>
                </a:cxn>
                <a:cxn ang="0">
                  <a:pos x="198" y="52"/>
                </a:cxn>
                <a:cxn ang="0">
                  <a:pos x="198" y="52"/>
                </a:cxn>
                <a:cxn ang="0">
                  <a:pos x="183" y="35"/>
                </a:cxn>
                <a:cxn ang="0">
                  <a:pos x="168" y="23"/>
                </a:cxn>
                <a:cxn ang="0">
                  <a:pos x="151" y="12"/>
                </a:cxn>
                <a:cxn ang="0">
                  <a:pos x="137" y="5"/>
                </a:cxn>
                <a:cxn ang="0">
                  <a:pos x="119" y="2"/>
                </a:cxn>
                <a:cxn ang="0">
                  <a:pos x="105" y="0"/>
                </a:cxn>
                <a:cxn ang="0">
                  <a:pos x="89" y="0"/>
                </a:cxn>
                <a:cxn ang="0">
                  <a:pos x="71" y="0"/>
                </a:cxn>
                <a:cxn ang="0">
                  <a:pos x="57" y="3"/>
                </a:cxn>
                <a:cxn ang="0">
                  <a:pos x="41" y="5"/>
                </a:cxn>
                <a:cxn ang="0">
                  <a:pos x="41" y="5"/>
                </a:cxn>
                <a:cxn ang="0">
                  <a:pos x="39" y="7"/>
                </a:cxn>
                <a:cxn ang="0">
                  <a:pos x="36" y="12"/>
                </a:cxn>
                <a:cxn ang="0">
                  <a:pos x="31" y="18"/>
                </a:cxn>
                <a:cxn ang="0">
                  <a:pos x="25" y="25"/>
                </a:cxn>
                <a:cxn ang="0">
                  <a:pos x="18" y="35"/>
                </a:cxn>
                <a:cxn ang="0">
                  <a:pos x="13" y="43"/>
                </a:cxn>
                <a:cxn ang="0">
                  <a:pos x="6" y="56"/>
                </a:cxn>
                <a:cxn ang="0">
                  <a:pos x="2" y="67"/>
                </a:cxn>
                <a:cxn ang="0">
                  <a:pos x="0" y="79"/>
                </a:cxn>
                <a:cxn ang="0">
                  <a:pos x="2" y="92"/>
                </a:cxn>
                <a:cxn ang="0">
                  <a:pos x="246" y="267"/>
                </a:cxn>
              </a:cxnLst>
              <a:rect l="0" t="0" r="r" b="b"/>
              <a:pathLst>
                <a:path w="252" h="268">
                  <a:moveTo>
                    <a:pt x="246" y="267"/>
                  </a:moveTo>
                  <a:lnTo>
                    <a:pt x="251" y="249"/>
                  </a:lnTo>
                  <a:lnTo>
                    <a:pt x="251" y="230"/>
                  </a:lnTo>
                  <a:lnTo>
                    <a:pt x="251" y="207"/>
                  </a:lnTo>
                  <a:lnTo>
                    <a:pt x="248" y="184"/>
                  </a:lnTo>
                  <a:lnTo>
                    <a:pt x="244" y="161"/>
                  </a:lnTo>
                  <a:lnTo>
                    <a:pt x="241" y="138"/>
                  </a:lnTo>
                  <a:lnTo>
                    <a:pt x="232" y="115"/>
                  </a:lnTo>
                  <a:lnTo>
                    <a:pt x="223" y="92"/>
                  </a:lnTo>
                  <a:lnTo>
                    <a:pt x="211" y="71"/>
                  </a:lnTo>
                  <a:lnTo>
                    <a:pt x="198" y="52"/>
                  </a:lnTo>
                  <a:lnTo>
                    <a:pt x="198" y="52"/>
                  </a:lnTo>
                  <a:lnTo>
                    <a:pt x="183" y="35"/>
                  </a:lnTo>
                  <a:lnTo>
                    <a:pt x="168" y="23"/>
                  </a:lnTo>
                  <a:lnTo>
                    <a:pt x="151" y="12"/>
                  </a:lnTo>
                  <a:lnTo>
                    <a:pt x="137" y="5"/>
                  </a:lnTo>
                  <a:lnTo>
                    <a:pt x="119" y="2"/>
                  </a:lnTo>
                  <a:lnTo>
                    <a:pt x="105" y="0"/>
                  </a:lnTo>
                  <a:lnTo>
                    <a:pt x="89" y="0"/>
                  </a:lnTo>
                  <a:lnTo>
                    <a:pt x="71" y="0"/>
                  </a:lnTo>
                  <a:lnTo>
                    <a:pt x="57" y="3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39" y="7"/>
                  </a:lnTo>
                  <a:lnTo>
                    <a:pt x="36" y="12"/>
                  </a:lnTo>
                  <a:lnTo>
                    <a:pt x="31" y="18"/>
                  </a:lnTo>
                  <a:lnTo>
                    <a:pt x="25" y="25"/>
                  </a:lnTo>
                  <a:lnTo>
                    <a:pt x="18" y="35"/>
                  </a:lnTo>
                  <a:lnTo>
                    <a:pt x="13" y="43"/>
                  </a:lnTo>
                  <a:lnTo>
                    <a:pt x="6" y="56"/>
                  </a:lnTo>
                  <a:lnTo>
                    <a:pt x="2" y="67"/>
                  </a:lnTo>
                  <a:lnTo>
                    <a:pt x="0" y="79"/>
                  </a:lnTo>
                  <a:lnTo>
                    <a:pt x="2" y="92"/>
                  </a:lnTo>
                  <a:lnTo>
                    <a:pt x="246" y="267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37" name="Freeform 180">
              <a:extLst>
                <a:ext uri="{FF2B5EF4-FFF2-40B4-BE49-F238E27FC236}">
                  <a16:creationId xmlns:a16="http://schemas.microsoft.com/office/drawing/2014/main" id="{488DF311-E744-894A-6006-9F918A5F6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9" y="1320"/>
              <a:ext cx="254" cy="268"/>
            </a:xfrm>
            <a:custGeom>
              <a:avLst/>
              <a:gdLst/>
              <a:ahLst/>
              <a:cxnLst>
                <a:cxn ang="0">
                  <a:pos x="246" y="267"/>
                </a:cxn>
                <a:cxn ang="0">
                  <a:pos x="251" y="249"/>
                </a:cxn>
                <a:cxn ang="0">
                  <a:pos x="251" y="230"/>
                </a:cxn>
                <a:cxn ang="0">
                  <a:pos x="251" y="207"/>
                </a:cxn>
                <a:cxn ang="0">
                  <a:pos x="248" y="184"/>
                </a:cxn>
                <a:cxn ang="0">
                  <a:pos x="244" y="161"/>
                </a:cxn>
                <a:cxn ang="0">
                  <a:pos x="241" y="138"/>
                </a:cxn>
                <a:cxn ang="0">
                  <a:pos x="232" y="115"/>
                </a:cxn>
                <a:cxn ang="0">
                  <a:pos x="223" y="92"/>
                </a:cxn>
                <a:cxn ang="0">
                  <a:pos x="211" y="71"/>
                </a:cxn>
                <a:cxn ang="0">
                  <a:pos x="198" y="52"/>
                </a:cxn>
                <a:cxn ang="0">
                  <a:pos x="198" y="52"/>
                </a:cxn>
                <a:cxn ang="0">
                  <a:pos x="183" y="35"/>
                </a:cxn>
                <a:cxn ang="0">
                  <a:pos x="168" y="23"/>
                </a:cxn>
                <a:cxn ang="0">
                  <a:pos x="151" y="12"/>
                </a:cxn>
                <a:cxn ang="0">
                  <a:pos x="137" y="5"/>
                </a:cxn>
                <a:cxn ang="0">
                  <a:pos x="119" y="2"/>
                </a:cxn>
                <a:cxn ang="0">
                  <a:pos x="105" y="0"/>
                </a:cxn>
                <a:cxn ang="0">
                  <a:pos x="89" y="0"/>
                </a:cxn>
                <a:cxn ang="0">
                  <a:pos x="71" y="0"/>
                </a:cxn>
                <a:cxn ang="0">
                  <a:pos x="57" y="3"/>
                </a:cxn>
                <a:cxn ang="0">
                  <a:pos x="41" y="5"/>
                </a:cxn>
                <a:cxn ang="0">
                  <a:pos x="41" y="5"/>
                </a:cxn>
                <a:cxn ang="0">
                  <a:pos x="39" y="7"/>
                </a:cxn>
                <a:cxn ang="0">
                  <a:pos x="36" y="12"/>
                </a:cxn>
                <a:cxn ang="0">
                  <a:pos x="31" y="18"/>
                </a:cxn>
                <a:cxn ang="0">
                  <a:pos x="25" y="25"/>
                </a:cxn>
                <a:cxn ang="0">
                  <a:pos x="18" y="35"/>
                </a:cxn>
                <a:cxn ang="0">
                  <a:pos x="13" y="43"/>
                </a:cxn>
                <a:cxn ang="0">
                  <a:pos x="6" y="56"/>
                </a:cxn>
                <a:cxn ang="0">
                  <a:pos x="2" y="67"/>
                </a:cxn>
                <a:cxn ang="0">
                  <a:pos x="0" y="79"/>
                </a:cxn>
                <a:cxn ang="0">
                  <a:pos x="2" y="92"/>
                </a:cxn>
              </a:cxnLst>
              <a:rect l="0" t="0" r="r" b="b"/>
              <a:pathLst>
                <a:path w="252" h="268">
                  <a:moveTo>
                    <a:pt x="246" y="267"/>
                  </a:moveTo>
                  <a:lnTo>
                    <a:pt x="251" y="249"/>
                  </a:lnTo>
                  <a:lnTo>
                    <a:pt x="251" y="230"/>
                  </a:lnTo>
                  <a:lnTo>
                    <a:pt x="251" y="207"/>
                  </a:lnTo>
                  <a:lnTo>
                    <a:pt x="248" y="184"/>
                  </a:lnTo>
                  <a:lnTo>
                    <a:pt x="244" y="161"/>
                  </a:lnTo>
                  <a:lnTo>
                    <a:pt x="241" y="138"/>
                  </a:lnTo>
                  <a:lnTo>
                    <a:pt x="232" y="115"/>
                  </a:lnTo>
                  <a:lnTo>
                    <a:pt x="223" y="92"/>
                  </a:lnTo>
                  <a:lnTo>
                    <a:pt x="211" y="71"/>
                  </a:lnTo>
                  <a:lnTo>
                    <a:pt x="198" y="52"/>
                  </a:lnTo>
                  <a:lnTo>
                    <a:pt x="198" y="52"/>
                  </a:lnTo>
                  <a:lnTo>
                    <a:pt x="183" y="35"/>
                  </a:lnTo>
                  <a:lnTo>
                    <a:pt x="168" y="23"/>
                  </a:lnTo>
                  <a:lnTo>
                    <a:pt x="151" y="12"/>
                  </a:lnTo>
                  <a:lnTo>
                    <a:pt x="137" y="5"/>
                  </a:lnTo>
                  <a:lnTo>
                    <a:pt x="119" y="2"/>
                  </a:lnTo>
                  <a:lnTo>
                    <a:pt x="105" y="0"/>
                  </a:lnTo>
                  <a:lnTo>
                    <a:pt x="89" y="0"/>
                  </a:lnTo>
                  <a:lnTo>
                    <a:pt x="71" y="0"/>
                  </a:lnTo>
                  <a:lnTo>
                    <a:pt x="57" y="3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39" y="7"/>
                  </a:lnTo>
                  <a:lnTo>
                    <a:pt x="36" y="12"/>
                  </a:lnTo>
                  <a:lnTo>
                    <a:pt x="31" y="18"/>
                  </a:lnTo>
                  <a:lnTo>
                    <a:pt x="25" y="25"/>
                  </a:lnTo>
                  <a:lnTo>
                    <a:pt x="18" y="35"/>
                  </a:lnTo>
                  <a:lnTo>
                    <a:pt x="13" y="43"/>
                  </a:lnTo>
                  <a:lnTo>
                    <a:pt x="6" y="56"/>
                  </a:lnTo>
                  <a:lnTo>
                    <a:pt x="2" y="67"/>
                  </a:lnTo>
                  <a:lnTo>
                    <a:pt x="0" y="79"/>
                  </a:lnTo>
                  <a:lnTo>
                    <a:pt x="2" y="9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38" name="Freeform 181">
              <a:extLst>
                <a:ext uri="{FF2B5EF4-FFF2-40B4-BE49-F238E27FC236}">
                  <a16:creationId xmlns:a16="http://schemas.microsoft.com/office/drawing/2014/main" id="{0AF792B4-BCB6-A8D0-64D5-5385670E1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" y="1272"/>
              <a:ext cx="192" cy="216"/>
            </a:xfrm>
            <a:custGeom>
              <a:avLst/>
              <a:gdLst/>
              <a:ahLst/>
              <a:cxnLst>
                <a:cxn ang="0">
                  <a:pos x="194" y="217"/>
                </a:cxn>
                <a:cxn ang="0">
                  <a:pos x="194" y="196"/>
                </a:cxn>
                <a:cxn ang="0">
                  <a:pos x="189" y="170"/>
                </a:cxn>
                <a:cxn ang="0">
                  <a:pos x="184" y="143"/>
                </a:cxn>
                <a:cxn ang="0">
                  <a:pos x="173" y="115"/>
                </a:cxn>
                <a:cxn ang="0">
                  <a:pos x="159" y="88"/>
                </a:cxn>
                <a:cxn ang="0">
                  <a:pos x="141" y="60"/>
                </a:cxn>
                <a:cxn ang="0">
                  <a:pos x="117" y="37"/>
                </a:cxn>
                <a:cxn ang="0">
                  <a:pos x="92" y="18"/>
                </a:cxn>
                <a:cxn ang="0">
                  <a:pos x="59" y="6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2"/>
                </a:cxn>
                <a:cxn ang="0">
                  <a:pos x="16" y="6"/>
                </a:cxn>
                <a:cxn ang="0">
                  <a:pos x="14" y="12"/>
                </a:cxn>
                <a:cxn ang="0">
                  <a:pos x="12" y="18"/>
                </a:cxn>
                <a:cxn ang="0">
                  <a:pos x="8" y="29"/>
                </a:cxn>
                <a:cxn ang="0">
                  <a:pos x="6" y="39"/>
                </a:cxn>
                <a:cxn ang="0">
                  <a:pos x="2" y="52"/>
                </a:cxn>
                <a:cxn ang="0">
                  <a:pos x="2" y="67"/>
                </a:cxn>
                <a:cxn ang="0">
                  <a:pos x="0" y="80"/>
                </a:cxn>
                <a:cxn ang="0">
                  <a:pos x="0" y="92"/>
                </a:cxn>
                <a:cxn ang="0">
                  <a:pos x="194" y="217"/>
                </a:cxn>
              </a:cxnLst>
              <a:rect l="0" t="0" r="r" b="b"/>
              <a:pathLst>
                <a:path w="195" h="218">
                  <a:moveTo>
                    <a:pt x="194" y="217"/>
                  </a:moveTo>
                  <a:lnTo>
                    <a:pt x="194" y="196"/>
                  </a:lnTo>
                  <a:lnTo>
                    <a:pt x="189" y="170"/>
                  </a:lnTo>
                  <a:lnTo>
                    <a:pt x="184" y="143"/>
                  </a:lnTo>
                  <a:lnTo>
                    <a:pt x="173" y="115"/>
                  </a:lnTo>
                  <a:lnTo>
                    <a:pt x="159" y="88"/>
                  </a:lnTo>
                  <a:lnTo>
                    <a:pt x="141" y="60"/>
                  </a:lnTo>
                  <a:lnTo>
                    <a:pt x="117" y="37"/>
                  </a:lnTo>
                  <a:lnTo>
                    <a:pt x="92" y="18"/>
                  </a:lnTo>
                  <a:lnTo>
                    <a:pt x="59" y="6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6" y="6"/>
                  </a:lnTo>
                  <a:lnTo>
                    <a:pt x="14" y="12"/>
                  </a:lnTo>
                  <a:lnTo>
                    <a:pt x="12" y="18"/>
                  </a:lnTo>
                  <a:lnTo>
                    <a:pt x="8" y="29"/>
                  </a:lnTo>
                  <a:lnTo>
                    <a:pt x="6" y="39"/>
                  </a:lnTo>
                  <a:lnTo>
                    <a:pt x="2" y="52"/>
                  </a:lnTo>
                  <a:lnTo>
                    <a:pt x="2" y="67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194" y="217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39" name="Freeform 182">
              <a:extLst>
                <a:ext uri="{FF2B5EF4-FFF2-40B4-BE49-F238E27FC236}">
                  <a16:creationId xmlns:a16="http://schemas.microsoft.com/office/drawing/2014/main" id="{B2DE72E7-DFFB-E495-DB03-09797BFBD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" y="1272"/>
              <a:ext cx="192" cy="216"/>
            </a:xfrm>
            <a:custGeom>
              <a:avLst/>
              <a:gdLst/>
              <a:ahLst/>
              <a:cxnLst>
                <a:cxn ang="0">
                  <a:pos x="194" y="217"/>
                </a:cxn>
                <a:cxn ang="0">
                  <a:pos x="194" y="196"/>
                </a:cxn>
                <a:cxn ang="0">
                  <a:pos x="189" y="170"/>
                </a:cxn>
                <a:cxn ang="0">
                  <a:pos x="184" y="143"/>
                </a:cxn>
                <a:cxn ang="0">
                  <a:pos x="173" y="115"/>
                </a:cxn>
                <a:cxn ang="0">
                  <a:pos x="159" y="88"/>
                </a:cxn>
                <a:cxn ang="0">
                  <a:pos x="141" y="60"/>
                </a:cxn>
                <a:cxn ang="0">
                  <a:pos x="117" y="37"/>
                </a:cxn>
                <a:cxn ang="0">
                  <a:pos x="92" y="18"/>
                </a:cxn>
                <a:cxn ang="0">
                  <a:pos x="59" y="6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2"/>
                </a:cxn>
                <a:cxn ang="0">
                  <a:pos x="16" y="6"/>
                </a:cxn>
                <a:cxn ang="0">
                  <a:pos x="14" y="12"/>
                </a:cxn>
                <a:cxn ang="0">
                  <a:pos x="12" y="18"/>
                </a:cxn>
                <a:cxn ang="0">
                  <a:pos x="8" y="29"/>
                </a:cxn>
                <a:cxn ang="0">
                  <a:pos x="6" y="39"/>
                </a:cxn>
                <a:cxn ang="0">
                  <a:pos x="2" y="52"/>
                </a:cxn>
                <a:cxn ang="0">
                  <a:pos x="2" y="67"/>
                </a:cxn>
                <a:cxn ang="0">
                  <a:pos x="0" y="80"/>
                </a:cxn>
                <a:cxn ang="0">
                  <a:pos x="0" y="92"/>
                </a:cxn>
              </a:cxnLst>
              <a:rect l="0" t="0" r="r" b="b"/>
              <a:pathLst>
                <a:path w="195" h="218">
                  <a:moveTo>
                    <a:pt x="194" y="217"/>
                  </a:moveTo>
                  <a:lnTo>
                    <a:pt x="194" y="196"/>
                  </a:lnTo>
                  <a:lnTo>
                    <a:pt x="189" y="170"/>
                  </a:lnTo>
                  <a:lnTo>
                    <a:pt x="184" y="143"/>
                  </a:lnTo>
                  <a:lnTo>
                    <a:pt x="173" y="115"/>
                  </a:lnTo>
                  <a:lnTo>
                    <a:pt x="159" y="88"/>
                  </a:lnTo>
                  <a:lnTo>
                    <a:pt x="141" y="60"/>
                  </a:lnTo>
                  <a:lnTo>
                    <a:pt x="117" y="37"/>
                  </a:lnTo>
                  <a:lnTo>
                    <a:pt x="92" y="18"/>
                  </a:lnTo>
                  <a:lnTo>
                    <a:pt x="59" y="6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6" y="6"/>
                  </a:lnTo>
                  <a:lnTo>
                    <a:pt x="14" y="12"/>
                  </a:lnTo>
                  <a:lnTo>
                    <a:pt x="12" y="18"/>
                  </a:lnTo>
                  <a:lnTo>
                    <a:pt x="8" y="29"/>
                  </a:lnTo>
                  <a:lnTo>
                    <a:pt x="6" y="39"/>
                  </a:lnTo>
                  <a:lnTo>
                    <a:pt x="2" y="52"/>
                  </a:lnTo>
                  <a:lnTo>
                    <a:pt x="2" y="67"/>
                  </a:lnTo>
                  <a:lnTo>
                    <a:pt x="0" y="80"/>
                  </a:lnTo>
                  <a:lnTo>
                    <a:pt x="0" y="9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40" name="Freeform 183">
              <a:extLst>
                <a:ext uri="{FF2B5EF4-FFF2-40B4-BE49-F238E27FC236}">
                  <a16:creationId xmlns:a16="http://schemas.microsoft.com/office/drawing/2014/main" id="{205E8C26-E037-6B16-2C9D-4F2C21C17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" y="1209"/>
              <a:ext cx="193" cy="225"/>
            </a:xfrm>
            <a:custGeom>
              <a:avLst/>
              <a:gdLst/>
              <a:ahLst/>
              <a:cxnLst>
                <a:cxn ang="0">
                  <a:pos x="193" y="222"/>
                </a:cxn>
                <a:cxn ang="0">
                  <a:pos x="189" y="203"/>
                </a:cxn>
                <a:cxn ang="0">
                  <a:pos x="183" y="180"/>
                </a:cxn>
                <a:cxn ang="0">
                  <a:pos x="172" y="157"/>
                </a:cxn>
                <a:cxn ang="0">
                  <a:pos x="160" y="131"/>
                </a:cxn>
                <a:cxn ang="0">
                  <a:pos x="144" y="106"/>
                </a:cxn>
                <a:cxn ang="0">
                  <a:pos x="126" y="81"/>
                </a:cxn>
                <a:cxn ang="0">
                  <a:pos x="103" y="56"/>
                </a:cxn>
                <a:cxn ang="0">
                  <a:pos x="75" y="35"/>
                </a:cxn>
                <a:cxn ang="0">
                  <a:pos x="46" y="16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1"/>
                </a:cxn>
                <a:cxn ang="0">
                  <a:pos x="8" y="7"/>
                </a:cxn>
                <a:cxn ang="0">
                  <a:pos x="6" y="16"/>
                </a:cxn>
                <a:cxn ang="0">
                  <a:pos x="4" y="26"/>
                </a:cxn>
                <a:cxn ang="0">
                  <a:pos x="2" y="41"/>
                </a:cxn>
                <a:cxn ang="0">
                  <a:pos x="0" y="56"/>
                </a:cxn>
                <a:cxn ang="0">
                  <a:pos x="0" y="73"/>
                </a:cxn>
                <a:cxn ang="0">
                  <a:pos x="0" y="90"/>
                </a:cxn>
                <a:cxn ang="0">
                  <a:pos x="4" y="108"/>
                </a:cxn>
                <a:cxn ang="0">
                  <a:pos x="8" y="125"/>
                </a:cxn>
                <a:cxn ang="0">
                  <a:pos x="193" y="222"/>
                </a:cxn>
              </a:cxnLst>
              <a:rect l="0" t="0" r="r" b="b"/>
              <a:pathLst>
                <a:path w="194" h="223">
                  <a:moveTo>
                    <a:pt x="193" y="222"/>
                  </a:moveTo>
                  <a:lnTo>
                    <a:pt x="189" y="203"/>
                  </a:lnTo>
                  <a:lnTo>
                    <a:pt x="183" y="180"/>
                  </a:lnTo>
                  <a:lnTo>
                    <a:pt x="172" y="157"/>
                  </a:lnTo>
                  <a:lnTo>
                    <a:pt x="160" y="131"/>
                  </a:lnTo>
                  <a:lnTo>
                    <a:pt x="144" y="106"/>
                  </a:lnTo>
                  <a:lnTo>
                    <a:pt x="126" y="81"/>
                  </a:lnTo>
                  <a:lnTo>
                    <a:pt x="103" y="56"/>
                  </a:lnTo>
                  <a:lnTo>
                    <a:pt x="75" y="35"/>
                  </a:lnTo>
                  <a:lnTo>
                    <a:pt x="46" y="16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8" y="7"/>
                  </a:lnTo>
                  <a:lnTo>
                    <a:pt x="6" y="16"/>
                  </a:lnTo>
                  <a:lnTo>
                    <a:pt x="4" y="26"/>
                  </a:lnTo>
                  <a:lnTo>
                    <a:pt x="2" y="41"/>
                  </a:lnTo>
                  <a:lnTo>
                    <a:pt x="0" y="56"/>
                  </a:lnTo>
                  <a:lnTo>
                    <a:pt x="0" y="73"/>
                  </a:lnTo>
                  <a:lnTo>
                    <a:pt x="0" y="90"/>
                  </a:lnTo>
                  <a:lnTo>
                    <a:pt x="4" y="108"/>
                  </a:lnTo>
                  <a:lnTo>
                    <a:pt x="8" y="125"/>
                  </a:lnTo>
                  <a:lnTo>
                    <a:pt x="193" y="222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41" name="Freeform 184">
              <a:extLst>
                <a:ext uri="{FF2B5EF4-FFF2-40B4-BE49-F238E27FC236}">
                  <a16:creationId xmlns:a16="http://schemas.microsoft.com/office/drawing/2014/main" id="{C3F24E4B-2178-4347-FC8D-6B15D0800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" y="1209"/>
              <a:ext cx="193" cy="225"/>
            </a:xfrm>
            <a:custGeom>
              <a:avLst/>
              <a:gdLst/>
              <a:ahLst/>
              <a:cxnLst>
                <a:cxn ang="0">
                  <a:pos x="193" y="222"/>
                </a:cxn>
                <a:cxn ang="0">
                  <a:pos x="189" y="203"/>
                </a:cxn>
                <a:cxn ang="0">
                  <a:pos x="183" y="180"/>
                </a:cxn>
                <a:cxn ang="0">
                  <a:pos x="172" y="157"/>
                </a:cxn>
                <a:cxn ang="0">
                  <a:pos x="160" y="131"/>
                </a:cxn>
                <a:cxn ang="0">
                  <a:pos x="144" y="106"/>
                </a:cxn>
                <a:cxn ang="0">
                  <a:pos x="126" y="81"/>
                </a:cxn>
                <a:cxn ang="0">
                  <a:pos x="103" y="56"/>
                </a:cxn>
                <a:cxn ang="0">
                  <a:pos x="75" y="35"/>
                </a:cxn>
                <a:cxn ang="0">
                  <a:pos x="46" y="16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1"/>
                </a:cxn>
                <a:cxn ang="0">
                  <a:pos x="8" y="7"/>
                </a:cxn>
                <a:cxn ang="0">
                  <a:pos x="6" y="16"/>
                </a:cxn>
                <a:cxn ang="0">
                  <a:pos x="4" y="26"/>
                </a:cxn>
                <a:cxn ang="0">
                  <a:pos x="2" y="41"/>
                </a:cxn>
                <a:cxn ang="0">
                  <a:pos x="0" y="56"/>
                </a:cxn>
                <a:cxn ang="0">
                  <a:pos x="0" y="73"/>
                </a:cxn>
                <a:cxn ang="0">
                  <a:pos x="0" y="90"/>
                </a:cxn>
                <a:cxn ang="0">
                  <a:pos x="4" y="108"/>
                </a:cxn>
                <a:cxn ang="0">
                  <a:pos x="8" y="125"/>
                </a:cxn>
              </a:cxnLst>
              <a:rect l="0" t="0" r="r" b="b"/>
              <a:pathLst>
                <a:path w="194" h="223">
                  <a:moveTo>
                    <a:pt x="193" y="222"/>
                  </a:moveTo>
                  <a:lnTo>
                    <a:pt x="189" y="203"/>
                  </a:lnTo>
                  <a:lnTo>
                    <a:pt x="183" y="180"/>
                  </a:lnTo>
                  <a:lnTo>
                    <a:pt x="172" y="157"/>
                  </a:lnTo>
                  <a:lnTo>
                    <a:pt x="160" y="131"/>
                  </a:lnTo>
                  <a:lnTo>
                    <a:pt x="144" y="106"/>
                  </a:lnTo>
                  <a:lnTo>
                    <a:pt x="126" y="81"/>
                  </a:lnTo>
                  <a:lnTo>
                    <a:pt x="103" y="56"/>
                  </a:lnTo>
                  <a:lnTo>
                    <a:pt x="75" y="35"/>
                  </a:lnTo>
                  <a:lnTo>
                    <a:pt x="46" y="16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8" y="7"/>
                  </a:lnTo>
                  <a:lnTo>
                    <a:pt x="6" y="16"/>
                  </a:lnTo>
                  <a:lnTo>
                    <a:pt x="4" y="26"/>
                  </a:lnTo>
                  <a:lnTo>
                    <a:pt x="2" y="41"/>
                  </a:lnTo>
                  <a:lnTo>
                    <a:pt x="0" y="56"/>
                  </a:lnTo>
                  <a:lnTo>
                    <a:pt x="0" y="73"/>
                  </a:lnTo>
                  <a:lnTo>
                    <a:pt x="0" y="90"/>
                  </a:lnTo>
                  <a:lnTo>
                    <a:pt x="4" y="108"/>
                  </a:lnTo>
                  <a:lnTo>
                    <a:pt x="8" y="12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42" name="Freeform 185">
              <a:extLst>
                <a:ext uri="{FF2B5EF4-FFF2-40B4-BE49-F238E27FC236}">
                  <a16:creationId xmlns:a16="http://schemas.microsoft.com/office/drawing/2014/main" id="{DACD3407-A9CD-7310-C0E9-014C4B353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" y="1195"/>
              <a:ext cx="231" cy="158"/>
            </a:xfrm>
            <a:custGeom>
              <a:avLst/>
              <a:gdLst/>
              <a:ahLst/>
              <a:cxnLst>
                <a:cxn ang="0">
                  <a:pos x="231" y="159"/>
                </a:cxn>
                <a:cxn ang="0">
                  <a:pos x="227" y="144"/>
                </a:cxn>
                <a:cxn ang="0">
                  <a:pos x="218" y="128"/>
                </a:cxn>
                <a:cxn ang="0">
                  <a:pos x="214" y="112"/>
                </a:cxn>
                <a:cxn ang="0">
                  <a:pos x="205" y="100"/>
                </a:cxn>
                <a:cxn ang="0">
                  <a:pos x="198" y="87"/>
                </a:cxn>
                <a:cxn ang="0">
                  <a:pos x="189" y="77"/>
                </a:cxn>
                <a:cxn ang="0">
                  <a:pos x="180" y="66"/>
                </a:cxn>
                <a:cxn ang="0">
                  <a:pos x="170" y="59"/>
                </a:cxn>
                <a:cxn ang="0">
                  <a:pos x="159" y="50"/>
                </a:cxn>
                <a:cxn ang="0">
                  <a:pos x="147" y="41"/>
                </a:cxn>
                <a:cxn ang="0">
                  <a:pos x="147" y="41"/>
                </a:cxn>
                <a:cxn ang="0">
                  <a:pos x="132" y="33"/>
                </a:cxn>
                <a:cxn ang="0">
                  <a:pos x="119" y="27"/>
                </a:cxn>
                <a:cxn ang="0">
                  <a:pos x="104" y="20"/>
                </a:cxn>
                <a:cxn ang="0">
                  <a:pos x="90" y="14"/>
                </a:cxn>
                <a:cxn ang="0">
                  <a:pos x="75" y="10"/>
                </a:cxn>
                <a:cxn ang="0">
                  <a:pos x="60" y="6"/>
                </a:cxn>
                <a:cxn ang="0">
                  <a:pos x="46" y="4"/>
                </a:cxn>
                <a:cxn ang="0">
                  <a:pos x="30" y="2"/>
                </a:cxn>
                <a:cxn ang="0">
                  <a:pos x="18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2" y="12"/>
                </a:cxn>
                <a:cxn ang="0">
                  <a:pos x="2" y="20"/>
                </a:cxn>
                <a:cxn ang="0">
                  <a:pos x="0" y="29"/>
                </a:cxn>
                <a:cxn ang="0">
                  <a:pos x="0" y="41"/>
                </a:cxn>
                <a:cxn ang="0">
                  <a:pos x="0" y="52"/>
                </a:cxn>
                <a:cxn ang="0">
                  <a:pos x="2" y="62"/>
                </a:cxn>
                <a:cxn ang="0">
                  <a:pos x="4" y="75"/>
                </a:cxn>
                <a:cxn ang="0">
                  <a:pos x="7" y="85"/>
                </a:cxn>
                <a:cxn ang="0">
                  <a:pos x="231" y="159"/>
                </a:cxn>
              </a:cxnLst>
              <a:rect l="0" t="0" r="r" b="b"/>
              <a:pathLst>
                <a:path w="232" h="160">
                  <a:moveTo>
                    <a:pt x="231" y="159"/>
                  </a:moveTo>
                  <a:lnTo>
                    <a:pt x="227" y="144"/>
                  </a:lnTo>
                  <a:lnTo>
                    <a:pt x="218" y="128"/>
                  </a:lnTo>
                  <a:lnTo>
                    <a:pt x="214" y="112"/>
                  </a:lnTo>
                  <a:lnTo>
                    <a:pt x="205" y="100"/>
                  </a:lnTo>
                  <a:lnTo>
                    <a:pt x="198" y="87"/>
                  </a:lnTo>
                  <a:lnTo>
                    <a:pt x="189" y="77"/>
                  </a:lnTo>
                  <a:lnTo>
                    <a:pt x="180" y="66"/>
                  </a:lnTo>
                  <a:lnTo>
                    <a:pt x="170" y="59"/>
                  </a:lnTo>
                  <a:lnTo>
                    <a:pt x="159" y="50"/>
                  </a:lnTo>
                  <a:lnTo>
                    <a:pt x="147" y="41"/>
                  </a:lnTo>
                  <a:lnTo>
                    <a:pt x="147" y="41"/>
                  </a:lnTo>
                  <a:lnTo>
                    <a:pt x="132" y="33"/>
                  </a:lnTo>
                  <a:lnTo>
                    <a:pt x="119" y="27"/>
                  </a:lnTo>
                  <a:lnTo>
                    <a:pt x="104" y="20"/>
                  </a:lnTo>
                  <a:lnTo>
                    <a:pt x="90" y="14"/>
                  </a:lnTo>
                  <a:lnTo>
                    <a:pt x="75" y="10"/>
                  </a:lnTo>
                  <a:lnTo>
                    <a:pt x="60" y="6"/>
                  </a:lnTo>
                  <a:lnTo>
                    <a:pt x="46" y="4"/>
                  </a:lnTo>
                  <a:lnTo>
                    <a:pt x="30" y="2"/>
                  </a:lnTo>
                  <a:lnTo>
                    <a:pt x="18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2" y="12"/>
                  </a:lnTo>
                  <a:lnTo>
                    <a:pt x="2" y="20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0" y="52"/>
                  </a:lnTo>
                  <a:lnTo>
                    <a:pt x="2" y="62"/>
                  </a:lnTo>
                  <a:lnTo>
                    <a:pt x="4" y="75"/>
                  </a:lnTo>
                  <a:lnTo>
                    <a:pt x="7" y="85"/>
                  </a:lnTo>
                  <a:lnTo>
                    <a:pt x="231" y="159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43" name="Freeform 186">
              <a:extLst>
                <a:ext uri="{FF2B5EF4-FFF2-40B4-BE49-F238E27FC236}">
                  <a16:creationId xmlns:a16="http://schemas.microsoft.com/office/drawing/2014/main" id="{286BEC8A-123C-1744-7BCA-E32336A64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" y="1195"/>
              <a:ext cx="231" cy="158"/>
            </a:xfrm>
            <a:custGeom>
              <a:avLst/>
              <a:gdLst/>
              <a:ahLst/>
              <a:cxnLst>
                <a:cxn ang="0">
                  <a:pos x="231" y="159"/>
                </a:cxn>
                <a:cxn ang="0">
                  <a:pos x="227" y="144"/>
                </a:cxn>
                <a:cxn ang="0">
                  <a:pos x="218" y="128"/>
                </a:cxn>
                <a:cxn ang="0">
                  <a:pos x="214" y="112"/>
                </a:cxn>
                <a:cxn ang="0">
                  <a:pos x="205" y="100"/>
                </a:cxn>
                <a:cxn ang="0">
                  <a:pos x="198" y="87"/>
                </a:cxn>
                <a:cxn ang="0">
                  <a:pos x="189" y="77"/>
                </a:cxn>
                <a:cxn ang="0">
                  <a:pos x="180" y="66"/>
                </a:cxn>
                <a:cxn ang="0">
                  <a:pos x="170" y="59"/>
                </a:cxn>
                <a:cxn ang="0">
                  <a:pos x="159" y="50"/>
                </a:cxn>
                <a:cxn ang="0">
                  <a:pos x="147" y="41"/>
                </a:cxn>
                <a:cxn ang="0">
                  <a:pos x="147" y="41"/>
                </a:cxn>
                <a:cxn ang="0">
                  <a:pos x="132" y="33"/>
                </a:cxn>
                <a:cxn ang="0">
                  <a:pos x="119" y="27"/>
                </a:cxn>
                <a:cxn ang="0">
                  <a:pos x="104" y="20"/>
                </a:cxn>
                <a:cxn ang="0">
                  <a:pos x="90" y="14"/>
                </a:cxn>
                <a:cxn ang="0">
                  <a:pos x="75" y="10"/>
                </a:cxn>
                <a:cxn ang="0">
                  <a:pos x="60" y="6"/>
                </a:cxn>
                <a:cxn ang="0">
                  <a:pos x="46" y="4"/>
                </a:cxn>
                <a:cxn ang="0">
                  <a:pos x="30" y="2"/>
                </a:cxn>
                <a:cxn ang="0">
                  <a:pos x="18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2" y="12"/>
                </a:cxn>
                <a:cxn ang="0">
                  <a:pos x="2" y="20"/>
                </a:cxn>
                <a:cxn ang="0">
                  <a:pos x="0" y="29"/>
                </a:cxn>
                <a:cxn ang="0">
                  <a:pos x="0" y="41"/>
                </a:cxn>
                <a:cxn ang="0">
                  <a:pos x="0" y="52"/>
                </a:cxn>
                <a:cxn ang="0">
                  <a:pos x="2" y="62"/>
                </a:cxn>
                <a:cxn ang="0">
                  <a:pos x="4" y="75"/>
                </a:cxn>
                <a:cxn ang="0">
                  <a:pos x="7" y="85"/>
                </a:cxn>
              </a:cxnLst>
              <a:rect l="0" t="0" r="r" b="b"/>
              <a:pathLst>
                <a:path w="232" h="160">
                  <a:moveTo>
                    <a:pt x="231" y="159"/>
                  </a:moveTo>
                  <a:lnTo>
                    <a:pt x="227" y="144"/>
                  </a:lnTo>
                  <a:lnTo>
                    <a:pt x="218" y="128"/>
                  </a:lnTo>
                  <a:lnTo>
                    <a:pt x="214" y="112"/>
                  </a:lnTo>
                  <a:lnTo>
                    <a:pt x="205" y="100"/>
                  </a:lnTo>
                  <a:lnTo>
                    <a:pt x="198" y="87"/>
                  </a:lnTo>
                  <a:lnTo>
                    <a:pt x="189" y="77"/>
                  </a:lnTo>
                  <a:lnTo>
                    <a:pt x="180" y="66"/>
                  </a:lnTo>
                  <a:lnTo>
                    <a:pt x="170" y="59"/>
                  </a:lnTo>
                  <a:lnTo>
                    <a:pt x="159" y="50"/>
                  </a:lnTo>
                  <a:lnTo>
                    <a:pt x="147" y="41"/>
                  </a:lnTo>
                  <a:lnTo>
                    <a:pt x="147" y="41"/>
                  </a:lnTo>
                  <a:lnTo>
                    <a:pt x="132" y="33"/>
                  </a:lnTo>
                  <a:lnTo>
                    <a:pt x="119" y="27"/>
                  </a:lnTo>
                  <a:lnTo>
                    <a:pt x="104" y="20"/>
                  </a:lnTo>
                  <a:lnTo>
                    <a:pt x="90" y="14"/>
                  </a:lnTo>
                  <a:lnTo>
                    <a:pt x="75" y="10"/>
                  </a:lnTo>
                  <a:lnTo>
                    <a:pt x="60" y="6"/>
                  </a:lnTo>
                  <a:lnTo>
                    <a:pt x="46" y="4"/>
                  </a:lnTo>
                  <a:lnTo>
                    <a:pt x="30" y="2"/>
                  </a:lnTo>
                  <a:lnTo>
                    <a:pt x="18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2" y="12"/>
                  </a:lnTo>
                  <a:lnTo>
                    <a:pt x="2" y="20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0" y="52"/>
                  </a:lnTo>
                  <a:lnTo>
                    <a:pt x="2" y="62"/>
                  </a:lnTo>
                  <a:lnTo>
                    <a:pt x="4" y="75"/>
                  </a:lnTo>
                  <a:lnTo>
                    <a:pt x="7" y="8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44" name="Freeform 187">
              <a:extLst>
                <a:ext uri="{FF2B5EF4-FFF2-40B4-BE49-F238E27FC236}">
                  <a16:creationId xmlns:a16="http://schemas.microsoft.com/office/drawing/2014/main" id="{078EFF9A-E77D-1F47-34C9-B4BFEAAB3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" y="1693"/>
              <a:ext cx="112" cy="385"/>
            </a:xfrm>
            <a:custGeom>
              <a:avLst/>
              <a:gdLst/>
              <a:ahLst/>
              <a:cxnLst>
                <a:cxn ang="0">
                  <a:pos x="77" y="384"/>
                </a:cxn>
                <a:cxn ang="0">
                  <a:pos x="84" y="363"/>
                </a:cxn>
                <a:cxn ang="0">
                  <a:pos x="93" y="333"/>
                </a:cxn>
                <a:cxn ang="0">
                  <a:pos x="98" y="298"/>
                </a:cxn>
                <a:cxn ang="0">
                  <a:pos x="105" y="257"/>
                </a:cxn>
                <a:cxn ang="0">
                  <a:pos x="109" y="216"/>
                </a:cxn>
                <a:cxn ang="0">
                  <a:pos x="112" y="170"/>
                </a:cxn>
                <a:cxn ang="0">
                  <a:pos x="107" y="123"/>
                </a:cxn>
                <a:cxn ang="0">
                  <a:pos x="98" y="80"/>
                </a:cxn>
                <a:cxn ang="0">
                  <a:pos x="86" y="37"/>
                </a:cxn>
                <a:cxn ang="0">
                  <a:pos x="63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57" y="6"/>
                </a:cxn>
                <a:cxn ang="0">
                  <a:pos x="50" y="12"/>
                </a:cxn>
                <a:cxn ang="0">
                  <a:pos x="43" y="25"/>
                </a:cxn>
                <a:cxn ang="0">
                  <a:pos x="36" y="37"/>
                </a:cxn>
                <a:cxn ang="0">
                  <a:pos x="25" y="54"/>
                </a:cxn>
                <a:cxn ang="0">
                  <a:pos x="17" y="73"/>
                </a:cxn>
                <a:cxn ang="0">
                  <a:pos x="8" y="94"/>
                </a:cxn>
                <a:cxn ang="0">
                  <a:pos x="4" y="115"/>
                </a:cxn>
                <a:cxn ang="0">
                  <a:pos x="0" y="140"/>
                </a:cxn>
                <a:cxn ang="0">
                  <a:pos x="77" y="384"/>
                </a:cxn>
              </a:cxnLst>
              <a:rect l="0" t="0" r="r" b="b"/>
              <a:pathLst>
                <a:path w="113" h="385">
                  <a:moveTo>
                    <a:pt x="77" y="384"/>
                  </a:moveTo>
                  <a:lnTo>
                    <a:pt x="84" y="363"/>
                  </a:lnTo>
                  <a:lnTo>
                    <a:pt x="93" y="333"/>
                  </a:lnTo>
                  <a:lnTo>
                    <a:pt x="98" y="298"/>
                  </a:lnTo>
                  <a:lnTo>
                    <a:pt x="105" y="257"/>
                  </a:lnTo>
                  <a:lnTo>
                    <a:pt x="109" y="216"/>
                  </a:lnTo>
                  <a:lnTo>
                    <a:pt x="112" y="170"/>
                  </a:lnTo>
                  <a:lnTo>
                    <a:pt x="107" y="123"/>
                  </a:lnTo>
                  <a:lnTo>
                    <a:pt x="98" y="80"/>
                  </a:lnTo>
                  <a:lnTo>
                    <a:pt x="86" y="37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57" y="6"/>
                  </a:lnTo>
                  <a:lnTo>
                    <a:pt x="50" y="12"/>
                  </a:lnTo>
                  <a:lnTo>
                    <a:pt x="43" y="25"/>
                  </a:lnTo>
                  <a:lnTo>
                    <a:pt x="36" y="37"/>
                  </a:lnTo>
                  <a:lnTo>
                    <a:pt x="25" y="54"/>
                  </a:lnTo>
                  <a:lnTo>
                    <a:pt x="17" y="73"/>
                  </a:lnTo>
                  <a:lnTo>
                    <a:pt x="8" y="94"/>
                  </a:lnTo>
                  <a:lnTo>
                    <a:pt x="4" y="115"/>
                  </a:lnTo>
                  <a:lnTo>
                    <a:pt x="0" y="140"/>
                  </a:lnTo>
                  <a:lnTo>
                    <a:pt x="77" y="384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45" name="Freeform 188">
              <a:extLst>
                <a:ext uri="{FF2B5EF4-FFF2-40B4-BE49-F238E27FC236}">
                  <a16:creationId xmlns:a16="http://schemas.microsoft.com/office/drawing/2014/main" id="{5CB60DB0-0E2A-C56B-A86F-75A27EB38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" y="1693"/>
              <a:ext cx="112" cy="385"/>
            </a:xfrm>
            <a:custGeom>
              <a:avLst/>
              <a:gdLst/>
              <a:ahLst/>
              <a:cxnLst>
                <a:cxn ang="0">
                  <a:pos x="77" y="384"/>
                </a:cxn>
                <a:cxn ang="0">
                  <a:pos x="84" y="363"/>
                </a:cxn>
                <a:cxn ang="0">
                  <a:pos x="93" y="333"/>
                </a:cxn>
                <a:cxn ang="0">
                  <a:pos x="98" y="298"/>
                </a:cxn>
                <a:cxn ang="0">
                  <a:pos x="105" y="257"/>
                </a:cxn>
                <a:cxn ang="0">
                  <a:pos x="109" y="216"/>
                </a:cxn>
                <a:cxn ang="0">
                  <a:pos x="112" y="170"/>
                </a:cxn>
                <a:cxn ang="0">
                  <a:pos x="107" y="123"/>
                </a:cxn>
                <a:cxn ang="0">
                  <a:pos x="98" y="80"/>
                </a:cxn>
                <a:cxn ang="0">
                  <a:pos x="86" y="37"/>
                </a:cxn>
                <a:cxn ang="0">
                  <a:pos x="63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57" y="6"/>
                </a:cxn>
                <a:cxn ang="0">
                  <a:pos x="50" y="12"/>
                </a:cxn>
                <a:cxn ang="0">
                  <a:pos x="43" y="25"/>
                </a:cxn>
                <a:cxn ang="0">
                  <a:pos x="36" y="37"/>
                </a:cxn>
                <a:cxn ang="0">
                  <a:pos x="25" y="54"/>
                </a:cxn>
                <a:cxn ang="0">
                  <a:pos x="17" y="73"/>
                </a:cxn>
                <a:cxn ang="0">
                  <a:pos x="8" y="94"/>
                </a:cxn>
                <a:cxn ang="0">
                  <a:pos x="4" y="115"/>
                </a:cxn>
                <a:cxn ang="0">
                  <a:pos x="0" y="140"/>
                </a:cxn>
              </a:cxnLst>
              <a:rect l="0" t="0" r="r" b="b"/>
              <a:pathLst>
                <a:path w="113" h="385">
                  <a:moveTo>
                    <a:pt x="77" y="384"/>
                  </a:moveTo>
                  <a:lnTo>
                    <a:pt x="84" y="363"/>
                  </a:lnTo>
                  <a:lnTo>
                    <a:pt x="93" y="333"/>
                  </a:lnTo>
                  <a:lnTo>
                    <a:pt x="98" y="298"/>
                  </a:lnTo>
                  <a:lnTo>
                    <a:pt x="105" y="257"/>
                  </a:lnTo>
                  <a:lnTo>
                    <a:pt x="109" y="216"/>
                  </a:lnTo>
                  <a:lnTo>
                    <a:pt x="112" y="170"/>
                  </a:lnTo>
                  <a:lnTo>
                    <a:pt x="107" y="123"/>
                  </a:lnTo>
                  <a:lnTo>
                    <a:pt x="98" y="80"/>
                  </a:lnTo>
                  <a:lnTo>
                    <a:pt x="86" y="37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57" y="6"/>
                  </a:lnTo>
                  <a:lnTo>
                    <a:pt x="50" y="12"/>
                  </a:lnTo>
                  <a:lnTo>
                    <a:pt x="43" y="25"/>
                  </a:lnTo>
                  <a:lnTo>
                    <a:pt x="36" y="37"/>
                  </a:lnTo>
                  <a:lnTo>
                    <a:pt x="25" y="54"/>
                  </a:lnTo>
                  <a:lnTo>
                    <a:pt x="17" y="73"/>
                  </a:lnTo>
                  <a:lnTo>
                    <a:pt x="8" y="94"/>
                  </a:lnTo>
                  <a:lnTo>
                    <a:pt x="4" y="115"/>
                  </a:lnTo>
                  <a:lnTo>
                    <a:pt x="0" y="14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46" name="Freeform 189">
              <a:extLst>
                <a:ext uri="{FF2B5EF4-FFF2-40B4-BE49-F238E27FC236}">
                  <a16:creationId xmlns:a16="http://schemas.microsoft.com/office/drawing/2014/main" id="{7818EC15-E25A-BB9E-11D0-DC5F0458A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2" y="1530"/>
              <a:ext cx="154" cy="331"/>
            </a:xfrm>
            <a:custGeom>
              <a:avLst/>
              <a:gdLst/>
              <a:ahLst/>
              <a:cxnLst>
                <a:cxn ang="0">
                  <a:pos x="141" y="330"/>
                </a:cxn>
                <a:cxn ang="0">
                  <a:pos x="145" y="309"/>
                </a:cxn>
                <a:cxn ang="0">
                  <a:pos x="147" y="280"/>
                </a:cxn>
                <a:cxn ang="0">
                  <a:pos x="150" y="248"/>
                </a:cxn>
                <a:cxn ang="0">
                  <a:pos x="150" y="212"/>
                </a:cxn>
                <a:cxn ang="0">
                  <a:pos x="145" y="174"/>
                </a:cxn>
                <a:cxn ang="0">
                  <a:pos x="140" y="136"/>
                </a:cxn>
                <a:cxn ang="0">
                  <a:pos x="129" y="99"/>
                </a:cxn>
                <a:cxn ang="0">
                  <a:pos x="114" y="62"/>
                </a:cxn>
                <a:cxn ang="0">
                  <a:pos x="92" y="29"/>
                </a:cxn>
                <a:cxn ang="0">
                  <a:pos x="67" y="0"/>
                </a:cxn>
                <a:cxn ang="0">
                  <a:pos x="67" y="0"/>
                </a:cxn>
                <a:cxn ang="0">
                  <a:pos x="65" y="0"/>
                </a:cxn>
                <a:cxn ang="0">
                  <a:pos x="61" y="4"/>
                </a:cxn>
                <a:cxn ang="0">
                  <a:pos x="55" y="11"/>
                </a:cxn>
                <a:cxn ang="0">
                  <a:pos x="44" y="16"/>
                </a:cxn>
                <a:cxn ang="0">
                  <a:pos x="36" y="27"/>
                </a:cxn>
                <a:cxn ang="0">
                  <a:pos x="25" y="37"/>
                </a:cxn>
                <a:cxn ang="0">
                  <a:pos x="16" y="50"/>
                </a:cxn>
                <a:cxn ang="0">
                  <a:pos x="8" y="62"/>
                </a:cxn>
                <a:cxn ang="0">
                  <a:pos x="4" y="75"/>
                </a:cxn>
                <a:cxn ang="0">
                  <a:pos x="0" y="88"/>
                </a:cxn>
                <a:cxn ang="0">
                  <a:pos x="141" y="330"/>
                </a:cxn>
              </a:cxnLst>
              <a:rect l="0" t="0" r="r" b="b"/>
              <a:pathLst>
                <a:path w="151" h="331">
                  <a:moveTo>
                    <a:pt x="141" y="330"/>
                  </a:moveTo>
                  <a:lnTo>
                    <a:pt x="145" y="309"/>
                  </a:lnTo>
                  <a:lnTo>
                    <a:pt x="147" y="280"/>
                  </a:lnTo>
                  <a:lnTo>
                    <a:pt x="150" y="248"/>
                  </a:lnTo>
                  <a:lnTo>
                    <a:pt x="150" y="212"/>
                  </a:lnTo>
                  <a:lnTo>
                    <a:pt x="145" y="174"/>
                  </a:lnTo>
                  <a:lnTo>
                    <a:pt x="140" y="136"/>
                  </a:lnTo>
                  <a:lnTo>
                    <a:pt x="129" y="99"/>
                  </a:lnTo>
                  <a:lnTo>
                    <a:pt x="114" y="62"/>
                  </a:lnTo>
                  <a:lnTo>
                    <a:pt x="92" y="29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1" y="4"/>
                  </a:lnTo>
                  <a:lnTo>
                    <a:pt x="55" y="11"/>
                  </a:lnTo>
                  <a:lnTo>
                    <a:pt x="44" y="16"/>
                  </a:lnTo>
                  <a:lnTo>
                    <a:pt x="36" y="27"/>
                  </a:lnTo>
                  <a:lnTo>
                    <a:pt x="25" y="37"/>
                  </a:lnTo>
                  <a:lnTo>
                    <a:pt x="16" y="50"/>
                  </a:lnTo>
                  <a:lnTo>
                    <a:pt x="8" y="62"/>
                  </a:lnTo>
                  <a:lnTo>
                    <a:pt x="4" y="75"/>
                  </a:lnTo>
                  <a:lnTo>
                    <a:pt x="0" y="88"/>
                  </a:lnTo>
                  <a:lnTo>
                    <a:pt x="141" y="33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47" name="Freeform 190">
              <a:extLst>
                <a:ext uri="{FF2B5EF4-FFF2-40B4-BE49-F238E27FC236}">
                  <a16:creationId xmlns:a16="http://schemas.microsoft.com/office/drawing/2014/main" id="{C0C78522-DDF6-FD4A-7057-4DCCE71F4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2" y="1530"/>
              <a:ext cx="154" cy="331"/>
            </a:xfrm>
            <a:custGeom>
              <a:avLst/>
              <a:gdLst/>
              <a:ahLst/>
              <a:cxnLst>
                <a:cxn ang="0">
                  <a:pos x="141" y="330"/>
                </a:cxn>
                <a:cxn ang="0">
                  <a:pos x="145" y="309"/>
                </a:cxn>
                <a:cxn ang="0">
                  <a:pos x="147" y="280"/>
                </a:cxn>
                <a:cxn ang="0">
                  <a:pos x="150" y="248"/>
                </a:cxn>
                <a:cxn ang="0">
                  <a:pos x="150" y="212"/>
                </a:cxn>
                <a:cxn ang="0">
                  <a:pos x="145" y="174"/>
                </a:cxn>
                <a:cxn ang="0">
                  <a:pos x="140" y="136"/>
                </a:cxn>
                <a:cxn ang="0">
                  <a:pos x="129" y="99"/>
                </a:cxn>
                <a:cxn ang="0">
                  <a:pos x="114" y="62"/>
                </a:cxn>
                <a:cxn ang="0">
                  <a:pos x="92" y="29"/>
                </a:cxn>
                <a:cxn ang="0">
                  <a:pos x="67" y="0"/>
                </a:cxn>
                <a:cxn ang="0">
                  <a:pos x="67" y="0"/>
                </a:cxn>
                <a:cxn ang="0">
                  <a:pos x="65" y="0"/>
                </a:cxn>
                <a:cxn ang="0">
                  <a:pos x="61" y="4"/>
                </a:cxn>
                <a:cxn ang="0">
                  <a:pos x="55" y="11"/>
                </a:cxn>
                <a:cxn ang="0">
                  <a:pos x="44" y="16"/>
                </a:cxn>
                <a:cxn ang="0">
                  <a:pos x="36" y="27"/>
                </a:cxn>
                <a:cxn ang="0">
                  <a:pos x="25" y="37"/>
                </a:cxn>
                <a:cxn ang="0">
                  <a:pos x="16" y="50"/>
                </a:cxn>
                <a:cxn ang="0">
                  <a:pos x="8" y="62"/>
                </a:cxn>
                <a:cxn ang="0">
                  <a:pos x="4" y="75"/>
                </a:cxn>
                <a:cxn ang="0">
                  <a:pos x="0" y="88"/>
                </a:cxn>
              </a:cxnLst>
              <a:rect l="0" t="0" r="r" b="b"/>
              <a:pathLst>
                <a:path w="151" h="331">
                  <a:moveTo>
                    <a:pt x="141" y="330"/>
                  </a:moveTo>
                  <a:lnTo>
                    <a:pt x="145" y="309"/>
                  </a:lnTo>
                  <a:lnTo>
                    <a:pt x="147" y="280"/>
                  </a:lnTo>
                  <a:lnTo>
                    <a:pt x="150" y="248"/>
                  </a:lnTo>
                  <a:lnTo>
                    <a:pt x="150" y="212"/>
                  </a:lnTo>
                  <a:lnTo>
                    <a:pt x="145" y="174"/>
                  </a:lnTo>
                  <a:lnTo>
                    <a:pt x="140" y="136"/>
                  </a:lnTo>
                  <a:lnTo>
                    <a:pt x="129" y="99"/>
                  </a:lnTo>
                  <a:lnTo>
                    <a:pt x="114" y="62"/>
                  </a:lnTo>
                  <a:lnTo>
                    <a:pt x="92" y="29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1" y="4"/>
                  </a:lnTo>
                  <a:lnTo>
                    <a:pt x="55" y="11"/>
                  </a:lnTo>
                  <a:lnTo>
                    <a:pt x="44" y="16"/>
                  </a:lnTo>
                  <a:lnTo>
                    <a:pt x="36" y="27"/>
                  </a:lnTo>
                  <a:lnTo>
                    <a:pt x="25" y="37"/>
                  </a:lnTo>
                  <a:lnTo>
                    <a:pt x="16" y="50"/>
                  </a:lnTo>
                  <a:lnTo>
                    <a:pt x="8" y="62"/>
                  </a:lnTo>
                  <a:lnTo>
                    <a:pt x="4" y="75"/>
                  </a:lnTo>
                  <a:lnTo>
                    <a:pt x="0" y="88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48" name="Freeform 191">
              <a:extLst>
                <a:ext uri="{FF2B5EF4-FFF2-40B4-BE49-F238E27FC236}">
                  <a16:creationId xmlns:a16="http://schemas.microsoft.com/office/drawing/2014/main" id="{89020C8A-7F6B-03A0-D3BD-6FF830019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8" y="1449"/>
              <a:ext cx="141" cy="269"/>
            </a:xfrm>
            <a:custGeom>
              <a:avLst/>
              <a:gdLst/>
              <a:ahLst/>
              <a:cxnLst>
                <a:cxn ang="0">
                  <a:pos x="131" y="270"/>
                </a:cxn>
                <a:cxn ang="0">
                  <a:pos x="135" y="253"/>
                </a:cxn>
                <a:cxn ang="0">
                  <a:pos x="137" y="231"/>
                </a:cxn>
                <a:cxn ang="0">
                  <a:pos x="140" y="203"/>
                </a:cxn>
                <a:cxn ang="0">
                  <a:pos x="137" y="175"/>
                </a:cxn>
                <a:cxn ang="0">
                  <a:pos x="133" y="143"/>
                </a:cxn>
                <a:cxn ang="0">
                  <a:pos x="126" y="111"/>
                </a:cxn>
                <a:cxn ang="0">
                  <a:pos x="116" y="80"/>
                </a:cxn>
                <a:cxn ang="0">
                  <a:pos x="103" y="50"/>
                </a:cxn>
                <a:cxn ang="0">
                  <a:pos x="84" y="23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55" y="4"/>
                </a:cxn>
                <a:cxn ang="0">
                  <a:pos x="46" y="9"/>
                </a:cxn>
                <a:cxn ang="0">
                  <a:pos x="40" y="16"/>
                </a:cxn>
                <a:cxn ang="0">
                  <a:pos x="31" y="23"/>
                </a:cxn>
                <a:cxn ang="0">
                  <a:pos x="23" y="31"/>
                </a:cxn>
                <a:cxn ang="0">
                  <a:pos x="15" y="41"/>
                </a:cxn>
                <a:cxn ang="0">
                  <a:pos x="8" y="52"/>
                </a:cxn>
                <a:cxn ang="0">
                  <a:pos x="4" y="65"/>
                </a:cxn>
                <a:cxn ang="0">
                  <a:pos x="0" y="80"/>
                </a:cxn>
                <a:cxn ang="0">
                  <a:pos x="0" y="99"/>
                </a:cxn>
                <a:cxn ang="0">
                  <a:pos x="131" y="270"/>
                </a:cxn>
              </a:cxnLst>
              <a:rect l="0" t="0" r="r" b="b"/>
              <a:pathLst>
                <a:path w="141" h="271">
                  <a:moveTo>
                    <a:pt x="131" y="270"/>
                  </a:moveTo>
                  <a:lnTo>
                    <a:pt x="135" y="253"/>
                  </a:lnTo>
                  <a:lnTo>
                    <a:pt x="137" y="231"/>
                  </a:lnTo>
                  <a:lnTo>
                    <a:pt x="140" y="203"/>
                  </a:lnTo>
                  <a:lnTo>
                    <a:pt x="137" y="175"/>
                  </a:lnTo>
                  <a:lnTo>
                    <a:pt x="133" y="143"/>
                  </a:lnTo>
                  <a:lnTo>
                    <a:pt x="126" y="111"/>
                  </a:lnTo>
                  <a:lnTo>
                    <a:pt x="116" y="80"/>
                  </a:lnTo>
                  <a:lnTo>
                    <a:pt x="103" y="50"/>
                  </a:lnTo>
                  <a:lnTo>
                    <a:pt x="84" y="23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5" y="4"/>
                  </a:lnTo>
                  <a:lnTo>
                    <a:pt x="46" y="9"/>
                  </a:lnTo>
                  <a:lnTo>
                    <a:pt x="40" y="16"/>
                  </a:lnTo>
                  <a:lnTo>
                    <a:pt x="31" y="23"/>
                  </a:lnTo>
                  <a:lnTo>
                    <a:pt x="23" y="31"/>
                  </a:lnTo>
                  <a:lnTo>
                    <a:pt x="15" y="41"/>
                  </a:lnTo>
                  <a:lnTo>
                    <a:pt x="8" y="52"/>
                  </a:lnTo>
                  <a:lnTo>
                    <a:pt x="4" y="65"/>
                  </a:lnTo>
                  <a:lnTo>
                    <a:pt x="0" y="80"/>
                  </a:lnTo>
                  <a:lnTo>
                    <a:pt x="0" y="99"/>
                  </a:lnTo>
                  <a:lnTo>
                    <a:pt x="131" y="27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49" name="Freeform 192">
              <a:extLst>
                <a:ext uri="{FF2B5EF4-FFF2-40B4-BE49-F238E27FC236}">
                  <a16:creationId xmlns:a16="http://schemas.microsoft.com/office/drawing/2014/main" id="{0E6E288A-37FF-8727-A988-B90028E7B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8" y="1449"/>
              <a:ext cx="141" cy="269"/>
            </a:xfrm>
            <a:custGeom>
              <a:avLst/>
              <a:gdLst/>
              <a:ahLst/>
              <a:cxnLst>
                <a:cxn ang="0">
                  <a:pos x="131" y="270"/>
                </a:cxn>
                <a:cxn ang="0">
                  <a:pos x="135" y="253"/>
                </a:cxn>
                <a:cxn ang="0">
                  <a:pos x="137" y="231"/>
                </a:cxn>
                <a:cxn ang="0">
                  <a:pos x="140" y="203"/>
                </a:cxn>
                <a:cxn ang="0">
                  <a:pos x="137" y="175"/>
                </a:cxn>
                <a:cxn ang="0">
                  <a:pos x="133" y="143"/>
                </a:cxn>
                <a:cxn ang="0">
                  <a:pos x="126" y="111"/>
                </a:cxn>
                <a:cxn ang="0">
                  <a:pos x="116" y="80"/>
                </a:cxn>
                <a:cxn ang="0">
                  <a:pos x="103" y="50"/>
                </a:cxn>
                <a:cxn ang="0">
                  <a:pos x="84" y="23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55" y="4"/>
                </a:cxn>
                <a:cxn ang="0">
                  <a:pos x="46" y="9"/>
                </a:cxn>
                <a:cxn ang="0">
                  <a:pos x="40" y="16"/>
                </a:cxn>
                <a:cxn ang="0">
                  <a:pos x="31" y="23"/>
                </a:cxn>
                <a:cxn ang="0">
                  <a:pos x="23" y="31"/>
                </a:cxn>
                <a:cxn ang="0">
                  <a:pos x="15" y="41"/>
                </a:cxn>
                <a:cxn ang="0">
                  <a:pos x="8" y="52"/>
                </a:cxn>
                <a:cxn ang="0">
                  <a:pos x="4" y="65"/>
                </a:cxn>
                <a:cxn ang="0">
                  <a:pos x="0" y="80"/>
                </a:cxn>
                <a:cxn ang="0">
                  <a:pos x="0" y="99"/>
                </a:cxn>
              </a:cxnLst>
              <a:rect l="0" t="0" r="r" b="b"/>
              <a:pathLst>
                <a:path w="141" h="271">
                  <a:moveTo>
                    <a:pt x="131" y="270"/>
                  </a:moveTo>
                  <a:lnTo>
                    <a:pt x="135" y="253"/>
                  </a:lnTo>
                  <a:lnTo>
                    <a:pt x="137" y="231"/>
                  </a:lnTo>
                  <a:lnTo>
                    <a:pt x="140" y="203"/>
                  </a:lnTo>
                  <a:lnTo>
                    <a:pt x="137" y="175"/>
                  </a:lnTo>
                  <a:lnTo>
                    <a:pt x="133" y="143"/>
                  </a:lnTo>
                  <a:lnTo>
                    <a:pt x="126" y="111"/>
                  </a:lnTo>
                  <a:lnTo>
                    <a:pt x="116" y="80"/>
                  </a:lnTo>
                  <a:lnTo>
                    <a:pt x="103" y="50"/>
                  </a:lnTo>
                  <a:lnTo>
                    <a:pt x="84" y="23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5" y="4"/>
                  </a:lnTo>
                  <a:lnTo>
                    <a:pt x="46" y="9"/>
                  </a:lnTo>
                  <a:lnTo>
                    <a:pt x="40" y="16"/>
                  </a:lnTo>
                  <a:lnTo>
                    <a:pt x="31" y="23"/>
                  </a:lnTo>
                  <a:lnTo>
                    <a:pt x="23" y="31"/>
                  </a:lnTo>
                  <a:lnTo>
                    <a:pt x="15" y="41"/>
                  </a:lnTo>
                  <a:lnTo>
                    <a:pt x="8" y="52"/>
                  </a:lnTo>
                  <a:lnTo>
                    <a:pt x="4" y="65"/>
                  </a:lnTo>
                  <a:lnTo>
                    <a:pt x="0" y="80"/>
                  </a:lnTo>
                  <a:lnTo>
                    <a:pt x="0" y="99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50" name="Freeform 193">
              <a:extLst>
                <a:ext uri="{FF2B5EF4-FFF2-40B4-BE49-F238E27FC236}">
                  <a16:creationId xmlns:a16="http://schemas.microsoft.com/office/drawing/2014/main" id="{DF96BA45-2630-233F-8AF8-BB4FFE730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0" y="1296"/>
              <a:ext cx="250" cy="268"/>
            </a:xfrm>
            <a:custGeom>
              <a:avLst/>
              <a:gdLst/>
              <a:ahLst/>
              <a:cxnLst>
                <a:cxn ang="0">
                  <a:pos x="246" y="269"/>
                </a:cxn>
                <a:cxn ang="0">
                  <a:pos x="248" y="252"/>
                </a:cxn>
                <a:cxn ang="0">
                  <a:pos x="251" y="233"/>
                </a:cxn>
                <a:cxn ang="0">
                  <a:pos x="248" y="210"/>
                </a:cxn>
                <a:cxn ang="0">
                  <a:pos x="246" y="187"/>
                </a:cxn>
                <a:cxn ang="0">
                  <a:pos x="244" y="163"/>
                </a:cxn>
                <a:cxn ang="0">
                  <a:pos x="237" y="140"/>
                </a:cxn>
                <a:cxn ang="0">
                  <a:pos x="231" y="115"/>
                </a:cxn>
                <a:cxn ang="0">
                  <a:pos x="221" y="94"/>
                </a:cxn>
                <a:cxn ang="0">
                  <a:pos x="210" y="73"/>
                </a:cxn>
                <a:cxn ang="0">
                  <a:pos x="198" y="52"/>
                </a:cxn>
                <a:cxn ang="0">
                  <a:pos x="198" y="52"/>
                </a:cxn>
                <a:cxn ang="0">
                  <a:pos x="182" y="38"/>
                </a:cxn>
                <a:cxn ang="0">
                  <a:pos x="166" y="25"/>
                </a:cxn>
                <a:cxn ang="0">
                  <a:pos x="150" y="15"/>
                </a:cxn>
                <a:cxn ang="0">
                  <a:pos x="136" y="8"/>
                </a:cxn>
                <a:cxn ang="0">
                  <a:pos x="119" y="4"/>
                </a:cxn>
                <a:cxn ang="0">
                  <a:pos x="102" y="0"/>
                </a:cxn>
                <a:cxn ang="0">
                  <a:pos x="85" y="0"/>
                </a:cxn>
                <a:cxn ang="0">
                  <a:pos x="71" y="2"/>
                </a:cxn>
                <a:cxn ang="0">
                  <a:pos x="56" y="4"/>
                </a:cxn>
                <a:cxn ang="0">
                  <a:pos x="41" y="8"/>
                </a:cxn>
                <a:cxn ang="0">
                  <a:pos x="41" y="8"/>
                </a:cxn>
                <a:cxn ang="0">
                  <a:pos x="39" y="10"/>
                </a:cxn>
                <a:cxn ang="0">
                  <a:pos x="35" y="13"/>
                </a:cxn>
                <a:cxn ang="0">
                  <a:pos x="30" y="18"/>
                </a:cxn>
                <a:cxn ang="0">
                  <a:pos x="25" y="27"/>
                </a:cxn>
                <a:cxn ang="0">
                  <a:pos x="18" y="36"/>
                </a:cxn>
                <a:cxn ang="0">
                  <a:pos x="12" y="46"/>
                </a:cxn>
                <a:cxn ang="0">
                  <a:pos x="5" y="57"/>
                </a:cxn>
                <a:cxn ang="0">
                  <a:pos x="1" y="69"/>
                </a:cxn>
                <a:cxn ang="0">
                  <a:pos x="0" y="82"/>
                </a:cxn>
                <a:cxn ang="0">
                  <a:pos x="0" y="94"/>
                </a:cxn>
                <a:cxn ang="0">
                  <a:pos x="246" y="269"/>
                </a:cxn>
              </a:cxnLst>
              <a:rect l="0" t="0" r="r" b="b"/>
              <a:pathLst>
                <a:path w="252" h="270">
                  <a:moveTo>
                    <a:pt x="246" y="269"/>
                  </a:moveTo>
                  <a:lnTo>
                    <a:pt x="248" y="252"/>
                  </a:lnTo>
                  <a:lnTo>
                    <a:pt x="251" y="233"/>
                  </a:lnTo>
                  <a:lnTo>
                    <a:pt x="248" y="210"/>
                  </a:lnTo>
                  <a:lnTo>
                    <a:pt x="246" y="187"/>
                  </a:lnTo>
                  <a:lnTo>
                    <a:pt x="244" y="163"/>
                  </a:lnTo>
                  <a:lnTo>
                    <a:pt x="237" y="140"/>
                  </a:lnTo>
                  <a:lnTo>
                    <a:pt x="231" y="115"/>
                  </a:lnTo>
                  <a:lnTo>
                    <a:pt x="221" y="94"/>
                  </a:lnTo>
                  <a:lnTo>
                    <a:pt x="210" y="73"/>
                  </a:lnTo>
                  <a:lnTo>
                    <a:pt x="198" y="52"/>
                  </a:lnTo>
                  <a:lnTo>
                    <a:pt x="198" y="52"/>
                  </a:lnTo>
                  <a:lnTo>
                    <a:pt x="182" y="38"/>
                  </a:lnTo>
                  <a:lnTo>
                    <a:pt x="166" y="25"/>
                  </a:lnTo>
                  <a:lnTo>
                    <a:pt x="150" y="15"/>
                  </a:lnTo>
                  <a:lnTo>
                    <a:pt x="136" y="8"/>
                  </a:lnTo>
                  <a:lnTo>
                    <a:pt x="119" y="4"/>
                  </a:lnTo>
                  <a:lnTo>
                    <a:pt x="102" y="0"/>
                  </a:lnTo>
                  <a:lnTo>
                    <a:pt x="85" y="0"/>
                  </a:lnTo>
                  <a:lnTo>
                    <a:pt x="71" y="2"/>
                  </a:lnTo>
                  <a:lnTo>
                    <a:pt x="56" y="4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39" y="10"/>
                  </a:lnTo>
                  <a:lnTo>
                    <a:pt x="35" y="13"/>
                  </a:lnTo>
                  <a:lnTo>
                    <a:pt x="30" y="18"/>
                  </a:lnTo>
                  <a:lnTo>
                    <a:pt x="25" y="27"/>
                  </a:lnTo>
                  <a:lnTo>
                    <a:pt x="18" y="36"/>
                  </a:lnTo>
                  <a:lnTo>
                    <a:pt x="12" y="46"/>
                  </a:lnTo>
                  <a:lnTo>
                    <a:pt x="5" y="57"/>
                  </a:lnTo>
                  <a:lnTo>
                    <a:pt x="1" y="69"/>
                  </a:lnTo>
                  <a:lnTo>
                    <a:pt x="0" y="82"/>
                  </a:lnTo>
                  <a:lnTo>
                    <a:pt x="0" y="94"/>
                  </a:lnTo>
                  <a:lnTo>
                    <a:pt x="246" y="269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51" name="Freeform 194">
              <a:extLst>
                <a:ext uri="{FF2B5EF4-FFF2-40B4-BE49-F238E27FC236}">
                  <a16:creationId xmlns:a16="http://schemas.microsoft.com/office/drawing/2014/main" id="{6747FF57-CED5-DD96-DEB5-876389358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0" y="1296"/>
              <a:ext cx="250" cy="268"/>
            </a:xfrm>
            <a:custGeom>
              <a:avLst/>
              <a:gdLst/>
              <a:ahLst/>
              <a:cxnLst>
                <a:cxn ang="0">
                  <a:pos x="246" y="269"/>
                </a:cxn>
                <a:cxn ang="0">
                  <a:pos x="248" y="252"/>
                </a:cxn>
                <a:cxn ang="0">
                  <a:pos x="251" y="233"/>
                </a:cxn>
                <a:cxn ang="0">
                  <a:pos x="248" y="210"/>
                </a:cxn>
                <a:cxn ang="0">
                  <a:pos x="246" y="187"/>
                </a:cxn>
                <a:cxn ang="0">
                  <a:pos x="244" y="163"/>
                </a:cxn>
                <a:cxn ang="0">
                  <a:pos x="237" y="140"/>
                </a:cxn>
                <a:cxn ang="0">
                  <a:pos x="231" y="115"/>
                </a:cxn>
                <a:cxn ang="0">
                  <a:pos x="221" y="94"/>
                </a:cxn>
                <a:cxn ang="0">
                  <a:pos x="210" y="73"/>
                </a:cxn>
                <a:cxn ang="0">
                  <a:pos x="198" y="52"/>
                </a:cxn>
                <a:cxn ang="0">
                  <a:pos x="198" y="52"/>
                </a:cxn>
                <a:cxn ang="0">
                  <a:pos x="182" y="38"/>
                </a:cxn>
                <a:cxn ang="0">
                  <a:pos x="166" y="25"/>
                </a:cxn>
                <a:cxn ang="0">
                  <a:pos x="150" y="15"/>
                </a:cxn>
                <a:cxn ang="0">
                  <a:pos x="136" y="8"/>
                </a:cxn>
                <a:cxn ang="0">
                  <a:pos x="119" y="4"/>
                </a:cxn>
                <a:cxn ang="0">
                  <a:pos x="102" y="0"/>
                </a:cxn>
                <a:cxn ang="0">
                  <a:pos x="85" y="0"/>
                </a:cxn>
                <a:cxn ang="0">
                  <a:pos x="71" y="2"/>
                </a:cxn>
                <a:cxn ang="0">
                  <a:pos x="56" y="4"/>
                </a:cxn>
                <a:cxn ang="0">
                  <a:pos x="41" y="8"/>
                </a:cxn>
                <a:cxn ang="0">
                  <a:pos x="41" y="8"/>
                </a:cxn>
                <a:cxn ang="0">
                  <a:pos x="39" y="10"/>
                </a:cxn>
                <a:cxn ang="0">
                  <a:pos x="35" y="13"/>
                </a:cxn>
                <a:cxn ang="0">
                  <a:pos x="30" y="18"/>
                </a:cxn>
                <a:cxn ang="0">
                  <a:pos x="25" y="27"/>
                </a:cxn>
                <a:cxn ang="0">
                  <a:pos x="18" y="36"/>
                </a:cxn>
                <a:cxn ang="0">
                  <a:pos x="12" y="46"/>
                </a:cxn>
                <a:cxn ang="0">
                  <a:pos x="5" y="57"/>
                </a:cxn>
                <a:cxn ang="0">
                  <a:pos x="1" y="69"/>
                </a:cxn>
                <a:cxn ang="0">
                  <a:pos x="0" y="82"/>
                </a:cxn>
                <a:cxn ang="0">
                  <a:pos x="0" y="94"/>
                </a:cxn>
              </a:cxnLst>
              <a:rect l="0" t="0" r="r" b="b"/>
              <a:pathLst>
                <a:path w="252" h="270">
                  <a:moveTo>
                    <a:pt x="246" y="269"/>
                  </a:moveTo>
                  <a:lnTo>
                    <a:pt x="248" y="252"/>
                  </a:lnTo>
                  <a:lnTo>
                    <a:pt x="251" y="233"/>
                  </a:lnTo>
                  <a:lnTo>
                    <a:pt x="248" y="210"/>
                  </a:lnTo>
                  <a:lnTo>
                    <a:pt x="246" y="187"/>
                  </a:lnTo>
                  <a:lnTo>
                    <a:pt x="244" y="163"/>
                  </a:lnTo>
                  <a:lnTo>
                    <a:pt x="237" y="140"/>
                  </a:lnTo>
                  <a:lnTo>
                    <a:pt x="231" y="115"/>
                  </a:lnTo>
                  <a:lnTo>
                    <a:pt x="221" y="94"/>
                  </a:lnTo>
                  <a:lnTo>
                    <a:pt x="210" y="73"/>
                  </a:lnTo>
                  <a:lnTo>
                    <a:pt x="198" y="52"/>
                  </a:lnTo>
                  <a:lnTo>
                    <a:pt x="198" y="52"/>
                  </a:lnTo>
                  <a:lnTo>
                    <a:pt x="182" y="38"/>
                  </a:lnTo>
                  <a:lnTo>
                    <a:pt x="166" y="25"/>
                  </a:lnTo>
                  <a:lnTo>
                    <a:pt x="150" y="15"/>
                  </a:lnTo>
                  <a:lnTo>
                    <a:pt x="136" y="8"/>
                  </a:lnTo>
                  <a:lnTo>
                    <a:pt x="119" y="4"/>
                  </a:lnTo>
                  <a:lnTo>
                    <a:pt x="102" y="0"/>
                  </a:lnTo>
                  <a:lnTo>
                    <a:pt x="85" y="0"/>
                  </a:lnTo>
                  <a:lnTo>
                    <a:pt x="71" y="2"/>
                  </a:lnTo>
                  <a:lnTo>
                    <a:pt x="56" y="4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39" y="10"/>
                  </a:lnTo>
                  <a:lnTo>
                    <a:pt x="35" y="13"/>
                  </a:lnTo>
                  <a:lnTo>
                    <a:pt x="30" y="18"/>
                  </a:lnTo>
                  <a:lnTo>
                    <a:pt x="25" y="27"/>
                  </a:lnTo>
                  <a:lnTo>
                    <a:pt x="18" y="36"/>
                  </a:lnTo>
                  <a:lnTo>
                    <a:pt x="12" y="46"/>
                  </a:lnTo>
                  <a:lnTo>
                    <a:pt x="5" y="57"/>
                  </a:lnTo>
                  <a:lnTo>
                    <a:pt x="1" y="69"/>
                  </a:lnTo>
                  <a:lnTo>
                    <a:pt x="0" y="82"/>
                  </a:lnTo>
                  <a:lnTo>
                    <a:pt x="0" y="9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52" name="Freeform 195">
              <a:extLst>
                <a:ext uri="{FF2B5EF4-FFF2-40B4-BE49-F238E27FC236}">
                  <a16:creationId xmlns:a16="http://schemas.microsoft.com/office/drawing/2014/main" id="{0C9D78B7-8D6C-2519-AEF6-2481D230C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0" y="1262"/>
              <a:ext cx="196" cy="216"/>
            </a:xfrm>
            <a:custGeom>
              <a:avLst/>
              <a:gdLst/>
              <a:ahLst/>
              <a:cxnLst>
                <a:cxn ang="0">
                  <a:pos x="194" y="217"/>
                </a:cxn>
                <a:cxn ang="0">
                  <a:pos x="194" y="195"/>
                </a:cxn>
                <a:cxn ang="0">
                  <a:pos x="189" y="169"/>
                </a:cxn>
                <a:cxn ang="0">
                  <a:pos x="183" y="143"/>
                </a:cxn>
                <a:cxn ang="0">
                  <a:pos x="173" y="116"/>
                </a:cxn>
                <a:cxn ang="0">
                  <a:pos x="160" y="86"/>
                </a:cxn>
                <a:cxn ang="0">
                  <a:pos x="141" y="61"/>
                </a:cxn>
                <a:cxn ang="0">
                  <a:pos x="120" y="38"/>
                </a:cxn>
                <a:cxn ang="0">
                  <a:pos x="90" y="19"/>
                </a:cxn>
                <a:cxn ang="0">
                  <a:pos x="59" y="6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17" y="6"/>
                </a:cxn>
                <a:cxn ang="0">
                  <a:pos x="15" y="13"/>
                </a:cxn>
                <a:cxn ang="0">
                  <a:pos x="10" y="21"/>
                </a:cxn>
                <a:cxn ang="0">
                  <a:pos x="8" y="29"/>
                </a:cxn>
                <a:cxn ang="0">
                  <a:pos x="4" y="42"/>
                </a:cxn>
                <a:cxn ang="0">
                  <a:pos x="2" y="52"/>
                </a:cxn>
                <a:cxn ang="0">
                  <a:pos x="0" y="67"/>
                </a:cxn>
                <a:cxn ang="0">
                  <a:pos x="0" y="80"/>
                </a:cxn>
                <a:cxn ang="0">
                  <a:pos x="0" y="93"/>
                </a:cxn>
                <a:cxn ang="0">
                  <a:pos x="194" y="217"/>
                </a:cxn>
              </a:cxnLst>
              <a:rect l="0" t="0" r="r" b="b"/>
              <a:pathLst>
                <a:path w="195" h="218">
                  <a:moveTo>
                    <a:pt x="194" y="217"/>
                  </a:moveTo>
                  <a:lnTo>
                    <a:pt x="194" y="195"/>
                  </a:lnTo>
                  <a:lnTo>
                    <a:pt x="189" y="169"/>
                  </a:lnTo>
                  <a:lnTo>
                    <a:pt x="183" y="143"/>
                  </a:lnTo>
                  <a:lnTo>
                    <a:pt x="173" y="116"/>
                  </a:lnTo>
                  <a:lnTo>
                    <a:pt x="160" y="86"/>
                  </a:lnTo>
                  <a:lnTo>
                    <a:pt x="141" y="61"/>
                  </a:lnTo>
                  <a:lnTo>
                    <a:pt x="120" y="38"/>
                  </a:lnTo>
                  <a:lnTo>
                    <a:pt x="90" y="19"/>
                  </a:lnTo>
                  <a:lnTo>
                    <a:pt x="59" y="6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17" y="6"/>
                  </a:lnTo>
                  <a:lnTo>
                    <a:pt x="15" y="13"/>
                  </a:lnTo>
                  <a:lnTo>
                    <a:pt x="10" y="21"/>
                  </a:lnTo>
                  <a:lnTo>
                    <a:pt x="8" y="29"/>
                  </a:lnTo>
                  <a:lnTo>
                    <a:pt x="4" y="42"/>
                  </a:lnTo>
                  <a:lnTo>
                    <a:pt x="2" y="52"/>
                  </a:lnTo>
                  <a:lnTo>
                    <a:pt x="0" y="67"/>
                  </a:lnTo>
                  <a:lnTo>
                    <a:pt x="0" y="80"/>
                  </a:lnTo>
                  <a:lnTo>
                    <a:pt x="0" y="93"/>
                  </a:lnTo>
                  <a:lnTo>
                    <a:pt x="194" y="217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53" name="Freeform 196">
              <a:extLst>
                <a:ext uri="{FF2B5EF4-FFF2-40B4-BE49-F238E27FC236}">
                  <a16:creationId xmlns:a16="http://schemas.microsoft.com/office/drawing/2014/main" id="{1870F6A9-2EAA-3D15-171A-E2A71668D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0" y="1262"/>
              <a:ext cx="196" cy="216"/>
            </a:xfrm>
            <a:custGeom>
              <a:avLst/>
              <a:gdLst/>
              <a:ahLst/>
              <a:cxnLst>
                <a:cxn ang="0">
                  <a:pos x="194" y="217"/>
                </a:cxn>
                <a:cxn ang="0">
                  <a:pos x="194" y="195"/>
                </a:cxn>
                <a:cxn ang="0">
                  <a:pos x="189" y="169"/>
                </a:cxn>
                <a:cxn ang="0">
                  <a:pos x="183" y="143"/>
                </a:cxn>
                <a:cxn ang="0">
                  <a:pos x="173" y="116"/>
                </a:cxn>
                <a:cxn ang="0">
                  <a:pos x="160" y="86"/>
                </a:cxn>
                <a:cxn ang="0">
                  <a:pos x="141" y="61"/>
                </a:cxn>
                <a:cxn ang="0">
                  <a:pos x="120" y="38"/>
                </a:cxn>
                <a:cxn ang="0">
                  <a:pos x="90" y="19"/>
                </a:cxn>
                <a:cxn ang="0">
                  <a:pos x="59" y="6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17" y="6"/>
                </a:cxn>
                <a:cxn ang="0">
                  <a:pos x="15" y="13"/>
                </a:cxn>
                <a:cxn ang="0">
                  <a:pos x="10" y="21"/>
                </a:cxn>
                <a:cxn ang="0">
                  <a:pos x="8" y="29"/>
                </a:cxn>
                <a:cxn ang="0">
                  <a:pos x="4" y="42"/>
                </a:cxn>
                <a:cxn ang="0">
                  <a:pos x="2" y="52"/>
                </a:cxn>
                <a:cxn ang="0">
                  <a:pos x="0" y="67"/>
                </a:cxn>
                <a:cxn ang="0">
                  <a:pos x="0" y="80"/>
                </a:cxn>
                <a:cxn ang="0">
                  <a:pos x="0" y="93"/>
                </a:cxn>
              </a:cxnLst>
              <a:rect l="0" t="0" r="r" b="b"/>
              <a:pathLst>
                <a:path w="195" h="218">
                  <a:moveTo>
                    <a:pt x="194" y="217"/>
                  </a:moveTo>
                  <a:lnTo>
                    <a:pt x="194" y="195"/>
                  </a:lnTo>
                  <a:lnTo>
                    <a:pt x="189" y="169"/>
                  </a:lnTo>
                  <a:lnTo>
                    <a:pt x="183" y="143"/>
                  </a:lnTo>
                  <a:lnTo>
                    <a:pt x="173" y="116"/>
                  </a:lnTo>
                  <a:lnTo>
                    <a:pt x="160" y="86"/>
                  </a:lnTo>
                  <a:lnTo>
                    <a:pt x="141" y="61"/>
                  </a:lnTo>
                  <a:lnTo>
                    <a:pt x="120" y="38"/>
                  </a:lnTo>
                  <a:lnTo>
                    <a:pt x="90" y="19"/>
                  </a:lnTo>
                  <a:lnTo>
                    <a:pt x="59" y="6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17" y="6"/>
                  </a:lnTo>
                  <a:lnTo>
                    <a:pt x="15" y="13"/>
                  </a:lnTo>
                  <a:lnTo>
                    <a:pt x="10" y="21"/>
                  </a:lnTo>
                  <a:lnTo>
                    <a:pt x="8" y="29"/>
                  </a:lnTo>
                  <a:lnTo>
                    <a:pt x="4" y="42"/>
                  </a:lnTo>
                  <a:lnTo>
                    <a:pt x="2" y="52"/>
                  </a:lnTo>
                  <a:lnTo>
                    <a:pt x="0" y="67"/>
                  </a:lnTo>
                  <a:lnTo>
                    <a:pt x="0" y="80"/>
                  </a:lnTo>
                  <a:lnTo>
                    <a:pt x="0" y="9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54" name="Freeform 197">
              <a:extLst>
                <a:ext uri="{FF2B5EF4-FFF2-40B4-BE49-F238E27FC236}">
                  <a16:creationId xmlns:a16="http://schemas.microsoft.com/office/drawing/2014/main" id="{9FD714E0-2ECE-A2DD-4457-6AFB427DD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" y="1180"/>
              <a:ext cx="192" cy="226"/>
            </a:xfrm>
            <a:custGeom>
              <a:avLst/>
              <a:gdLst/>
              <a:ahLst/>
              <a:cxnLst>
                <a:cxn ang="0">
                  <a:pos x="194" y="223"/>
                </a:cxn>
                <a:cxn ang="0">
                  <a:pos x="189" y="204"/>
                </a:cxn>
                <a:cxn ang="0">
                  <a:pos x="184" y="181"/>
                </a:cxn>
                <a:cxn ang="0">
                  <a:pos x="173" y="158"/>
                </a:cxn>
                <a:cxn ang="0">
                  <a:pos x="160" y="130"/>
                </a:cxn>
                <a:cxn ang="0">
                  <a:pos x="145" y="105"/>
                </a:cxn>
                <a:cxn ang="0">
                  <a:pos x="126" y="80"/>
                </a:cxn>
                <a:cxn ang="0">
                  <a:pos x="103" y="57"/>
                </a:cxn>
                <a:cxn ang="0">
                  <a:pos x="78" y="34"/>
                </a:cxn>
                <a:cxn ang="0">
                  <a:pos x="46" y="1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9" y="6"/>
                </a:cxn>
                <a:cxn ang="0">
                  <a:pos x="6" y="14"/>
                </a:cxn>
                <a:cxn ang="0">
                  <a:pos x="4" y="27"/>
                </a:cxn>
                <a:cxn ang="0">
                  <a:pos x="2" y="41"/>
                </a:cxn>
                <a:cxn ang="0">
                  <a:pos x="0" y="57"/>
                </a:cxn>
                <a:cxn ang="0">
                  <a:pos x="0" y="73"/>
                </a:cxn>
                <a:cxn ang="0">
                  <a:pos x="0" y="90"/>
                </a:cxn>
                <a:cxn ang="0">
                  <a:pos x="4" y="109"/>
                </a:cxn>
                <a:cxn ang="0">
                  <a:pos x="8" y="126"/>
                </a:cxn>
                <a:cxn ang="0">
                  <a:pos x="194" y="223"/>
                </a:cxn>
              </a:cxnLst>
              <a:rect l="0" t="0" r="r" b="b"/>
              <a:pathLst>
                <a:path w="195" h="224">
                  <a:moveTo>
                    <a:pt x="194" y="223"/>
                  </a:moveTo>
                  <a:lnTo>
                    <a:pt x="189" y="204"/>
                  </a:lnTo>
                  <a:lnTo>
                    <a:pt x="184" y="181"/>
                  </a:lnTo>
                  <a:lnTo>
                    <a:pt x="173" y="158"/>
                  </a:lnTo>
                  <a:lnTo>
                    <a:pt x="160" y="130"/>
                  </a:lnTo>
                  <a:lnTo>
                    <a:pt x="145" y="105"/>
                  </a:lnTo>
                  <a:lnTo>
                    <a:pt x="126" y="80"/>
                  </a:lnTo>
                  <a:lnTo>
                    <a:pt x="103" y="57"/>
                  </a:lnTo>
                  <a:lnTo>
                    <a:pt x="78" y="34"/>
                  </a:lnTo>
                  <a:lnTo>
                    <a:pt x="46" y="1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9" y="6"/>
                  </a:lnTo>
                  <a:lnTo>
                    <a:pt x="6" y="14"/>
                  </a:lnTo>
                  <a:lnTo>
                    <a:pt x="4" y="27"/>
                  </a:lnTo>
                  <a:lnTo>
                    <a:pt x="2" y="41"/>
                  </a:lnTo>
                  <a:lnTo>
                    <a:pt x="0" y="57"/>
                  </a:lnTo>
                  <a:lnTo>
                    <a:pt x="0" y="73"/>
                  </a:lnTo>
                  <a:lnTo>
                    <a:pt x="0" y="90"/>
                  </a:lnTo>
                  <a:lnTo>
                    <a:pt x="4" y="109"/>
                  </a:lnTo>
                  <a:lnTo>
                    <a:pt x="8" y="126"/>
                  </a:lnTo>
                  <a:lnTo>
                    <a:pt x="194" y="22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55" name="Freeform 198">
              <a:extLst>
                <a:ext uri="{FF2B5EF4-FFF2-40B4-BE49-F238E27FC236}">
                  <a16:creationId xmlns:a16="http://schemas.microsoft.com/office/drawing/2014/main" id="{86C7B416-9278-D30C-83F7-0BE2801F5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" y="1180"/>
              <a:ext cx="192" cy="226"/>
            </a:xfrm>
            <a:custGeom>
              <a:avLst/>
              <a:gdLst/>
              <a:ahLst/>
              <a:cxnLst>
                <a:cxn ang="0">
                  <a:pos x="194" y="223"/>
                </a:cxn>
                <a:cxn ang="0">
                  <a:pos x="189" y="204"/>
                </a:cxn>
                <a:cxn ang="0">
                  <a:pos x="184" y="181"/>
                </a:cxn>
                <a:cxn ang="0">
                  <a:pos x="173" y="158"/>
                </a:cxn>
                <a:cxn ang="0">
                  <a:pos x="160" y="130"/>
                </a:cxn>
                <a:cxn ang="0">
                  <a:pos x="145" y="105"/>
                </a:cxn>
                <a:cxn ang="0">
                  <a:pos x="126" y="80"/>
                </a:cxn>
                <a:cxn ang="0">
                  <a:pos x="103" y="57"/>
                </a:cxn>
                <a:cxn ang="0">
                  <a:pos x="78" y="34"/>
                </a:cxn>
                <a:cxn ang="0">
                  <a:pos x="46" y="1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9" y="6"/>
                </a:cxn>
                <a:cxn ang="0">
                  <a:pos x="6" y="14"/>
                </a:cxn>
                <a:cxn ang="0">
                  <a:pos x="4" y="27"/>
                </a:cxn>
                <a:cxn ang="0">
                  <a:pos x="2" y="41"/>
                </a:cxn>
                <a:cxn ang="0">
                  <a:pos x="0" y="57"/>
                </a:cxn>
                <a:cxn ang="0">
                  <a:pos x="0" y="73"/>
                </a:cxn>
                <a:cxn ang="0">
                  <a:pos x="0" y="90"/>
                </a:cxn>
                <a:cxn ang="0">
                  <a:pos x="4" y="109"/>
                </a:cxn>
                <a:cxn ang="0">
                  <a:pos x="8" y="126"/>
                </a:cxn>
              </a:cxnLst>
              <a:rect l="0" t="0" r="r" b="b"/>
              <a:pathLst>
                <a:path w="195" h="224">
                  <a:moveTo>
                    <a:pt x="194" y="223"/>
                  </a:moveTo>
                  <a:lnTo>
                    <a:pt x="189" y="204"/>
                  </a:lnTo>
                  <a:lnTo>
                    <a:pt x="184" y="181"/>
                  </a:lnTo>
                  <a:lnTo>
                    <a:pt x="173" y="158"/>
                  </a:lnTo>
                  <a:lnTo>
                    <a:pt x="160" y="130"/>
                  </a:lnTo>
                  <a:lnTo>
                    <a:pt x="145" y="105"/>
                  </a:lnTo>
                  <a:lnTo>
                    <a:pt x="126" y="80"/>
                  </a:lnTo>
                  <a:lnTo>
                    <a:pt x="103" y="57"/>
                  </a:lnTo>
                  <a:lnTo>
                    <a:pt x="78" y="34"/>
                  </a:lnTo>
                  <a:lnTo>
                    <a:pt x="46" y="1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9" y="6"/>
                  </a:lnTo>
                  <a:lnTo>
                    <a:pt x="6" y="14"/>
                  </a:lnTo>
                  <a:lnTo>
                    <a:pt x="4" y="27"/>
                  </a:lnTo>
                  <a:lnTo>
                    <a:pt x="2" y="41"/>
                  </a:lnTo>
                  <a:lnTo>
                    <a:pt x="0" y="57"/>
                  </a:lnTo>
                  <a:lnTo>
                    <a:pt x="0" y="73"/>
                  </a:lnTo>
                  <a:lnTo>
                    <a:pt x="0" y="90"/>
                  </a:lnTo>
                  <a:lnTo>
                    <a:pt x="4" y="109"/>
                  </a:lnTo>
                  <a:lnTo>
                    <a:pt x="8" y="12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56" name="Freeform 199">
              <a:extLst>
                <a:ext uri="{FF2B5EF4-FFF2-40B4-BE49-F238E27FC236}">
                  <a16:creationId xmlns:a16="http://schemas.microsoft.com/office/drawing/2014/main" id="{8843644D-BEE9-6B78-E75E-04D0CB806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1194"/>
              <a:ext cx="232" cy="163"/>
            </a:xfrm>
            <a:custGeom>
              <a:avLst/>
              <a:gdLst/>
              <a:ahLst/>
              <a:cxnLst>
                <a:cxn ang="0">
                  <a:pos x="232" y="162"/>
                </a:cxn>
                <a:cxn ang="0">
                  <a:pos x="225" y="146"/>
                </a:cxn>
                <a:cxn ang="0">
                  <a:pos x="221" y="129"/>
                </a:cxn>
                <a:cxn ang="0">
                  <a:pos x="213" y="116"/>
                </a:cxn>
                <a:cxn ang="0">
                  <a:pos x="206" y="102"/>
                </a:cxn>
                <a:cxn ang="0">
                  <a:pos x="200" y="90"/>
                </a:cxn>
                <a:cxn ang="0">
                  <a:pos x="192" y="78"/>
                </a:cxn>
                <a:cxn ang="0">
                  <a:pos x="181" y="67"/>
                </a:cxn>
                <a:cxn ang="0">
                  <a:pos x="170" y="59"/>
                </a:cxn>
                <a:cxn ang="0">
                  <a:pos x="160" y="51"/>
                </a:cxn>
                <a:cxn ang="0">
                  <a:pos x="147" y="42"/>
                </a:cxn>
                <a:cxn ang="0">
                  <a:pos x="147" y="42"/>
                </a:cxn>
                <a:cxn ang="0">
                  <a:pos x="133" y="34"/>
                </a:cxn>
                <a:cxn ang="0">
                  <a:pos x="118" y="27"/>
                </a:cxn>
                <a:cxn ang="0">
                  <a:pos x="105" y="21"/>
                </a:cxn>
                <a:cxn ang="0">
                  <a:pos x="91" y="15"/>
                </a:cxn>
                <a:cxn ang="0">
                  <a:pos x="75" y="11"/>
                </a:cxn>
                <a:cxn ang="0">
                  <a:pos x="61" y="6"/>
                </a:cxn>
                <a:cxn ang="0">
                  <a:pos x="46" y="4"/>
                </a:cxn>
                <a:cxn ang="0">
                  <a:pos x="34" y="2"/>
                </a:cxn>
                <a:cxn ang="0">
                  <a:pos x="19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2" y="13"/>
                </a:cxn>
                <a:cxn ang="0">
                  <a:pos x="0" y="21"/>
                </a:cxn>
                <a:cxn ang="0">
                  <a:pos x="0" y="32"/>
                </a:cxn>
                <a:cxn ang="0">
                  <a:pos x="0" y="42"/>
                </a:cxn>
                <a:cxn ang="0">
                  <a:pos x="0" y="53"/>
                </a:cxn>
                <a:cxn ang="0">
                  <a:pos x="2" y="66"/>
                </a:cxn>
                <a:cxn ang="0">
                  <a:pos x="4" y="76"/>
                </a:cxn>
                <a:cxn ang="0">
                  <a:pos x="8" y="87"/>
                </a:cxn>
                <a:cxn ang="0">
                  <a:pos x="232" y="162"/>
                </a:cxn>
              </a:cxnLst>
              <a:rect l="0" t="0" r="r" b="b"/>
              <a:pathLst>
                <a:path w="233" h="163">
                  <a:moveTo>
                    <a:pt x="232" y="162"/>
                  </a:moveTo>
                  <a:lnTo>
                    <a:pt x="225" y="146"/>
                  </a:lnTo>
                  <a:lnTo>
                    <a:pt x="221" y="129"/>
                  </a:lnTo>
                  <a:lnTo>
                    <a:pt x="213" y="116"/>
                  </a:lnTo>
                  <a:lnTo>
                    <a:pt x="206" y="102"/>
                  </a:lnTo>
                  <a:lnTo>
                    <a:pt x="200" y="90"/>
                  </a:lnTo>
                  <a:lnTo>
                    <a:pt x="192" y="78"/>
                  </a:lnTo>
                  <a:lnTo>
                    <a:pt x="181" y="67"/>
                  </a:lnTo>
                  <a:lnTo>
                    <a:pt x="170" y="59"/>
                  </a:lnTo>
                  <a:lnTo>
                    <a:pt x="160" y="51"/>
                  </a:lnTo>
                  <a:lnTo>
                    <a:pt x="147" y="42"/>
                  </a:lnTo>
                  <a:lnTo>
                    <a:pt x="147" y="42"/>
                  </a:lnTo>
                  <a:lnTo>
                    <a:pt x="133" y="34"/>
                  </a:lnTo>
                  <a:lnTo>
                    <a:pt x="118" y="27"/>
                  </a:lnTo>
                  <a:lnTo>
                    <a:pt x="105" y="21"/>
                  </a:lnTo>
                  <a:lnTo>
                    <a:pt x="91" y="15"/>
                  </a:lnTo>
                  <a:lnTo>
                    <a:pt x="75" y="11"/>
                  </a:lnTo>
                  <a:lnTo>
                    <a:pt x="61" y="6"/>
                  </a:lnTo>
                  <a:lnTo>
                    <a:pt x="46" y="4"/>
                  </a:lnTo>
                  <a:lnTo>
                    <a:pt x="34" y="2"/>
                  </a:lnTo>
                  <a:lnTo>
                    <a:pt x="19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0" y="53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8" y="87"/>
                  </a:lnTo>
                  <a:lnTo>
                    <a:pt x="232" y="16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57" name="Freeform 200">
              <a:extLst>
                <a:ext uri="{FF2B5EF4-FFF2-40B4-BE49-F238E27FC236}">
                  <a16:creationId xmlns:a16="http://schemas.microsoft.com/office/drawing/2014/main" id="{6BF9EABD-54E6-4A01-398A-5F99DD6BF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1194"/>
              <a:ext cx="232" cy="163"/>
            </a:xfrm>
            <a:custGeom>
              <a:avLst/>
              <a:gdLst/>
              <a:ahLst/>
              <a:cxnLst>
                <a:cxn ang="0">
                  <a:pos x="232" y="162"/>
                </a:cxn>
                <a:cxn ang="0">
                  <a:pos x="225" y="146"/>
                </a:cxn>
                <a:cxn ang="0">
                  <a:pos x="221" y="129"/>
                </a:cxn>
                <a:cxn ang="0">
                  <a:pos x="213" y="116"/>
                </a:cxn>
                <a:cxn ang="0">
                  <a:pos x="206" y="102"/>
                </a:cxn>
                <a:cxn ang="0">
                  <a:pos x="200" y="90"/>
                </a:cxn>
                <a:cxn ang="0">
                  <a:pos x="192" y="78"/>
                </a:cxn>
                <a:cxn ang="0">
                  <a:pos x="181" y="67"/>
                </a:cxn>
                <a:cxn ang="0">
                  <a:pos x="170" y="59"/>
                </a:cxn>
                <a:cxn ang="0">
                  <a:pos x="160" y="51"/>
                </a:cxn>
                <a:cxn ang="0">
                  <a:pos x="147" y="42"/>
                </a:cxn>
                <a:cxn ang="0">
                  <a:pos x="147" y="42"/>
                </a:cxn>
                <a:cxn ang="0">
                  <a:pos x="133" y="34"/>
                </a:cxn>
                <a:cxn ang="0">
                  <a:pos x="118" y="27"/>
                </a:cxn>
                <a:cxn ang="0">
                  <a:pos x="105" y="21"/>
                </a:cxn>
                <a:cxn ang="0">
                  <a:pos x="91" y="15"/>
                </a:cxn>
                <a:cxn ang="0">
                  <a:pos x="75" y="11"/>
                </a:cxn>
                <a:cxn ang="0">
                  <a:pos x="61" y="6"/>
                </a:cxn>
                <a:cxn ang="0">
                  <a:pos x="46" y="4"/>
                </a:cxn>
                <a:cxn ang="0">
                  <a:pos x="34" y="2"/>
                </a:cxn>
                <a:cxn ang="0">
                  <a:pos x="19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2" y="13"/>
                </a:cxn>
                <a:cxn ang="0">
                  <a:pos x="0" y="21"/>
                </a:cxn>
                <a:cxn ang="0">
                  <a:pos x="0" y="32"/>
                </a:cxn>
                <a:cxn ang="0">
                  <a:pos x="0" y="42"/>
                </a:cxn>
                <a:cxn ang="0">
                  <a:pos x="0" y="53"/>
                </a:cxn>
                <a:cxn ang="0">
                  <a:pos x="2" y="66"/>
                </a:cxn>
                <a:cxn ang="0">
                  <a:pos x="4" y="76"/>
                </a:cxn>
                <a:cxn ang="0">
                  <a:pos x="8" y="87"/>
                </a:cxn>
              </a:cxnLst>
              <a:rect l="0" t="0" r="r" b="b"/>
              <a:pathLst>
                <a:path w="233" h="163">
                  <a:moveTo>
                    <a:pt x="232" y="162"/>
                  </a:moveTo>
                  <a:lnTo>
                    <a:pt x="225" y="146"/>
                  </a:lnTo>
                  <a:lnTo>
                    <a:pt x="221" y="129"/>
                  </a:lnTo>
                  <a:lnTo>
                    <a:pt x="213" y="116"/>
                  </a:lnTo>
                  <a:lnTo>
                    <a:pt x="206" y="102"/>
                  </a:lnTo>
                  <a:lnTo>
                    <a:pt x="200" y="90"/>
                  </a:lnTo>
                  <a:lnTo>
                    <a:pt x="192" y="78"/>
                  </a:lnTo>
                  <a:lnTo>
                    <a:pt x="181" y="67"/>
                  </a:lnTo>
                  <a:lnTo>
                    <a:pt x="170" y="59"/>
                  </a:lnTo>
                  <a:lnTo>
                    <a:pt x="160" y="51"/>
                  </a:lnTo>
                  <a:lnTo>
                    <a:pt x="147" y="42"/>
                  </a:lnTo>
                  <a:lnTo>
                    <a:pt x="147" y="42"/>
                  </a:lnTo>
                  <a:lnTo>
                    <a:pt x="133" y="34"/>
                  </a:lnTo>
                  <a:lnTo>
                    <a:pt x="118" y="27"/>
                  </a:lnTo>
                  <a:lnTo>
                    <a:pt x="105" y="21"/>
                  </a:lnTo>
                  <a:lnTo>
                    <a:pt x="91" y="15"/>
                  </a:lnTo>
                  <a:lnTo>
                    <a:pt x="75" y="11"/>
                  </a:lnTo>
                  <a:lnTo>
                    <a:pt x="61" y="6"/>
                  </a:lnTo>
                  <a:lnTo>
                    <a:pt x="46" y="4"/>
                  </a:lnTo>
                  <a:lnTo>
                    <a:pt x="34" y="2"/>
                  </a:lnTo>
                  <a:lnTo>
                    <a:pt x="19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0" y="53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8" y="8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58" name="Freeform 201">
              <a:extLst>
                <a:ext uri="{FF2B5EF4-FFF2-40B4-BE49-F238E27FC236}">
                  <a16:creationId xmlns:a16="http://schemas.microsoft.com/office/drawing/2014/main" id="{4177D98C-6767-1A99-095B-A0F0CB016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" y="2179"/>
              <a:ext cx="120" cy="236"/>
            </a:xfrm>
            <a:custGeom>
              <a:avLst/>
              <a:gdLst/>
              <a:ahLst/>
              <a:cxnLst>
                <a:cxn ang="0">
                  <a:pos x="120" y="233"/>
                </a:cxn>
                <a:cxn ang="0">
                  <a:pos x="103" y="218"/>
                </a:cxn>
                <a:cxn ang="0">
                  <a:pos x="85" y="204"/>
                </a:cxn>
                <a:cxn ang="0">
                  <a:pos x="67" y="189"/>
                </a:cxn>
                <a:cxn ang="0">
                  <a:pos x="50" y="172"/>
                </a:cxn>
                <a:cxn ang="0">
                  <a:pos x="33" y="153"/>
                </a:cxn>
                <a:cxn ang="0">
                  <a:pos x="20" y="131"/>
                </a:cxn>
                <a:cxn ang="0">
                  <a:pos x="9" y="106"/>
                </a:cxn>
                <a:cxn ang="0">
                  <a:pos x="2" y="80"/>
                </a:cxn>
                <a:cxn ang="0">
                  <a:pos x="0" y="4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7" y="9"/>
                </a:cxn>
                <a:cxn ang="0">
                  <a:pos x="16" y="6"/>
                </a:cxn>
                <a:cxn ang="0">
                  <a:pos x="27" y="4"/>
                </a:cxn>
                <a:cxn ang="0">
                  <a:pos x="41" y="2"/>
                </a:cxn>
                <a:cxn ang="0">
                  <a:pos x="53" y="0"/>
                </a:cxn>
                <a:cxn ang="0">
                  <a:pos x="71" y="0"/>
                </a:cxn>
                <a:cxn ang="0">
                  <a:pos x="85" y="4"/>
                </a:cxn>
                <a:cxn ang="0">
                  <a:pos x="101" y="9"/>
                </a:cxn>
                <a:cxn ang="0">
                  <a:pos x="115" y="20"/>
                </a:cxn>
                <a:cxn ang="0">
                  <a:pos x="120" y="233"/>
                </a:cxn>
              </a:cxnLst>
              <a:rect l="0" t="0" r="r" b="b"/>
              <a:pathLst>
                <a:path w="121" h="234">
                  <a:moveTo>
                    <a:pt x="120" y="233"/>
                  </a:moveTo>
                  <a:lnTo>
                    <a:pt x="103" y="218"/>
                  </a:lnTo>
                  <a:lnTo>
                    <a:pt x="85" y="204"/>
                  </a:lnTo>
                  <a:lnTo>
                    <a:pt x="67" y="189"/>
                  </a:lnTo>
                  <a:lnTo>
                    <a:pt x="50" y="172"/>
                  </a:lnTo>
                  <a:lnTo>
                    <a:pt x="33" y="153"/>
                  </a:lnTo>
                  <a:lnTo>
                    <a:pt x="20" y="131"/>
                  </a:lnTo>
                  <a:lnTo>
                    <a:pt x="9" y="106"/>
                  </a:lnTo>
                  <a:lnTo>
                    <a:pt x="2" y="80"/>
                  </a:lnTo>
                  <a:lnTo>
                    <a:pt x="0" y="4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7" y="9"/>
                  </a:lnTo>
                  <a:lnTo>
                    <a:pt x="16" y="6"/>
                  </a:lnTo>
                  <a:lnTo>
                    <a:pt x="27" y="4"/>
                  </a:lnTo>
                  <a:lnTo>
                    <a:pt x="41" y="2"/>
                  </a:lnTo>
                  <a:lnTo>
                    <a:pt x="53" y="0"/>
                  </a:lnTo>
                  <a:lnTo>
                    <a:pt x="71" y="0"/>
                  </a:lnTo>
                  <a:lnTo>
                    <a:pt x="85" y="4"/>
                  </a:lnTo>
                  <a:lnTo>
                    <a:pt x="101" y="9"/>
                  </a:lnTo>
                  <a:lnTo>
                    <a:pt x="115" y="20"/>
                  </a:lnTo>
                  <a:lnTo>
                    <a:pt x="120" y="23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59" name="Freeform 202">
              <a:extLst>
                <a:ext uri="{FF2B5EF4-FFF2-40B4-BE49-F238E27FC236}">
                  <a16:creationId xmlns:a16="http://schemas.microsoft.com/office/drawing/2014/main" id="{32638AC8-EA8D-AF3C-DC01-0CD53B303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" y="2179"/>
              <a:ext cx="120" cy="236"/>
            </a:xfrm>
            <a:custGeom>
              <a:avLst/>
              <a:gdLst/>
              <a:ahLst/>
              <a:cxnLst>
                <a:cxn ang="0">
                  <a:pos x="120" y="233"/>
                </a:cxn>
                <a:cxn ang="0">
                  <a:pos x="103" y="218"/>
                </a:cxn>
                <a:cxn ang="0">
                  <a:pos x="85" y="204"/>
                </a:cxn>
                <a:cxn ang="0">
                  <a:pos x="67" y="189"/>
                </a:cxn>
                <a:cxn ang="0">
                  <a:pos x="50" y="172"/>
                </a:cxn>
                <a:cxn ang="0">
                  <a:pos x="33" y="153"/>
                </a:cxn>
                <a:cxn ang="0">
                  <a:pos x="20" y="131"/>
                </a:cxn>
                <a:cxn ang="0">
                  <a:pos x="9" y="106"/>
                </a:cxn>
                <a:cxn ang="0">
                  <a:pos x="2" y="80"/>
                </a:cxn>
                <a:cxn ang="0">
                  <a:pos x="0" y="4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7" y="9"/>
                </a:cxn>
                <a:cxn ang="0">
                  <a:pos x="16" y="6"/>
                </a:cxn>
                <a:cxn ang="0">
                  <a:pos x="27" y="4"/>
                </a:cxn>
                <a:cxn ang="0">
                  <a:pos x="41" y="2"/>
                </a:cxn>
                <a:cxn ang="0">
                  <a:pos x="53" y="0"/>
                </a:cxn>
                <a:cxn ang="0">
                  <a:pos x="71" y="0"/>
                </a:cxn>
                <a:cxn ang="0">
                  <a:pos x="85" y="4"/>
                </a:cxn>
                <a:cxn ang="0">
                  <a:pos x="101" y="9"/>
                </a:cxn>
                <a:cxn ang="0">
                  <a:pos x="115" y="20"/>
                </a:cxn>
              </a:cxnLst>
              <a:rect l="0" t="0" r="r" b="b"/>
              <a:pathLst>
                <a:path w="121" h="234">
                  <a:moveTo>
                    <a:pt x="120" y="233"/>
                  </a:moveTo>
                  <a:lnTo>
                    <a:pt x="103" y="218"/>
                  </a:lnTo>
                  <a:lnTo>
                    <a:pt x="85" y="204"/>
                  </a:lnTo>
                  <a:lnTo>
                    <a:pt x="67" y="189"/>
                  </a:lnTo>
                  <a:lnTo>
                    <a:pt x="50" y="172"/>
                  </a:lnTo>
                  <a:lnTo>
                    <a:pt x="33" y="153"/>
                  </a:lnTo>
                  <a:lnTo>
                    <a:pt x="20" y="131"/>
                  </a:lnTo>
                  <a:lnTo>
                    <a:pt x="9" y="106"/>
                  </a:lnTo>
                  <a:lnTo>
                    <a:pt x="2" y="80"/>
                  </a:lnTo>
                  <a:lnTo>
                    <a:pt x="0" y="4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7" y="9"/>
                  </a:lnTo>
                  <a:lnTo>
                    <a:pt x="16" y="6"/>
                  </a:lnTo>
                  <a:lnTo>
                    <a:pt x="27" y="4"/>
                  </a:lnTo>
                  <a:lnTo>
                    <a:pt x="41" y="2"/>
                  </a:lnTo>
                  <a:lnTo>
                    <a:pt x="53" y="0"/>
                  </a:lnTo>
                  <a:lnTo>
                    <a:pt x="71" y="0"/>
                  </a:lnTo>
                  <a:lnTo>
                    <a:pt x="85" y="4"/>
                  </a:lnTo>
                  <a:lnTo>
                    <a:pt x="101" y="9"/>
                  </a:lnTo>
                  <a:lnTo>
                    <a:pt x="115" y="2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60" name="Freeform 203">
              <a:extLst>
                <a:ext uri="{FF2B5EF4-FFF2-40B4-BE49-F238E27FC236}">
                  <a16:creationId xmlns:a16="http://schemas.microsoft.com/office/drawing/2014/main" id="{09F262A1-3A25-7A7F-995D-D2A530FEE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" y="1809"/>
              <a:ext cx="110" cy="365"/>
            </a:xfrm>
            <a:custGeom>
              <a:avLst/>
              <a:gdLst/>
              <a:ahLst/>
              <a:cxnLst>
                <a:cxn ang="0">
                  <a:pos x="80" y="362"/>
                </a:cxn>
                <a:cxn ang="0">
                  <a:pos x="71" y="352"/>
                </a:cxn>
                <a:cxn ang="0">
                  <a:pos x="61" y="341"/>
                </a:cxn>
                <a:cxn ang="0">
                  <a:pos x="50" y="332"/>
                </a:cxn>
                <a:cxn ang="0">
                  <a:pos x="40" y="322"/>
                </a:cxn>
                <a:cxn ang="0">
                  <a:pos x="29" y="309"/>
                </a:cxn>
                <a:cxn ang="0">
                  <a:pos x="20" y="294"/>
                </a:cxn>
                <a:cxn ang="0">
                  <a:pos x="13" y="276"/>
                </a:cxn>
                <a:cxn ang="0">
                  <a:pos x="6" y="253"/>
                </a:cxn>
                <a:cxn ang="0">
                  <a:pos x="2" y="225"/>
                </a:cxn>
                <a:cxn ang="0">
                  <a:pos x="0" y="193"/>
                </a:cxn>
                <a:cxn ang="0">
                  <a:pos x="0" y="193"/>
                </a:cxn>
                <a:cxn ang="0">
                  <a:pos x="0" y="159"/>
                </a:cxn>
                <a:cxn ang="0">
                  <a:pos x="2" y="130"/>
                </a:cxn>
                <a:cxn ang="0">
                  <a:pos x="8" y="107"/>
                </a:cxn>
                <a:cxn ang="0">
                  <a:pos x="16" y="86"/>
                </a:cxn>
                <a:cxn ang="0">
                  <a:pos x="25" y="67"/>
                </a:cxn>
                <a:cxn ang="0">
                  <a:pos x="34" y="50"/>
                </a:cxn>
                <a:cxn ang="0">
                  <a:pos x="44" y="37"/>
                </a:cxn>
                <a:cxn ang="0">
                  <a:pos x="52" y="23"/>
                </a:cxn>
                <a:cxn ang="0">
                  <a:pos x="63" y="13"/>
                </a:cxn>
                <a:cxn ang="0">
                  <a:pos x="69" y="0"/>
                </a:cxn>
                <a:cxn ang="0">
                  <a:pos x="69" y="0"/>
                </a:cxn>
                <a:cxn ang="0">
                  <a:pos x="69" y="2"/>
                </a:cxn>
                <a:cxn ang="0">
                  <a:pos x="71" y="6"/>
                </a:cxn>
                <a:cxn ang="0">
                  <a:pos x="76" y="13"/>
                </a:cxn>
                <a:cxn ang="0">
                  <a:pos x="80" y="20"/>
                </a:cxn>
                <a:cxn ang="0">
                  <a:pos x="84" y="34"/>
                </a:cxn>
                <a:cxn ang="0">
                  <a:pos x="89" y="46"/>
                </a:cxn>
                <a:cxn ang="0">
                  <a:pos x="92" y="59"/>
                </a:cxn>
                <a:cxn ang="0">
                  <a:pos x="99" y="75"/>
                </a:cxn>
                <a:cxn ang="0">
                  <a:pos x="103" y="92"/>
                </a:cxn>
                <a:cxn ang="0">
                  <a:pos x="108" y="107"/>
                </a:cxn>
                <a:cxn ang="0">
                  <a:pos x="80" y="362"/>
                </a:cxn>
              </a:cxnLst>
              <a:rect l="0" t="0" r="r" b="b"/>
              <a:pathLst>
                <a:path w="109" h="363">
                  <a:moveTo>
                    <a:pt x="80" y="362"/>
                  </a:moveTo>
                  <a:lnTo>
                    <a:pt x="71" y="352"/>
                  </a:lnTo>
                  <a:lnTo>
                    <a:pt x="61" y="341"/>
                  </a:lnTo>
                  <a:lnTo>
                    <a:pt x="50" y="332"/>
                  </a:lnTo>
                  <a:lnTo>
                    <a:pt x="40" y="322"/>
                  </a:lnTo>
                  <a:lnTo>
                    <a:pt x="29" y="309"/>
                  </a:lnTo>
                  <a:lnTo>
                    <a:pt x="20" y="294"/>
                  </a:lnTo>
                  <a:lnTo>
                    <a:pt x="13" y="276"/>
                  </a:lnTo>
                  <a:lnTo>
                    <a:pt x="6" y="253"/>
                  </a:lnTo>
                  <a:lnTo>
                    <a:pt x="2" y="225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59"/>
                  </a:lnTo>
                  <a:lnTo>
                    <a:pt x="2" y="130"/>
                  </a:lnTo>
                  <a:lnTo>
                    <a:pt x="8" y="107"/>
                  </a:lnTo>
                  <a:lnTo>
                    <a:pt x="16" y="86"/>
                  </a:lnTo>
                  <a:lnTo>
                    <a:pt x="25" y="67"/>
                  </a:lnTo>
                  <a:lnTo>
                    <a:pt x="34" y="50"/>
                  </a:lnTo>
                  <a:lnTo>
                    <a:pt x="44" y="37"/>
                  </a:lnTo>
                  <a:lnTo>
                    <a:pt x="52" y="23"/>
                  </a:lnTo>
                  <a:lnTo>
                    <a:pt x="63" y="13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2"/>
                  </a:lnTo>
                  <a:lnTo>
                    <a:pt x="71" y="6"/>
                  </a:lnTo>
                  <a:lnTo>
                    <a:pt x="76" y="13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9" y="46"/>
                  </a:lnTo>
                  <a:lnTo>
                    <a:pt x="92" y="59"/>
                  </a:lnTo>
                  <a:lnTo>
                    <a:pt x="99" y="75"/>
                  </a:lnTo>
                  <a:lnTo>
                    <a:pt x="103" y="92"/>
                  </a:lnTo>
                  <a:lnTo>
                    <a:pt x="108" y="107"/>
                  </a:lnTo>
                  <a:lnTo>
                    <a:pt x="80" y="36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61" name="Freeform 204">
              <a:extLst>
                <a:ext uri="{FF2B5EF4-FFF2-40B4-BE49-F238E27FC236}">
                  <a16:creationId xmlns:a16="http://schemas.microsoft.com/office/drawing/2014/main" id="{A77BDB2F-CA70-19DD-DD43-126EF4B69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" y="1809"/>
              <a:ext cx="110" cy="365"/>
            </a:xfrm>
            <a:custGeom>
              <a:avLst/>
              <a:gdLst/>
              <a:ahLst/>
              <a:cxnLst>
                <a:cxn ang="0">
                  <a:pos x="80" y="362"/>
                </a:cxn>
                <a:cxn ang="0">
                  <a:pos x="71" y="352"/>
                </a:cxn>
                <a:cxn ang="0">
                  <a:pos x="61" y="341"/>
                </a:cxn>
                <a:cxn ang="0">
                  <a:pos x="50" y="332"/>
                </a:cxn>
                <a:cxn ang="0">
                  <a:pos x="40" y="322"/>
                </a:cxn>
                <a:cxn ang="0">
                  <a:pos x="29" y="309"/>
                </a:cxn>
                <a:cxn ang="0">
                  <a:pos x="20" y="294"/>
                </a:cxn>
                <a:cxn ang="0">
                  <a:pos x="13" y="276"/>
                </a:cxn>
                <a:cxn ang="0">
                  <a:pos x="6" y="253"/>
                </a:cxn>
                <a:cxn ang="0">
                  <a:pos x="2" y="225"/>
                </a:cxn>
                <a:cxn ang="0">
                  <a:pos x="0" y="193"/>
                </a:cxn>
                <a:cxn ang="0">
                  <a:pos x="0" y="193"/>
                </a:cxn>
                <a:cxn ang="0">
                  <a:pos x="0" y="159"/>
                </a:cxn>
                <a:cxn ang="0">
                  <a:pos x="2" y="130"/>
                </a:cxn>
                <a:cxn ang="0">
                  <a:pos x="8" y="107"/>
                </a:cxn>
                <a:cxn ang="0">
                  <a:pos x="16" y="86"/>
                </a:cxn>
                <a:cxn ang="0">
                  <a:pos x="25" y="67"/>
                </a:cxn>
                <a:cxn ang="0">
                  <a:pos x="34" y="50"/>
                </a:cxn>
                <a:cxn ang="0">
                  <a:pos x="44" y="37"/>
                </a:cxn>
                <a:cxn ang="0">
                  <a:pos x="52" y="23"/>
                </a:cxn>
                <a:cxn ang="0">
                  <a:pos x="63" y="13"/>
                </a:cxn>
                <a:cxn ang="0">
                  <a:pos x="69" y="0"/>
                </a:cxn>
                <a:cxn ang="0">
                  <a:pos x="69" y="0"/>
                </a:cxn>
                <a:cxn ang="0">
                  <a:pos x="69" y="2"/>
                </a:cxn>
                <a:cxn ang="0">
                  <a:pos x="71" y="6"/>
                </a:cxn>
                <a:cxn ang="0">
                  <a:pos x="76" y="13"/>
                </a:cxn>
                <a:cxn ang="0">
                  <a:pos x="80" y="20"/>
                </a:cxn>
                <a:cxn ang="0">
                  <a:pos x="84" y="34"/>
                </a:cxn>
                <a:cxn ang="0">
                  <a:pos x="89" y="46"/>
                </a:cxn>
                <a:cxn ang="0">
                  <a:pos x="92" y="59"/>
                </a:cxn>
                <a:cxn ang="0">
                  <a:pos x="99" y="75"/>
                </a:cxn>
                <a:cxn ang="0">
                  <a:pos x="103" y="92"/>
                </a:cxn>
                <a:cxn ang="0">
                  <a:pos x="108" y="107"/>
                </a:cxn>
              </a:cxnLst>
              <a:rect l="0" t="0" r="r" b="b"/>
              <a:pathLst>
                <a:path w="109" h="363">
                  <a:moveTo>
                    <a:pt x="80" y="362"/>
                  </a:moveTo>
                  <a:lnTo>
                    <a:pt x="71" y="352"/>
                  </a:lnTo>
                  <a:lnTo>
                    <a:pt x="61" y="341"/>
                  </a:lnTo>
                  <a:lnTo>
                    <a:pt x="50" y="332"/>
                  </a:lnTo>
                  <a:lnTo>
                    <a:pt x="40" y="322"/>
                  </a:lnTo>
                  <a:lnTo>
                    <a:pt x="29" y="309"/>
                  </a:lnTo>
                  <a:lnTo>
                    <a:pt x="20" y="294"/>
                  </a:lnTo>
                  <a:lnTo>
                    <a:pt x="13" y="276"/>
                  </a:lnTo>
                  <a:lnTo>
                    <a:pt x="6" y="253"/>
                  </a:lnTo>
                  <a:lnTo>
                    <a:pt x="2" y="225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59"/>
                  </a:lnTo>
                  <a:lnTo>
                    <a:pt x="2" y="130"/>
                  </a:lnTo>
                  <a:lnTo>
                    <a:pt x="8" y="107"/>
                  </a:lnTo>
                  <a:lnTo>
                    <a:pt x="16" y="86"/>
                  </a:lnTo>
                  <a:lnTo>
                    <a:pt x="25" y="67"/>
                  </a:lnTo>
                  <a:lnTo>
                    <a:pt x="34" y="50"/>
                  </a:lnTo>
                  <a:lnTo>
                    <a:pt x="44" y="37"/>
                  </a:lnTo>
                  <a:lnTo>
                    <a:pt x="52" y="23"/>
                  </a:lnTo>
                  <a:lnTo>
                    <a:pt x="63" y="13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2"/>
                  </a:lnTo>
                  <a:lnTo>
                    <a:pt x="71" y="6"/>
                  </a:lnTo>
                  <a:lnTo>
                    <a:pt x="76" y="13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9" y="46"/>
                  </a:lnTo>
                  <a:lnTo>
                    <a:pt x="92" y="59"/>
                  </a:lnTo>
                  <a:lnTo>
                    <a:pt x="99" y="75"/>
                  </a:lnTo>
                  <a:lnTo>
                    <a:pt x="103" y="92"/>
                  </a:lnTo>
                  <a:lnTo>
                    <a:pt x="108" y="10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62" name="Freeform 205">
              <a:extLst>
                <a:ext uri="{FF2B5EF4-FFF2-40B4-BE49-F238E27FC236}">
                  <a16:creationId xmlns:a16="http://schemas.microsoft.com/office/drawing/2014/main" id="{94E4C49A-1784-29D5-DE4B-2819FB462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1637"/>
              <a:ext cx="110" cy="321"/>
            </a:xfrm>
            <a:custGeom>
              <a:avLst/>
              <a:gdLst/>
              <a:ahLst/>
              <a:cxnLst>
                <a:cxn ang="0">
                  <a:pos x="34" y="318"/>
                </a:cxn>
                <a:cxn ang="0">
                  <a:pos x="23" y="292"/>
                </a:cxn>
                <a:cxn ang="0">
                  <a:pos x="15" y="267"/>
                </a:cxn>
                <a:cxn ang="0">
                  <a:pos x="8" y="242"/>
                </a:cxn>
                <a:cxn ang="0">
                  <a:pos x="2" y="216"/>
                </a:cxn>
                <a:cxn ang="0">
                  <a:pos x="0" y="191"/>
                </a:cxn>
                <a:cxn ang="0">
                  <a:pos x="0" y="168"/>
                </a:cxn>
                <a:cxn ang="0">
                  <a:pos x="0" y="145"/>
                </a:cxn>
                <a:cxn ang="0">
                  <a:pos x="2" y="126"/>
                </a:cxn>
                <a:cxn ang="0">
                  <a:pos x="8" y="106"/>
                </a:cxn>
                <a:cxn ang="0">
                  <a:pos x="15" y="88"/>
                </a:cxn>
                <a:cxn ang="0">
                  <a:pos x="15" y="88"/>
                </a:cxn>
                <a:cxn ang="0">
                  <a:pos x="23" y="75"/>
                </a:cxn>
                <a:cxn ang="0">
                  <a:pos x="29" y="60"/>
                </a:cxn>
                <a:cxn ang="0">
                  <a:pos x="38" y="50"/>
                </a:cxn>
                <a:cxn ang="0">
                  <a:pos x="45" y="39"/>
                </a:cxn>
                <a:cxn ang="0">
                  <a:pos x="50" y="30"/>
                </a:cxn>
                <a:cxn ang="0">
                  <a:pos x="57" y="23"/>
                </a:cxn>
                <a:cxn ang="0">
                  <a:pos x="63" y="16"/>
                </a:cxn>
                <a:cxn ang="0">
                  <a:pos x="72" y="9"/>
                </a:cxn>
                <a:cxn ang="0">
                  <a:pos x="78" y="4"/>
                </a:cxn>
                <a:cxn ang="0">
                  <a:pos x="86" y="0"/>
                </a:cxn>
                <a:cxn ang="0">
                  <a:pos x="86" y="0"/>
                </a:cxn>
                <a:cxn ang="0">
                  <a:pos x="86" y="2"/>
                </a:cxn>
                <a:cxn ang="0">
                  <a:pos x="89" y="5"/>
                </a:cxn>
                <a:cxn ang="0">
                  <a:pos x="91" y="14"/>
                </a:cxn>
                <a:cxn ang="0">
                  <a:pos x="95" y="25"/>
                </a:cxn>
                <a:cxn ang="0">
                  <a:pos x="99" y="35"/>
                </a:cxn>
                <a:cxn ang="0">
                  <a:pos x="101" y="48"/>
                </a:cxn>
                <a:cxn ang="0">
                  <a:pos x="105" y="60"/>
                </a:cxn>
                <a:cxn ang="0">
                  <a:pos x="107" y="75"/>
                </a:cxn>
                <a:cxn ang="0">
                  <a:pos x="110" y="88"/>
                </a:cxn>
                <a:cxn ang="0">
                  <a:pos x="107" y="101"/>
                </a:cxn>
                <a:cxn ang="0">
                  <a:pos x="34" y="318"/>
                </a:cxn>
              </a:cxnLst>
              <a:rect l="0" t="0" r="r" b="b"/>
              <a:pathLst>
                <a:path w="111" h="319">
                  <a:moveTo>
                    <a:pt x="34" y="318"/>
                  </a:moveTo>
                  <a:lnTo>
                    <a:pt x="23" y="292"/>
                  </a:lnTo>
                  <a:lnTo>
                    <a:pt x="15" y="267"/>
                  </a:lnTo>
                  <a:lnTo>
                    <a:pt x="8" y="242"/>
                  </a:lnTo>
                  <a:lnTo>
                    <a:pt x="2" y="216"/>
                  </a:lnTo>
                  <a:lnTo>
                    <a:pt x="0" y="191"/>
                  </a:lnTo>
                  <a:lnTo>
                    <a:pt x="0" y="168"/>
                  </a:lnTo>
                  <a:lnTo>
                    <a:pt x="0" y="145"/>
                  </a:lnTo>
                  <a:lnTo>
                    <a:pt x="2" y="126"/>
                  </a:lnTo>
                  <a:lnTo>
                    <a:pt x="8" y="106"/>
                  </a:lnTo>
                  <a:lnTo>
                    <a:pt x="15" y="88"/>
                  </a:lnTo>
                  <a:lnTo>
                    <a:pt x="15" y="88"/>
                  </a:lnTo>
                  <a:lnTo>
                    <a:pt x="23" y="75"/>
                  </a:lnTo>
                  <a:lnTo>
                    <a:pt x="29" y="60"/>
                  </a:lnTo>
                  <a:lnTo>
                    <a:pt x="38" y="50"/>
                  </a:lnTo>
                  <a:lnTo>
                    <a:pt x="45" y="39"/>
                  </a:lnTo>
                  <a:lnTo>
                    <a:pt x="50" y="30"/>
                  </a:lnTo>
                  <a:lnTo>
                    <a:pt x="57" y="23"/>
                  </a:lnTo>
                  <a:lnTo>
                    <a:pt x="63" y="16"/>
                  </a:lnTo>
                  <a:lnTo>
                    <a:pt x="72" y="9"/>
                  </a:lnTo>
                  <a:lnTo>
                    <a:pt x="78" y="4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2"/>
                  </a:lnTo>
                  <a:lnTo>
                    <a:pt x="89" y="5"/>
                  </a:lnTo>
                  <a:lnTo>
                    <a:pt x="91" y="14"/>
                  </a:lnTo>
                  <a:lnTo>
                    <a:pt x="95" y="25"/>
                  </a:lnTo>
                  <a:lnTo>
                    <a:pt x="99" y="35"/>
                  </a:lnTo>
                  <a:lnTo>
                    <a:pt x="101" y="48"/>
                  </a:lnTo>
                  <a:lnTo>
                    <a:pt x="105" y="60"/>
                  </a:lnTo>
                  <a:lnTo>
                    <a:pt x="107" y="75"/>
                  </a:lnTo>
                  <a:lnTo>
                    <a:pt x="110" y="88"/>
                  </a:lnTo>
                  <a:lnTo>
                    <a:pt x="107" y="101"/>
                  </a:lnTo>
                  <a:lnTo>
                    <a:pt x="34" y="318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63" name="Freeform 206">
              <a:extLst>
                <a:ext uri="{FF2B5EF4-FFF2-40B4-BE49-F238E27FC236}">
                  <a16:creationId xmlns:a16="http://schemas.microsoft.com/office/drawing/2014/main" id="{84627BAB-DE84-DC16-B102-5841EF8F8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1637"/>
              <a:ext cx="110" cy="321"/>
            </a:xfrm>
            <a:custGeom>
              <a:avLst/>
              <a:gdLst/>
              <a:ahLst/>
              <a:cxnLst>
                <a:cxn ang="0">
                  <a:pos x="34" y="318"/>
                </a:cxn>
                <a:cxn ang="0">
                  <a:pos x="23" y="292"/>
                </a:cxn>
                <a:cxn ang="0">
                  <a:pos x="15" y="267"/>
                </a:cxn>
                <a:cxn ang="0">
                  <a:pos x="8" y="242"/>
                </a:cxn>
                <a:cxn ang="0">
                  <a:pos x="2" y="216"/>
                </a:cxn>
                <a:cxn ang="0">
                  <a:pos x="0" y="191"/>
                </a:cxn>
                <a:cxn ang="0">
                  <a:pos x="0" y="168"/>
                </a:cxn>
                <a:cxn ang="0">
                  <a:pos x="0" y="145"/>
                </a:cxn>
                <a:cxn ang="0">
                  <a:pos x="2" y="126"/>
                </a:cxn>
                <a:cxn ang="0">
                  <a:pos x="8" y="106"/>
                </a:cxn>
                <a:cxn ang="0">
                  <a:pos x="15" y="88"/>
                </a:cxn>
                <a:cxn ang="0">
                  <a:pos x="15" y="88"/>
                </a:cxn>
                <a:cxn ang="0">
                  <a:pos x="23" y="75"/>
                </a:cxn>
                <a:cxn ang="0">
                  <a:pos x="29" y="60"/>
                </a:cxn>
                <a:cxn ang="0">
                  <a:pos x="38" y="50"/>
                </a:cxn>
                <a:cxn ang="0">
                  <a:pos x="45" y="39"/>
                </a:cxn>
                <a:cxn ang="0">
                  <a:pos x="50" y="30"/>
                </a:cxn>
                <a:cxn ang="0">
                  <a:pos x="57" y="23"/>
                </a:cxn>
                <a:cxn ang="0">
                  <a:pos x="63" y="16"/>
                </a:cxn>
                <a:cxn ang="0">
                  <a:pos x="72" y="9"/>
                </a:cxn>
                <a:cxn ang="0">
                  <a:pos x="78" y="4"/>
                </a:cxn>
                <a:cxn ang="0">
                  <a:pos x="86" y="0"/>
                </a:cxn>
                <a:cxn ang="0">
                  <a:pos x="86" y="0"/>
                </a:cxn>
                <a:cxn ang="0">
                  <a:pos x="86" y="2"/>
                </a:cxn>
                <a:cxn ang="0">
                  <a:pos x="89" y="5"/>
                </a:cxn>
                <a:cxn ang="0">
                  <a:pos x="91" y="14"/>
                </a:cxn>
                <a:cxn ang="0">
                  <a:pos x="95" y="25"/>
                </a:cxn>
                <a:cxn ang="0">
                  <a:pos x="99" y="35"/>
                </a:cxn>
                <a:cxn ang="0">
                  <a:pos x="101" y="48"/>
                </a:cxn>
                <a:cxn ang="0">
                  <a:pos x="105" y="60"/>
                </a:cxn>
                <a:cxn ang="0">
                  <a:pos x="107" y="75"/>
                </a:cxn>
                <a:cxn ang="0">
                  <a:pos x="110" y="88"/>
                </a:cxn>
                <a:cxn ang="0">
                  <a:pos x="107" y="101"/>
                </a:cxn>
              </a:cxnLst>
              <a:rect l="0" t="0" r="r" b="b"/>
              <a:pathLst>
                <a:path w="111" h="319">
                  <a:moveTo>
                    <a:pt x="34" y="318"/>
                  </a:moveTo>
                  <a:lnTo>
                    <a:pt x="23" y="292"/>
                  </a:lnTo>
                  <a:lnTo>
                    <a:pt x="15" y="267"/>
                  </a:lnTo>
                  <a:lnTo>
                    <a:pt x="8" y="242"/>
                  </a:lnTo>
                  <a:lnTo>
                    <a:pt x="2" y="216"/>
                  </a:lnTo>
                  <a:lnTo>
                    <a:pt x="0" y="191"/>
                  </a:lnTo>
                  <a:lnTo>
                    <a:pt x="0" y="168"/>
                  </a:lnTo>
                  <a:lnTo>
                    <a:pt x="0" y="145"/>
                  </a:lnTo>
                  <a:lnTo>
                    <a:pt x="2" y="126"/>
                  </a:lnTo>
                  <a:lnTo>
                    <a:pt x="8" y="106"/>
                  </a:lnTo>
                  <a:lnTo>
                    <a:pt x="15" y="88"/>
                  </a:lnTo>
                  <a:lnTo>
                    <a:pt x="15" y="88"/>
                  </a:lnTo>
                  <a:lnTo>
                    <a:pt x="23" y="75"/>
                  </a:lnTo>
                  <a:lnTo>
                    <a:pt x="29" y="60"/>
                  </a:lnTo>
                  <a:lnTo>
                    <a:pt x="38" y="50"/>
                  </a:lnTo>
                  <a:lnTo>
                    <a:pt x="45" y="39"/>
                  </a:lnTo>
                  <a:lnTo>
                    <a:pt x="50" y="30"/>
                  </a:lnTo>
                  <a:lnTo>
                    <a:pt x="57" y="23"/>
                  </a:lnTo>
                  <a:lnTo>
                    <a:pt x="63" y="16"/>
                  </a:lnTo>
                  <a:lnTo>
                    <a:pt x="72" y="9"/>
                  </a:lnTo>
                  <a:lnTo>
                    <a:pt x="78" y="4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2"/>
                  </a:lnTo>
                  <a:lnTo>
                    <a:pt x="89" y="5"/>
                  </a:lnTo>
                  <a:lnTo>
                    <a:pt x="91" y="14"/>
                  </a:lnTo>
                  <a:lnTo>
                    <a:pt x="95" y="25"/>
                  </a:lnTo>
                  <a:lnTo>
                    <a:pt x="99" y="35"/>
                  </a:lnTo>
                  <a:lnTo>
                    <a:pt x="101" y="48"/>
                  </a:lnTo>
                  <a:lnTo>
                    <a:pt x="105" y="60"/>
                  </a:lnTo>
                  <a:lnTo>
                    <a:pt x="107" y="75"/>
                  </a:lnTo>
                  <a:lnTo>
                    <a:pt x="110" y="88"/>
                  </a:lnTo>
                  <a:lnTo>
                    <a:pt x="107" y="10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64" name="Freeform 207">
              <a:extLst>
                <a:ext uri="{FF2B5EF4-FFF2-40B4-BE49-F238E27FC236}">
                  <a16:creationId xmlns:a16="http://schemas.microsoft.com/office/drawing/2014/main" id="{114CDD60-8BAC-FDAF-F547-CFC0B56B3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3" y="1486"/>
              <a:ext cx="131" cy="285"/>
            </a:xfrm>
            <a:custGeom>
              <a:avLst/>
              <a:gdLst/>
              <a:ahLst/>
              <a:cxnLst>
                <a:cxn ang="0">
                  <a:pos x="2" y="285"/>
                </a:cxn>
                <a:cxn ang="0">
                  <a:pos x="0" y="267"/>
                </a:cxn>
                <a:cxn ang="0">
                  <a:pos x="0" y="248"/>
                </a:cxn>
                <a:cxn ang="0">
                  <a:pos x="2" y="227"/>
                </a:cxn>
                <a:cxn ang="0">
                  <a:pos x="5" y="206"/>
                </a:cxn>
                <a:cxn ang="0">
                  <a:pos x="12" y="185"/>
                </a:cxn>
                <a:cxn ang="0">
                  <a:pos x="18" y="165"/>
                </a:cxn>
                <a:cxn ang="0">
                  <a:pos x="25" y="143"/>
                </a:cxn>
                <a:cxn ang="0">
                  <a:pos x="30" y="126"/>
                </a:cxn>
                <a:cxn ang="0">
                  <a:pos x="37" y="110"/>
                </a:cxn>
                <a:cxn ang="0">
                  <a:pos x="41" y="96"/>
                </a:cxn>
                <a:cxn ang="0">
                  <a:pos x="41" y="96"/>
                </a:cxn>
                <a:cxn ang="0">
                  <a:pos x="48" y="86"/>
                </a:cxn>
                <a:cxn ang="0">
                  <a:pos x="53" y="73"/>
                </a:cxn>
                <a:cxn ang="0">
                  <a:pos x="62" y="61"/>
                </a:cxn>
                <a:cxn ang="0">
                  <a:pos x="71" y="50"/>
                </a:cxn>
                <a:cxn ang="0">
                  <a:pos x="79" y="38"/>
                </a:cxn>
                <a:cxn ang="0">
                  <a:pos x="90" y="29"/>
                </a:cxn>
                <a:cxn ang="0">
                  <a:pos x="99" y="19"/>
                </a:cxn>
                <a:cxn ang="0">
                  <a:pos x="106" y="11"/>
                </a:cxn>
                <a:cxn ang="0">
                  <a:pos x="113" y="4"/>
                </a:cxn>
                <a:cxn ang="0">
                  <a:pos x="122" y="0"/>
                </a:cxn>
                <a:cxn ang="0">
                  <a:pos x="122" y="0"/>
                </a:cxn>
                <a:cxn ang="0">
                  <a:pos x="122" y="2"/>
                </a:cxn>
                <a:cxn ang="0">
                  <a:pos x="122" y="6"/>
                </a:cxn>
                <a:cxn ang="0">
                  <a:pos x="124" y="13"/>
                </a:cxn>
                <a:cxn ang="0">
                  <a:pos x="126" y="23"/>
                </a:cxn>
                <a:cxn ang="0">
                  <a:pos x="127" y="34"/>
                </a:cxn>
                <a:cxn ang="0">
                  <a:pos x="127" y="44"/>
                </a:cxn>
                <a:cxn ang="0">
                  <a:pos x="130" y="57"/>
                </a:cxn>
                <a:cxn ang="0">
                  <a:pos x="130" y="69"/>
                </a:cxn>
                <a:cxn ang="0">
                  <a:pos x="130" y="82"/>
                </a:cxn>
                <a:cxn ang="0">
                  <a:pos x="127" y="94"/>
                </a:cxn>
                <a:cxn ang="0">
                  <a:pos x="2" y="285"/>
                </a:cxn>
              </a:cxnLst>
              <a:rect l="0" t="0" r="r" b="b"/>
              <a:pathLst>
                <a:path w="131" h="286">
                  <a:moveTo>
                    <a:pt x="2" y="285"/>
                  </a:moveTo>
                  <a:lnTo>
                    <a:pt x="0" y="267"/>
                  </a:lnTo>
                  <a:lnTo>
                    <a:pt x="0" y="248"/>
                  </a:lnTo>
                  <a:lnTo>
                    <a:pt x="2" y="227"/>
                  </a:lnTo>
                  <a:lnTo>
                    <a:pt x="5" y="206"/>
                  </a:lnTo>
                  <a:lnTo>
                    <a:pt x="12" y="185"/>
                  </a:lnTo>
                  <a:lnTo>
                    <a:pt x="18" y="165"/>
                  </a:lnTo>
                  <a:lnTo>
                    <a:pt x="25" y="143"/>
                  </a:lnTo>
                  <a:lnTo>
                    <a:pt x="30" y="126"/>
                  </a:lnTo>
                  <a:lnTo>
                    <a:pt x="37" y="110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48" y="86"/>
                  </a:lnTo>
                  <a:lnTo>
                    <a:pt x="53" y="73"/>
                  </a:lnTo>
                  <a:lnTo>
                    <a:pt x="62" y="61"/>
                  </a:lnTo>
                  <a:lnTo>
                    <a:pt x="71" y="50"/>
                  </a:lnTo>
                  <a:lnTo>
                    <a:pt x="79" y="38"/>
                  </a:lnTo>
                  <a:lnTo>
                    <a:pt x="90" y="29"/>
                  </a:lnTo>
                  <a:lnTo>
                    <a:pt x="99" y="19"/>
                  </a:lnTo>
                  <a:lnTo>
                    <a:pt x="106" y="11"/>
                  </a:lnTo>
                  <a:lnTo>
                    <a:pt x="113" y="4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2"/>
                  </a:lnTo>
                  <a:lnTo>
                    <a:pt x="122" y="6"/>
                  </a:lnTo>
                  <a:lnTo>
                    <a:pt x="124" y="13"/>
                  </a:lnTo>
                  <a:lnTo>
                    <a:pt x="126" y="23"/>
                  </a:lnTo>
                  <a:lnTo>
                    <a:pt x="127" y="34"/>
                  </a:lnTo>
                  <a:lnTo>
                    <a:pt x="127" y="44"/>
                  </a:lnTo>
                  <a:lnTo>
                    <a:pt x="130" y="57"/>
                  </a:lnTo>
                  <a:lnTo>
                    <a:pt x="130" y="69"/>
                  </a:lnTo>
                  <a:lnTo>
                    <a:pt x="130" y="82"/>
                  </a:lnTo>
                  <a:lnTo>
                    <a:pt x="127" y="94"/>
                  </a:lnTo>
                  <a:lnTo>
                    <a:pt x="2" y="28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65" name="Freeform 208">
              <a:extLst>
                <a:ext uri="{FF2B5EF4-FFF2-40B4-BE49-F238E27FC236}">
                  <a16:creationId xmlns:a16="http://schemas.microsoft.com/office/drawing/2014/main" id="{361F654F-F9E2-C693-4168-0602F2C30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3" y="1486"/>
              <a:ext cx="131" cy="285"/>
            </a:xfrm>
            <a:custGeom>
              <a:avLst/>
              <a:gdLst/>
              <a:ahLst/>
              <a:cxnLst>
                <a:cxn ang="0">
                  <a:pos x="2" y="285"/>
                </a:cxn>
                <a:cxn ang="0">
                  <a:pos x="0" y="267"/>
                </a:cxn>
                <a:cxn ang="0">
                  <a:pos x="0" y="248"/>
                </a:cxn>
                <a:cxn ang="0">
                  <a:pos x="2" y="227"/>
                </a:cxn>
                <a:cxn ang="0">
                  <a:pos x="5" y="206"/>
                </a:cxn>
                <a:cxn ang="0">
                  <a:pos x="12" y="185"/>
                </a:cxn>
                <a:cxn ang="0">
                  <a:pos x="18" y="165"/>
                </a:cxn>
                <a:cxn ang="0">
                  <a:pos x="25" y="143"/>
                </a:cxn>
                <a:cxn ang="0">
                  <a:pos x="30" y="126"/>
                </a:cxn>
                <a:cxn ang="0">
                  <a:pos x="37" y="110"/>
                </a:cxn>
                <a:cxn ang="0">
                  <a:pos x="41" y="96"/>
                </a:cxn>
                <a:cxn ang="0">
                  <a:pos x="41" y="96"/>
                </a:cxn>
                <a:cxn ang="0">
                  <a:pos x="48" y="86"/>
                </a:cxn>
                <a:cxn ang="0">
                  <a:pos x="53" y="73"/>
                </a:cxn>
                <a:cxn ang="0">
                  <a:pos x="62" y="61"/>
                </a:cxn>
                <a:cxn ang="0">
                  <a:pos x="71" y="50"/>
                </a:cxn>
                <a:cxn ang="0">
                  <a:pos x="79" y="38"/>
                </a:cxn>
                <a:cxn ang="0">
                  <a:pos x="90" y="29"/>
                </a:cxn>
                <a:cxn ang="0">
                  <a:pos x="99" y="19"/>
                </a:cxn>
                <a:cxn ang="0">
                  <a:pos x="106" y="11"/>
                </a:cxn>
                <a:cxn ang="0">
                  <a:pos x="113" y="4"/>
                </a:cxn>
                <a:cxn ang="0">
                  <a:pos x="122" y="0"/>
                </a:cxn>
                <a:cxn ang="0">
                  <a:pos x="122" y="0"/>
                </a:cxn>
                <a:cxn ang="0">
                  <a:pos x="122" y="2"/>
                </a:cxn>
                <a:cxn ang="0">
                  <a:pos x="122" y="6"/>
                </a:cxn>
                <a:cxn ang="0">
                  <a:pos x="124" y="13"/>
                </a:cxn>
                <a:cxn ang="0">
                  <a:pos x="126" y="23"/>
                </a:cxn>
                <a:cxn ang="0">
                  <a:pos x="127" y="34"/>
                </a:cxn>
                <a:cxn ang="0">
                  <a:pos x="127" y="44"/>
                </a:cxn>
                <a:cxn ang="0">
                  <a:pos x="130" y="57"/>
                </a:cxn>
                <a:cxn ang="0">
                  <a:pos x="130" y="69"/>
                </a:cxn>
                <a:cxn ang="0">
                  <a:pos x="130" y="82"/>
                </a:cxn>
                <a:cxn ang="0">
                  <a:pos x="127" y="94"/>
                </a:cxn>
              </a:cxnLst>
              <a:rect l="0" t="0" r="r" b="b"/>
              <a:pathLst>
                <a:path w="131" h="286">
                  <a:moveTo>
                    <a:pt x="2" y="285"/>
                  </a:moveTo>
                  <a:lnTo>
                    <a:pt x="0" y="267"/>
                  </a:lnTo>
                  <a:lnTo>
                    <a:pt x="0" y="248"/>
                  </a:lnTo>
                  <a:lnTo>
                    <a:pt x="2" y="227"/>
                  </a:lnTo>
                  <a:lnTo>
                    <a:pt x="5" y="206"/>
                  </a:lnTo>
                  <a:lnTo>
                    <a:pt x="12" y="185"/>
                  </a:lnTo>
                  <a:lnTo>
                    <a:pt x="18" y="165"/>
                  </a:lnTo>
                  <a:lnTo>
                    <a:pt x="25" y="143"/>
                  </a:lnTo>
                  <a:lnTo>
                    <a:pt x="30" y="126"/>
                  </a:lnTo>
                  <a:lnTo>
                    <a:pt x="37" y="110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48" y="86"/>
                  </a:lnTo>
                  <a:lnTo>
                    <a:pt x="53" y="73"/>
                  </a:lnTo>
                  <a:lnTo>
                    <a:pt x="62" y="61"/>
                  </a:lnTo>
                  <a:lnTo>
                    <a:pt x="71" y="50"/>
                  </a:lnTo>
                  <a:lnTo>
                    <a:pt x="79" y="38"/>
                  </a:lnTo>
                  <a:lnTo>
                    <a:pt x="90" y="29"/>
                  </a:lnTo>
                  <a:lnTo>
                    <a:pt x="99" y="19"/>
                  </a:lnTo>
                  <a:lnTo>
                    <a:pt x="106" y="11"/>
                  </a:lnTo>
                  <a:lnTo>
                    <a:pt x="113" y="4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2"/>
                  </a:lnTo>
                  <a:lnTo>
                    <a:pt x="122" y="6"/>
                  </a:lnTo>
                  <a:lnTo>
                    <a:pt x="124" y="13"/>
                  </a:lnTo>
                  <a:lnTo>
                    <a:pt x="126" y="23"/>
                  </a:lnTo>
                  <a:lnTo>
                    <a:pt x="127" y="34"/>
                  </a:lnTo>
                  <a:lnTo>
                    <a:pt x="127" y="44"/>
                  </a:lnTo>
                  <a:lnTo>
                    <a:pt x="130" y="57"/>
                  </a:lnTo>
                  <a:lnTo>
                    <a:pt x="130" y="69"/>
                  </a:lnTo>
                  <a:lnTo>
                    <a:pt x="130" y="82"/>
                  </a:lnTo>
                  <a:lnTo>
                    <a:pt x="127" y="9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66" name="Freeform 209">
              <a:extLst>
                <a:ext uri="{FF2B5EF4-FFF2-40B4-BE49-F238E27FC236}">
                  <a16:creationId xmlns:a16="http://schemas.microsoft.com/office/drawing/2014/main" id="{59F53F40-EA33-6402-1F8C-BE4A8902B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" y="1385"/>
              <a:ext cx="134" cy="2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2" y="202"/>
                </a:cxn>
                <a:cxn ang="0">
                  <a:pos x="4" y="186"/>
                </a:cxn>
                <a:cxn ang="0">
                  <a:pos x="6" y="167"/>
                </a:cxn>
                <a:cxn ang="0">
                  <a:pos x="8" y="147"/>
                </a:cxn>
                <a:cxn ang="0">
                  <a:pos x="13" y="131"/>
                </a:cxn>
                <a:cxn ang="0">
                  <a:pos x="19" y="112"/>
                </a:cxn>
                <a:cxn ang="0">
                  <a:pos x="25" y="96"/>
                </a:cxn>
                <a:cxn ang="0">
                  <a:pos x="31" y="81"/>
                </a:cxn>
                <a:cxn ang="0">
                  <a:pos x="38" y="69"/>
                </a:cxn>
                <a:cxn ang="0">
                  <a:pos x="47" y="58"/>
                </a:cxn>
                <a:cxn ang="0">
                  <a:pos x="47" y="58"/>
                </a:cxn>
                <a:cxn ang="0">
                  <a:pos x="52" y="49"/>
                </a:cxn>
                <a:cxn ang="0">
                  <a:pos x="61" y="41"/>
                </a:cxn>
                <a:cxn ang="0">
                  <a:pos x="70" y="32"/>
                </a:cxn>
                <a:cxn ang="0">
                  <a:pos x="75" y="26"/>
                </a:cxn>
                <a:cxn ang="0">
                  <a:pos x="84" y="20"/>
                </a:cxn>
                <a:cxn ang="0">
                  <a:pos x="93" y="16"/>
                </a:cxn>
                <a:cxn ang="0">
                  <a:pos x="101" y="12"/>
                </a:cxn>
                <a:cxn ang="0">
                  <a:pos x="107" y="5"/>
                </a:cxn>
                <a:cxn ang="0">
                  <a:pos x="116" y="1"/>
                </a:cxn>
                <a:cxn ang="0">
                  <a:pos x="124" y="0"/>
                </a:cxn>
                <a:cxn ang="0">
                  <a:pos x="124" y="0"/>
                </a:cxn>
                <a:cxn ang="0">
                  <a:pos x="124" y="0"/>
                </a:cxn>
                <a:cxn ang="0">
                  <a:pos x="124" y="3"/>
                </a:cxn>
                <a:cxn ang="0">
                  <a:pos x="126" y="9"/>
                </a:cxn>
                <a:cxn ang="0">
                  <a:pos x="128" y="18"/>
                </a:cxn>
                <a:cxn ang="0">
                  <a:pos x="130" y="26"/>
                </a:cxn>
                <a:cxn ang="0">
                  <a:pos x="133" y="37"/>
                </a:cxn>
                <a:cxn ang="0">
                  <a:pos x="133" y="46"/>
                </a:cxn>
                <a:cxn ang="0">
                  <a:pos x="133" y="55"/>
                </a:cxn>
                <a:cxn ang="0">
                  <a:pos x="133" y="66"/>
                </a:cxn>
                <a:cxn ang="0">
                  <a:pos x="130" y="76"/>
                </a:cxn>
                <a:cxn ang="0">
                  <a:pos x="0" y="218"/>
                </a:cxn>
              </a:cxnLst>
              <a:rect l="0" t="0" r="r" b="b"/>
              <a:pathLst>
                <a:path w="134" h="219">
                  <a:moveTo>
                    <a:pt x="0" y="218"/>
                  </a:moveTo>
                  <a:lnTo>
                    <a:pt x="2" y="202"/>
                  </a:lnTo>
                  <a:lnTo>
                    <a:pt x="4" y="186"/>
                  </a:lnTo>
                  <a:lnTo>
                    <a:pt x="6" y="167"/>
                  </a:lnTo>
                  <a:lnTo>
                    <a:pt x="8" y="147"/>
                  </a:lnTo>
                  <a:lnTo>
                    <a:pt x="13" y="131"/>
                  </a:lnTo>
                  <a:lnTo>
                    <a:pt x="19" y="112"/>
                  </a:lnTo>
                  <a:lnTo>
                    <a:pt x="25" y="96"/>
                  </a:lnTo>
                  <a:lnTo>
                    <a:pt x="31" y="81"/>
                  </a:lnTo>
                  <a:lnTo>
                    <a:pt x="38" y="69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52" y="49"/>
                  </a:lnTo>
                  <a:lnTo>
                    <a:pt x="61" y="41"/>
                  </a:lnTo>
                  <a:lnTo>
                    <a:pt x="70" y="32"/>
                  </a:lnTo>
                  <a:lnTo>
                    <a:pt x="75" y="26"/>
                  </a:lnTo>
                  <a:lnTo>
                    <a:pt x="84" y="20"/>
                  </a:lnTo>
                  <a:lnTo>
                    <a:pt x="93" y="16"/>
                  </a:lnTo>
                  <a:lnTo>
                    <a:pt x="101" y="12"/>
                  </a:lnTo>
                  <a:lnTo>
                    <a:pt x="107" y="5"/>
                  </a:lnTo>
                  <a:lnTo>
                    <a:pt x="116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3"/>
                  </a:lnTo>
                  <a:lnTo>
                    <a:pt x="126" y="9"/>
                  </a:lnTo>
                  <a:lnTo>
                    <a:pt x="128" y="18"/>
                  </a:lnTo>
                  <a:lnTo>
                    <a:pt x="130" y="26"/>
                  </a:lnTo>
                  <a:lnTo>
                    <a:pt x="133" y="37"/>
                  </a:lnTo>
                  <a:lnTo>
                    <a:pt x="133" y="46"/>
                  </a:lnTo>
                  <a:lnTo>
                    <a:pt x="133" y="55"/>
                  </a:lnTo>
                  <a:lnTo>
                    <a:pt x="133" y="66"/>
                  </a:lnTo>
                  <a:lnTo>
                    <a:pt x="130" y="76"/>
                  </a:lnTo>
                  <a:lnTo>
                    <a:pt x="0" y="218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67" name="Freeform 210">
              <a:extLst>
                <a:ext uri="{FF2B5EF4-FFF2-40B4-BE49-F238E27FC236}">
                  <a16:creationId xmlns:a16="http://schemas.microsoft.com/office/drawing/2014/main" id="{4DA04F68-D947-B45A-F9F4-CC8B8EE00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" y="1385"/>
              <a:ext cx="134" cy="2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2" y="202"/>
                </a:cxn>
                <a:cxn ang="0">
                  <a:pos x="4" y="186"/>
                </a:cxn>
                <a:cxn ang="0">
                  <a:pos x="6" y="167"/>
                </a:cxn>
                <a:cxn ang="0">
                  <a:pos x="8" y="147"/>
                </a:cxn>
                <a:cxn ang="0">
                  <a:pos x="13" y="131"/>
                </a:cxn>
                <a:cxn ang="0">
                  <a:pos x="19" y="112"/>
                </a:cxn>
                <a:cxn ang="0">
                  <a:pos x="25" y="96"/>
                </a:cxn>
                <a:cxn ang="0">
                  <a:pos x="31" y="81"/>
                </a:cxn>
                <a:cxn ang="0">
                  <a:pos x="38" y="69"/>
                </a:cxn>
                <a:cxn ang="0">
                  <a:pos x="47" y="58"/>
                </a:cxn>
                <a:cxn ang="0">
                  <a:pos x="47" y="58"/>
                </a:cxn>
                <a:cxn ang="0">
                  <a:pos x="52" y="49"/>
                </a:cxn>
                <a:cxn ang="0">
                  <a:pos x="61" y="41"/>
                </a:cxn>
                <a:cxn ang="0">
                  <a:pos x="70" y="32"/>
                </a:cxn>
                <a:cxn ang="0">
                  <a:pos x="75" y="26"/>
                </a:cxn>
                <a:cxn ang="0">
                  <a:pos x="84" y="20"/>
                </a:cxn>
                <a:cxn ang="0">
                  <a:pos x="93" y="16"/>
                </a:cxn>
                <a:cxn ang="0">
                  <a:pos x="101" y="12"/>
                </a:cxn>
                <a:cxn ang="0">
                  <a:pos x="107" y="5"/>
                </a:cxn>
                <a:cxn ang="0">
                  <a:pos x="116" y="1"/>
                </a:cxn>
                <a:cxn ang="0">
                  <a:pos x="124" y="0"/>
                </a:cxn>
                <a:cxn ang="0">
                  <a:pos x="124" y="0"/>
                </a:cxn>
                <a:cxn ang="0">
                  <a:pos x="124" y="0"/>
                </a:cxn>
                <a:cxn ang="0">
                  <a:pos x="124" y="3"/>
                </a:cxn>
                <a:cxn ang="0">
                  <a:pos x="126" y="9"/>
                </a:cxn>
                <a:cxn ang="0">
                  <a:pos x="128" y="18"/>
                </a:cxn>
                <a:cxn ang="0">
                  <a:pos x="130" y="26"/>
                </a:cxn>
                <a:cxn ang="0">
                  <a:pos x="133" y="37"/>
                </a:cxn>
                <a:cxn ang="0">
                  <a:pos x="133" y="46"/>
                </a:cxn>
                <a:cxn ang="0">
                  <a:pos x="133" y="55"/>
                </a:cxn>
                <a:cxn ang="0">
                  <a:pos x="133" y="66"/>
                </a:cxn>
                <a:cxn ang="0">
                  <a:pos x="130" y="76"/>
                </a:cxn>
              </a:cxnLst>
              <a:rect l="0" t="0" r="r" b="b"/>
              <a:pathLst>
                <a:path w="134" h="219">
                  <a:moveTo>
                    <a:pt x="0" y="218"/>
                  </a:moveTo>
                  <a:lnTo>
                    <a:pt x="2" y="202"/>
                  </a:lnTo>
                  <a:lnTo>
                    <a:pt x="4" y="186"/>
                  </a:lnTo>
                  <a:lnTo>
                    <a:pt x="6" y="167"/>
                  </a:lnTo>
                  <a:lnTo>
                    <a:pt x="8" y="147"/>
                  </a:lnTo>
                  <a:lnTo>
                    <a:pt x="13" y="131"/>
                  </a:lnTo>
                  <a:lnTo>
                    <a:pt x="19" y="112"/>
                  </a:lnTo>
                  <a:lnTo>
                    <a:pt x="25" y="96"/>
                  </a:lnTo>
                  <a:lnTo>
                    <a:pt x="31" y="81"/>
                  </a:lnTo>
                  <a:lnTo>
                    <a:pt x="38" y="69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52" y="49"/>
                  </a:lnTo>
                  <a:lnTo>
                    <a:pt x="61" y="41"/>
                  </a:lnTo>
                  <a:lnTo>
                    <a:pt x="70" y="32"/>
                  </a:lnTo>
                  <a:lnTo>
                    <a:pt x="75" y="26"/>
                  </a:lnTo>
                  <a:lnTo>
                    <a:pt x="84" y="20"/>
                  </a:lnTo>
                  <a:lnTo>
                    <a:pt x="93" y="16"/>
                  </a:lnTo>
                  <a:lnTo>
                    <a:pt x="101" y="12"/>
                  </a:lnTo>
                  <a:lnTo>
                    <a:pt x="107" y="5"/>
                  </a:lnTo>
                  <a:lnTo>
                    <a:pt x="116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3"/>
                  </a:lnTo>
                  <a:lnTo>
                    <a:pt x="126" y="9"/>
                  </a:lnTo>
                  <a:lnTo>
                    <a:pt x="128" y="18"/>
                  </a:lnTo>
                  <a:lnTo>
                    <a:pt x="130" y="26"/>
                  </a:lnTo>
                  <a:lnTo>
                    <a:pt x="133" y="37"/>
                  </a:lnTo>
                  <a:lnTo>
                    <a:pt x="133" y="46"/>
                  </a:lnTo>
                  <a:lnTo>
                    <a:pt x="133" y="55"/>
                  </a:lnTo>
                  <a:lnTo>
                    <a:pt x="133" y="66"/>
                  </a:lnTo>
                  <a:lnTo>
                    <a:pt x="130" y="7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68" name="Freeform 211">
              <a:extLst>
                <a:ext uri="{FF2B5EF4-FFF2-40B4-BE49-F238E27FC236}">
                  <a16:creationId xmlns:a16="http://schemas.microsoft.com/office/drawing/2014/main" id="{02A5EAF1-9661-9192-0D27-999AE48F6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1315"/>
              <a:ext cx="121" cy="176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62"/>
                </a:cxn>
                <a:cxn ang="0">
                  <a:pos x="2" y="147"/>
                </a:cxn>
                <a:cxn ang="0">
                  <a:pos x="4" y="133"/>
                </a:cxn>
                <a:cxn ang="0">
                  <a:pos x="8" y="117"/>
                </a:cxn>
                <a:cxn ang="0">
                  <a:pos x="13" y="101"/>
                </a:cxn>
                <a:cxn ang="0">
                  <a:pos x="17" y="89"/>
                </a:cxn>
                <a:cxn ang="0">
                  <a:pos x="23" y="73"/>
                </a:cxn>
                <a:cxn ang="0">
                  <a:pos x="27" y="61"/>
                </a:cxn>
                <a:cxn ang="0">
                  <a:pos x="36" y="50"/>
                </a:cxn>
                <a:cxn ang="0">
                  <a:pos x="42" y="40"/>
                </a:cxn>
                <a:cxn ang="0">
                  <a:pos x="42" y="40"/>
                </a:cxn>
                <a:cxn ang="0">
                  <a:pos x="48" y="34"/>
                </a:cxn>
                <a:cxn ang="0">
                  <a:pos x="54" y="25"/>
                </a:cxn>
                <a:cxn ang="0">
                  <a:pos x="61" y="20"/>
                </a:cxn>
                <a:cxn ang="0">
                  <a:pos x="70" y="15"/>
                </a:cxn>
                <a:cxn ang="0">
                  <a:pos x="75" y="11"/>
                </a:cxn>
                <a:cxn ang="0">
                  <a:pos x="84" y="6"/>
                </a:cxn>
                <a:cxn ang="0">
                  <a:pos x="91" y="4"/>
                </a:cxn>
                <a:cxn ang="0">
                  <a:pos x="98" y="2"/>
                </a:cxn>
                <a:cxn ang="0">
                  <a:pos x="105" y="0"/>
                </a:cxn>
                <a:cxn ang="0">
                  <a:pos x="112" y="0"/>
                </a:cxn>
                <a:cxn ang="0">
                  <a:pos x="112" y="0"/>
                </a:cxn>
                <a:cxn ang="0">
                  <a:pos x="112" y="2"/>
                </a:cxn>
                <a:cxn ang="0">
                  <a:pos x="114" y="6"/>
                </a:cxn>
                <a:cxn ang="0">
                  <a:pos x="116" y="11"/>
                </a:cxn>
                <a:cxn ang="0">
                  <a:pos x="118" y="20"/>
                </a:cxn>
                <a:cxn ang="0">
                  <a:pos x="120" y="29"/>
                </a:cxn>
                <a:cxn ang="0">
                  <a:pos x="122" y="40"/>
                </a:cxn>
                <a:cxn ang="0">
                  <a:pos x="122" y="50"/>
                </a:cxn>
                <a:cxn ang="0">
                  <a:pos x="122" y="61"/>
                </a:cxn>
                <a:cxn ang="0">
                  <a:pos x="122" y="71"/>
                </a:cxn>
                <a:cxn ang="0">
                  <a:pos x="120" y="82"/>
                </a:cxn>
                <a:cxn ang="0">
                  <a:pos x="0" y="175"/>
                </a:cxn>
              </a:cxnLst>
              <a:rect l="0" t="0" r="r" b="b"/>
              <a:pathLst>
                <a:path w="123" h="176">
                  <a:moveTo>
                    <a:pt x="0" y="175"/>
                  </a:moveTo>
                  <a:lnTo>
                    <a:pt x="0" y="162"/>
                  </a:lnTo>
                  <a:lnTo>
                    <a:pt x="2" y="147"/>
                  </a:lnTo>
                  <a:lnTo>
                    <a:pt x="4" y="133"/>
                  </a:lnTo>
                  <a:lnTo>
                    <a:pt x="8" y="117"/>
                  </a:lnTo>
                  <a:lnTo>
                    <a:pt x="13" y="101"/>
                  </a:lnTo>
                  <a:lnTo>
                    <a:pt x="17" y="89"/>
                  </a:lnTo>
                  <a:lnTo>
                    <a:pt x="23" y="73"/>
                  </a:lnTo>
                  <a:lnTo>
                    <a:pt x="27" y="61"/>
                  </a:lnTo>
                  <a:lnTo>
                    <a:pt x="36" y="50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8" y="34"/>
                  </a:lnTo>
                  <a:lnTo>
                    <a:pt x="54" y="25"/>
                  </a:lnTo>
                  <a:lnTo>
                    <a:pt x="61" y="20"/>
                  </a:lnTo>
                  <a:lnTo>
                    <a:pt x="70" y="15"/>
                  </a:lnTo>
                  <a:lnTo>
                    <a:pt x="75" y="11"/>
                  </a:lnTo>
                  <a:lnTo>
                    <a:pt x="84" y="6"/>
                  </a:lnTo>
                  <a:lnTo>
                    <a:pt x="91" y="4"/>
                  </a:lnTo>
                  <a:lnTo>
                    <a:pt x="98" y="2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2" y="2"/>
                  </a:lnTo>
                  <a:lnTo>
                    <a:pt x="114" y="6"/>
                  </a:lnTo>
                  <a:lnTo>
                    <a:pt x="116" y="11"/>
                  </a:lnTo>
                  <a:lnTo>
                    <a:pt x="118" y="20"/>
                  </a:lnTo>
                  <a:lnTo>
                    <a:pt x="120" y="29"/>
                  </a:lnTo>
                  <a:lnTo>
                    <a:pt x="122" y="40"/>
                  </a:lnTo>
                  <a:lnTo>
                    <a:pt x="122" y="50"/>
                  </a:lnTo>
                  <a:lnTo>
                    <a:pt x="122" y="61"/>
                  </a:lnTo>
                  <a:lnTo>
                    <a:pt x="122" y="71"/>
                  </a:lnTo>
                  <a:lnTo>
                    <a:pt x="120" y="82"/>
                  </a:lnTo>
                  <a:lnTo>
                    <a:pt x="0" y="17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69" name="Freeform 212">
              <a:extLst>
                <a:ext uri="{FF2B5EF4-FFF2-40B4-BE49-F238E27FC236}">
                  <a16:creationId xmlns:a16="http://schemas.microsoft.com/office/drawing/2014/main" id="{80C8F93E-5C8E-3BE5-CCFE-535D8A032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1315"/>
              <a:ext cx="121" cy="176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62"/>
                </a:cxn>
                <a:cxn ang="0">
                  <a:pos x="2" y="147"/>
                </a:cxn>
                <a:cxn ang="0">
                  <a:pos x="4" y="133"/>
                </a:cxn>
                <a:cxn ang="0">
                  <a:pos x="8" y="117"/>
                </a:cxn>
                <a:cxn ang="0">
                  <a:pos x="13" y="101"/>
                </a:cxn>
                <a:cxn ang="0">
                  <a:pos x="17" y="89"/>
                </a:cxn>
                <a:cxn ang="0">
                  <a:pos x="23" y="73"/>
                </a:cxn>
                <a:cxn ang="0">
                  <a:pos x="27" y="61"/>
                </a:cxn>
                <a:cxn ang="0">
                  <a:pos x="36" y="50"/>
                </a:cxn>
                <a:cxn ang="0">
                  <a:pos x="42" y="40"/>
                </a:cxn>
                <a:cxn ang="0">
                  <a:pos x="42" y="40"/>
                </a:cxn>
                <a:cxn ang="0">
                  <a:pos x="48" y="34"/>
                </a:cxn>
                <a:cxn ang="0">
                  <a:pos x="54" y="25"/>
                </a:cxn>
                <a:cxn ang="0">
                  <a:pos x="61" y="20"/>
                </a:cxn>
                <a:cxn ang="0">
                  <a:pos x="70" y="15"/>
                </a:cxn>
                <a:cxn ang="0">
                  <a:pos x="75" y="11"/>
                </a:cxn>
                <a:cxn ang="0">
                  <a:pos x="84" y="6"/>
                </a:cxn>
                <a:cxn ang="0">
                  <a:pos x="91" y="4"/>
                </a:cxn>
                <a:cxn ang="0">
                  <a:pos x="98" y="2"/>
                </a:cxn>
                <a:cxn ang="0">
                  <a:pos x="105" y="0"/>
                </a:cxn>
                <a:cxn ang="0">
                  <a:pos x="112" y="0"/>
                </a:cxn>
                <a:cxn ang="0">
                  <a:pos x="112" y="0"/>
                </a:cxn>
                <a:cxn ang="0">
                  <a:pos x="112" y="2"/>
                </a:cxn>
                <a:cxn ang="0">
                  <a:pos x="114" y="6"/>
                </a:cxn>
                <a:cxn ang="0">
                  <a:pos x="116" y="11"/>
                </a:cxn>
                <a:cxn ang="0">
                  <a:pos x="118" y="20"/>
                </a:cxn>
                <a:cxn ang="0">
                  <a:pos x="120" y="29"/>
                </a:cxn>
                <a:cxn ang="0">
                  <a:pos x="122" y="40"/>
                </a:cxn>
                <a:cxn ang="0">
                  <a:pos x="122" y="50"/>
                </a:cxn>
                <a:cxn ang="0">
                  <a:pos x="122" y="61"/>
                </a:cxn>
                <a:cxn ang="0">
                  <a:pos x="122" y="71"/>
                </a:cxn>
                <a:cxn ang="0">
                  <a:pos x="120" y="82"/>
                </a:cxn>
              </a:cxnLst>
              <a:rect l="0" t="0" r="r" b="b"/>
              <a:pathLst>
                <a:path w="123" h="176">
                  <a:moveTo>
                    <a:pt x="0" y="175"/>
                  </a:moveTo>
                  <a:lnTo>
                    <a:pt x="0" y="162"/>
                  </a:lnTo>
                  <a:lnTo>
                    <a:pt x="2" y="147"/>
                  </a:lnTo>
                  <a:lnTo>
                    <a:pt x="4" y="133"/>
                  </a:lnTo>
                  <a:lnTo>
                    <a:pt x="8" y="117"/>
                  </a:lnTo>
                  <a:lnTo>
                    <a:pt x="13" y="101"/>
                  </a:lnTo>
                  <a:lnTo>
                    <a:pt x="17" y="89"/>
                  </a:lnTo>
                  <a:lnTo>
                    <a:pt x="23" y="73"/>
                  </a:lnTo>
                  <a:lnTo>
                    <a:pt x="27" y="61"/>
                  </a:lnTo>
                  <a:lnTo>
                    <a:pt x="36" y="50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8" y="34"/>
                  </a:lnTo>
                  <a:lnTo>
                    <a:pt x="54" y="25"/>
                  </a:lnTo>
                  <a:lnTo>
                    <a:pt x="61" y="20"/>
                  </a:lnTo>
                  <a:lnTo>
                    <a:pt x="70" y="15"/>
                  </a:lnTo>
                  <a:lnTo>
                    <a:pt x="75" y="11"/>
                  </a:lnTo>
                  <a:lnTo>
                    <a:pt x="84" y="6"/>
                  </a:lnTo>
                  <a:lnTo>
                    <a:pt x="91" y="4"/>
                  </a:lnTo>
                  <a:lnTo>
                    <a:pt x="98" y="2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2" y="2"/>
                  </a:lnTo>
                  <a:lnTo>
                    <a:pt x="114" y="6"/>
                  </a:lnTo>
                  <a:lnTo>
                    <a:pt x="116" y="11"/>
                  </a:lnTo>
                  <a:lnTo>
                    <a:pt x="118" y="20"/>
                  </a:lnTo>
                  <a:lnTo>
                    <a:pt x="120" y="29"/>
                  </a:lnTo>
                  <a:lnTo>
                    <a:pt x="122" y="40"/>
                  </a:lnTo>
                  <a:lnTo>
                    <a:pt x="122" y="50"/>
                  </a:lnTo>
                  <a:lnTo>
                    <a:pt x="122" y="61"/>
                  </a:lnTo>
                  <a:lnTo>
                    <a:pt x="122" y="71"/>
                  </a:lnTo>
                  <a:lnTo>
                    <a:pt x="120" y="8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70" name="Freeform 213">
              <a:extLst>
                <a:ext uri="{FF2B5EF4-FFF2-40B4-BE49-F238E27FC236}">
                  <a16:creationId xmlns:a16="http://schemas.microsoft.com/office/drawing/2014/main" id="{3766C461-0505-DB33-510A-EB2BC17CB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7" y="1262"/>
              <a:ext cx="116" cy="149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136"/>
                </a:cxn>
                <a:cxn ang="0">
                  <a:pos x="2" y="123"/>
                </a:cxn>
                <a:cxn ang="0">
                  <a:pos x="5" y="105"/>
                </a:cxn>
                <a:cxn ang="0">
                  <a:pos x="9" y="86"/>
                </a:cxn>
                <a:cxn ang="0">
                  <a:pos x="16" y="67"/>
                </a:cxn>
                <a:cxn ang="0">
                  <a:pos x="27" y="48"/>
                </a:cxn>
                <a:cxn ang="0">
                  <a:pos x="39" y="31"/>
                </a:cxn>
                <a:cxn ang="0">
                  <a:pos x="55" y="17"/>
                </a:cxn>
                <a:cxn ang="0">
                  <a:pos x="74" y="6"/>
                </a:cxn>
                <a:cxn ang="0">
                  <a:pos x="95" y="0"/>
                </a:cxn>
                <a:cxn ang="0">
                  <a:pos x="95" y="0"/>
                </a:cxn>
                <a:cxn ang="0">
                  <a:pos x="97" y="0"/>
                </a:cxn>
                <a:cxn ang="0">
                  <a:pos x="99" y="4"/>
                </a:cxn>
                <a:cxn ang="0">
                  <a:pos x="101" y="8"/>
                </a:cxn>
                <a:cxn ang="0">
                  <a:pos x="106" y="15"/>
                </a:cxn>
                <a:cxn ang="0">
                  <a:pos x="107" y="23"/>
                </a:cxn>
                <a:cxn ang="0">
                  <a:pos x="111" y="33"/>
                </a:cxn>
                <a:cxn ang="0">
                  <a:pos x="113" y="47"/>
                </a:cxn>
                <a:cxn ang="0">
                  <a:pos x="116" y="59"/>
                </a:cxn>
                <a:cxn ang="0">
                  <a:pos x="116" y="73"/>
                </a:cxn>
                <a:cxn ang="0">
                  <a:pos x="113" y="90"/>
                </a:cxn>
                <a:cxn ang="0">
                  <a:pos x="0" y="149"/>
                </a:cxn>
              </a:cxnLst>
              <a:rect l="0" t="0" r="r" b="b"/>
              <a:pathLst>
                <a:path w="117" h="150">
                  <a:moveTo>
                    <a:pt x="0" y="149"/>
                  </a:moveTo>
                  <a:lnTo>
                    <a:pt x="0" y="136"/>
                  </a:lnTo>
                  <a:lnTo>
                    <a:pt x="2" y="123"/>
                  </a:lnTo>
                  <a:lnTo>
                    <a:pt x="5" y="105"/>
                  </a:lnTo>
                  <a:lnTo>
                    <a:pt x="9" y="86"/>
                  </a:lnTo>
                  <a:lnTo>
                    <a:pt x="16" y="67"/>
                  </a:lnTo>
                  <a:lnTo>
                    <a:pt x="27" y="48"/>
                  </a:lnTo>
                  <a:lnTo>
                    <a:pt x="39" y="31"/>
                  </a:lnTo>
                  <a:lnTo>
                    <a:pt x="55" y="17"/>
                  </a:lnTo>
                  <a:lnTo>
                    <a:pt x="74" y="6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99" y="4"/>
                  </a:lnTo>
                  <a:lnTo>
                    <a:pt x="101" y="8"/>
                  </a:lnTo>
                  <a:lnTo>
                    <a:pt x="106" y="15"/>
                  </a:lnTo>
                  <a:lnTo>
                    <a:pt x="107" y="23"/>
                  </a:lnTo>
                  <a:lnTo>
                    <a:pt x="111" y="33"/>
                  </a:lnTo>
                  <a:lnTo>
                    <a:pt x="113" y="47"/>
                  </a:lnTo>
                  <a:lnTo>
                    <a:pt x="116" y="59"/>
                  </a:lnTo>
                  <a:lnTo>
                    <a:pt x="116" y="73"/>
                  </a:lnTo>
                  <a:lnTo>
                    <a:pt x="113" y="90"/>
                  </a:lnTo>
                  <a:lnTo>
                    <a:pt x="0" y="149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71" name="Freeform 214">
              <a:extLst>
                <a:ext uri="{FF2B5EF4-FFF2-40B4-BE49-F238E27FC236}">
                  <a16:creationId xmlns:a16="http://schemas.microsoft.com/office/drawing/2014/main" id="{B7DEAE22-5D61-D257-7BED-34A2F4314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7" y="1262"/>
              <a:ext cx="116" cy="149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136"/>
                </a:cxn>
                <a:cxn ang="0">
                  <a:pos x="2" y="123"/>
                </a:cxn>
                <a:cxn ang="0">
                  <a:pos x="5" y="105"/>
                </a:cxn>
                <a:cxn ang="0">
                  <a:pos x="9" y="86"/>
                </a:cxn>
                <a:cxn ang="0">
                  <a:pos x="16" y="67"/>
                </a:cxn>
                <a:cxn ang="0">
                  <a:pos x="27" y="48"/>
                </a:cxn>
                <a:cxn ang="0">
                  <a:pos x="39" y="31"/>
                </a:cxn>
                <a:cxn ang="0">
                  <a:pos x="55" y="17"/>
                </a:cxn>
                <a:cxn ang="0">
                  <a:pos x="74" y="6"/>
                </a:cxn>
                <a:cxn ang="0">
                  <a:pos x="95" y="0"/>
                </a:cxn>
                <a:cxn ang="0">
                  <a:pos x="95" y="0"/>
                </a:cxn>
                <a:cxn ang="0">
                  <a:pos x="97" y="0"/>
                </a:cxn>
                <a:cxn ang="0">
                  <a:pos x="99" y="4"/>
                </a:cxn>
                <a:cxn ang="0">
                  <a:pos x="101" y="8"/>
                </a:cxn>
                <a:cxn ang="0">
                  <a:pos x="106" y="15"/>
                </a:cxn>
                <a:cxn ang="0">
                  <a:pos x="107" y="23"/>
                </a:cxn>
                <a:cxn ang="0">
                  <a:pos x="111" y="33"/>
                </a:cxn>
                <a:cxn ang="0">
                  <a:pos x="113" y="47"/>
                </a:cxn>
                <a:cxn ang="0">
                  <a:pos x="116" y="59"/>
                </a:cxn>
                <a:cxn ang="0">
                  <a:pos x="116" y="73"/>
                </a:cxn>
                <a:cxn ang="0">
                  <a:pos x="113" y="90"/>
                </a:cxn>
              </a:cxnLst>
              <a:rect l="0" t="0" r="r" b="b"/>
              <a:pathLst>
                <a:path w="117" h="150">
                  <a:moveTo>
                    <a:pt x="0" y="149"/>
                  </a:moveTo>
                  <a:lnTo>
                    <a:pt x="0" y="136"/>
                  </a:lnTo>
                  <a:lnTo>
                    <a:pt x="2" y="123"/>
                  </a:lnTo>
                  <a:lnTo>
                    <a:pt x="5" y="105"/>
                  </a:lnTo>
                  <a:lnTo>
                    <a:pt x="9" y="86"/>
                  </a:lnTo>
                  <a:lnTo>
                    <a:pt x="16" y="67"/>
                  </a:lnTo>
                  <a:lnTo>
                    <a:pt x="27" y="48"/>
                  </a:lnTo>
                  <a:lnTo>
                    <a:pt x="39" y="31"/>
                  </a:lnTo>
                  <a:lnTo>
                    <a:pt x="55" y="17"/>
                  </a:lnTo>
                  <a:lnTo>
                    <a:pt x="74" y="6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99" y="4"/>
                  </a:lnTo>
                  <a:lnTo>
                    <a:pt x="101" y="8"/>
                  </a:lnTo>
                  <a:lnTo>
                    <a:pt x="106" y="15"/>
                  </a:lnTo>
                  <a:lnTo>
                    <a:pt x="107" y="23"/>
                  </a:lnTo>
                  <a:lnTo>
                    <a:pt x="111" y="33"/>
                  </a:lnTo>
                  <a:lnTo>
                    <a:pt x="113" y="47"/>
                  </a:lnTo>
                  <a:lnTo>
                    <a:pt x="116" y="59"/>
                  </a:lnTo>
                  <a:lnTo>
                    <a:pt x="116" y="73"/>
                  </a:lnTo>
                  <a:lnTo>
                    <a:pt x="113" y="9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72" name="Freeform 215">
              <a:extLst>
                <a:ext uri="{FF2B5EF4-FFF2-40B4-BE49-F238E27FC236}">
                  <a16:creationId xmlns:a16="http://schemas.microsoft.com/office/drawing/2014/main" id="{60E09C87-7D5A-0631-3276-E16D1A3E9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" y="1175"/>
              <a:ext cx="269" cy="201"/>
            </a:xfrm>
            <a:custGeom>
              <a:avLst/>
              <a:gdLst/>
              <a:ahLst/>
              <a:cxnLst>
                <a:cxn ang="0">
                  <a:pos x="0" y="200"/>
                </a:cxn>
                <a:cxn ang="0">
                  <a:pos x="4" y="186"/>
                </a:cxn>
                <a:cxn ang="0">
                  <a:pos x="13" y="172"/>
                </a:cxn>
                <a:cxn ang="0">
                  <a:pos x="22" y="156"/>
                </a:cxn>
                <a:cxn ang="0">
                  <a:pos x="34" y="138"/>
                </a:cxn>
                <a:cxn ang="0">
                  <a:pos x="47" y="119"/>
                </a:cxn>
                <a:cxn ang="0">
                  <a:pos x="59" y="103"/>
                </a:cxn>
                <a:cxn ang="0">
                  <a:pos x="74" y="87"/>
                </a:cxn>
                <a:cxn ang="0">
                  <a:pos x="89" y="71"/>
                </a:cxn>
                <a:cxn ang="0">
                  <a:pos x="103" y="59"/>
                </a:cxn>
                <a:cxn ang="0">
                  <a:pos x="119" y="48"/>
                </a:cxn>
                <a:cxn ang="0">
                  <a:pos x="119" y="48"/>
                </a:cxn>
                <a:cxn ang="0">
                  <a:pos x="135" y="37"/>
                </a:cxn>
                <a:cxn ang="0">
                  <a:pos x="151" y="27"/>
                </a:cxn>
                <a:cxn ang="0">
                  <a:pos x="167" y="20"/>
                </a:cxn>
                <a:cxn ang="0">
                  <a:pos x="181" y="14"/>
                </a:cxn>
                <a:cxn ang="0">
                  <a:pos x="197" y="10"/>
                </a:cxn>
                <a:cxn ang="0">
                  <a:pos x="209" y="6"/>
                </a:cxn>
                <a:cxn ang="0">
                  <a:pos x="224" y="4"/>
                </a:cxn>
                <a:cxn ang="0">
                  <a:pos x="239" y="2"/>
                </a:cxn>
                <a:cxn ang="0">
                  <a:pos x="253" y="0"/>
                </a:cxn>
                <a:cxn ang="0">
                  <a:pos x="269" y="0"/>
                </a:cxn>
                <a:cxn ang="0">
                  <a:pos x="269" y="0"/>
                </a:cxn>
                <a:cxn ang="0">
                  <a:pos x="266" y="2"/>
                </a:cxn>
                <a:cxn ang="0">
                  <a:pos x="266" y="8"/>
                </a:cxn>
                <a:cxn ang="0">
                  <a:pos x="264" y="18"/>
                </a:cxn>
                <a:cxn ang="0">
                  <a:pos x="262" y="31"/>
                </a:cxn>
                <a:cxn ang="0">
                  <a:pos x="257" y="43"/>
                </a:cxn>
                <a:cxn ang="0">
                  <a:pos x="251" y="61"/>
                </a:cxn>
                <a:cxn ang="0">
                  <a:pos x="243" y="75"/>
                </a:cxn>
                <a:cxn ang="0">
                  <a:pos x="234" y="92"/>
                </a:cxn>
                <a:cxn ang="0">
                  <a:pos x="222" y="105"/>
                </a:cxn>
                <a:cxn ang="0">
                  <a:pos x="207" y="117"/>
                </a:cxn>
                <a:cxn ang="0">
                  <a:pos x="0" y="200"/>
                </a:cxn>
              </a:cxnLst>
              <a:rect l="0" t="0" r="r" b="b"/>
              <a:pathLst>
                <a:path w="270" h="201">
                  <a:moveTo>
                    <a:pt x="0" y="200"/>
                  </a:moveTo>
                  <a:lnTo>
                    <a:pt x="4" y="186"/>
                  </a:lnTo>
                  <a:lnTo>
                    <a:pt x="13" y="172"/>
                  </a:lnTo>
                  <a:lnTo>
                    <a:pt x="22" y="156"/>
                  </a:lnTo>
                  <a:lnTo>
                    <a:pt x="34" y="138"/>
                  </a:lnTo>
                  <a:lnTo>
                    <a:pt x="47" y="119"/>
                  </a:lnTo>
                  <a:lnTo>
                    <a:pt x="59" y="103"/>
                  </a:lnTo>
                  <a:lnTo>
                    <a:pt x="74" y="87"/>
                  </a:lnTo>
                  <a:lnTo>
                    <a:pt x="89" y="71"/>
                  </a:lnTo>
                  <a:lnTo>
                    <a:pt x="103" y="59"/>
                  </a:lnTo>
                  <a:lnTo>
                    <a:pt x="119" y="48"/>
                  </a:lnTo>
                  <a:lnTo>
                    <a:pt x="119" y="48"/>
                  </a:lnTo>
                  <a:lnTo>
                    <a:pt x="135" y="37"/>
                  </a:lnTo>
                  <a:lnTo>
                    <a:pt x="151" y="27"/>
                  </a:lnTo>
                  <a:lnTo>
                    <a:pt x="167" y="20"/>
                  </a:lnTo>
                  <a:lnTo>
                    <a:pt x="181" y="14"/>
                  </a:lnTo>
                  <a:lnTo>
                    <a:pt x="197" y="10"/>
                  </a:lnTo>
                  <a:lnTo>
                    <a:pt x="209" y="6"/>
                  </a:lnTo>
                  <a:lnTo>
                    <a:pt x="224" y="4"/>
                  </a:lnTo>
                  <a:lnTo>
                    <a:pt x="239" y="2"/>
                  </a:lnTo>
                  <a:lnTo>
                    <a:pt x="253" y="0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266" y="2"/>
                  </a:lnTo>
                  <a:lnTo>
                    <a:pt x="266" y="8"/>
                  </a:lnTo>
                  <a:lnTo>
                    <a:pt x="264" y="18"/>
                  </a:lnTo>
                  <a:lnTo>
                    <a:pt x="262" y="31"/>
                  </a:lnTo>
                  <a:lnTo>
                    <a:pt x="257" y="43"/>
                  </a:lnTo>
                  <a:lnTo>
                    <a:pt x="251" y="61"/>
                  </a:lnTo>
                  <a:lnTo>
                    <a:pt x="243" y="75"/>
                  </a:lnTo>
                  <a:lnTo>
                    <a:pt x="234" y="92"/>
                  </a:lnTo>
                  <a:lnTo>
                    <a:pt x="222" y="105"/>
                  </a:lnTo>
                  <a:lnTo>
                    <a:pt x="207" y="117"/>
                  </a:lnTo>
                  <a:lnTo>
                    <a:pt x="0" y="20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73" name="Freeform 216">
              <a:extLst>
                <a:ext uri="{FF2B5EF4-FFF2-40B4-BE49-F238E27FC236}">
                  <a16:creationId xmlns:a16="http://schemas.microsoft.com/office/drawing/2014/main" id="{D58AFDD9-8928-0DC6-C55A-9A51EFEA9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" y="1175"/>
              <a:ext cx="269" cy="201"/>
            </a:xfrm>
            <a:custGeom>
              <a:avLst/>
              <a:gdLst/>
              <a:ahLst/>
              <a:cxnLst>
                <a:cxn ang="0">
                  <a:pos x="0" y="200"/>
                </a:cxn>
                <a:cxn ang="0">
                  <a:pos x="4" y="186"/>
                </a:cxn>
                <a:cxn ang="0">
                  <a:pos x="13" y="172"/>
                </a:cxn>
                <a:cxn ang="0">
                  <a:pos x="22" y="156"/>
                </a:cxn>
                <a:cxn ang="0">
                  <a:pos x="34" y="138"/>
                </a:cxn>
                <a:cxn ang="0">
                  <a:pos x="47" y="119"/>
                </a:cxn>
                <a:cxn ang="0">
                  <a:pos x="59" y="103"/>
                </a:cxn>
                <a:cxn ang="0">
                  <a:pos x="74" y="87"/>
                </a:cxn>
                <a:cxn ang="0">
                  <a:pos x="89" y="71"/>
                </a:cxn>
                <a:cxn ang="0">
                  <a:pos x="103" y="59"/>
                </a:cxn>
                <a:cxn ang="0">
                  <a:pos x="119" y="48"/>
                </a:cxn>
                <a:cxn ang="0">
                  <a:pos x="119" y="48"/>
                </a:cxn>
                <a:cxn ang="0">
                  <a:pos x="135" y="37"/>
                </a:cxn>
                <a:cxn ang="0">
                  <a:pos x="151" y="27"/>
                </a:cxn>
                <a:cxn ang="0">
                  <a:pos x="167" y="20"/>
                </a:cxn>
                <a:cxn ang="0">
                  <a:pos x="181" y="14"/>
                </a:cxn>
                <a:cxn ang="0">
                  <a:pos x="197" y="10"/>
                </a:cxn>
                <a:cxn ang="0">
                  <a:pos x="209" y="6"/>
                </a:cxn>
                <a:cxn ang="0">
                  <a:pos x="224" y="4"/>
                </a:cxn>
                <a:cxn ang="0">
                  <a:pos x="239" y="2"/>
                </a:cxn>
                <a:cxn ang="0">
                  <a:pos x="253" y="0"/>
                </a:cxn>
                <a:cxn ang="0">
                  <a:pos x="269" y="0"/>
                </a:cxn>
                <a:cxn ang="0">
                  <a:pos x="269" y="0"/>
                </a:cxn>
                <a:cxn ang="0">
                  <a:pos x="266" y="2"/>
                </a:cxn>
                <a:cxn ang="0">
                  <a:pos x="266" y="8"/>
                </a:cxn>
                <a:cxn ang="0">
                  <a:pos x="264" y="18"/>
                </a:cxn>
                <a:cxn ang="0">
                  <a:pos x="262" y="31"/>
                </a:cxn>
                <a:cxn ang="0">
                  <a:pos x="257" y="43"/>
                </a:cxn>
                <a:cxn ang="0">
                  <a:pos x="251" y="61"/>
                </a:cxn>
                <a:cxn ang="0">
                  <a:pos x="243" y="75"/>
                </a:cxn>
                <a:cxn ang="0">
                  <a:pos x="234" y="92"/>
                </a:cxn>
                <a:cxn ang="0">
                  <a:pos x="222" y="105"/>
                </a:cxn>
                <a:cxn ang="0">
                  <a:pos x="207" y="117"/>
                </a:cxn>
              </a:cxnLst>
              <a:rect l="0" t="0" r="r" b="b"/>
              <a:pathLst>
                <a:path w="270" h="201">
                  <a:moveTo>
                    <a:pt x="0" y="200"/>
                  </a:moveTo>
                  <a:lnTo>
                    <a:pt x="4" y="186"/>
                  </a:lnTo>
                  <a:lnTo>
                    <a:pt x="13" y="172"/>
                  </a:lnTo>
                  <a:lnTo>
                    <a:pt x="22" y="156"/>
                  </a:lnTo>
                  <a:lnTo>
                    <a:pt x="34" y="138"/>
                  </a:lnTo>
                  <a:lnTo>
                    <a:pt x="47" y="119"/>
                  </a:lnTo>
                  <a:lnTo>
                    <a:pt x="59" y="103"/>
                  </a:lnTo>
                  <a:lnTo>
                    <a:pt x="74" y="87"/>
                  </a:lnTo>
                  <a:lnTo>
                    <a:pt x="89" y="71"/>
                  </a:lnTo>
                  <a:lnTo>
                    <a:pt x="103" y="59"/>
                  </a:lnTo>
                  <a:lnTo>
                    <a:pt x="119" y="48"/>
                  </a:lnTo>
                  <a:lnTo>
                    <a:pt x="119" y="48"/>
                  </a:lnTo>
                  <a:lnTo>
                    <a:pt x="135" y="37"/>
                  </a:lnTo>
                  <a:lnTo>
                    <a:pt x="151" y="27"/>
                  </a:lnTo>
                  <a:lnTo>
                    <a:pt x="167" y="20"/>
                  </a:lnTo>
                  <a:lnTo>
                    <a:pt x="181" y="14"/>
                  </a:lnTo>
                  <a:lnTo>
                    <a:pt x="197" y="10"/>
                  </a:lnTo>
                  <a:lnTo>
                    <a:pt x="209" y="6"/>
                  </a:lnTo>
                  <a:lnTo>
                    <a:pt x="224" y="4"/>
                  </a:lnTo>
                  <a:lnTo>
                    <a:pt x="239" y="2"/>
                  </a:lnTo>
                  <a:lnTo>
                    <a:pt x="253" y="0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266" y="2"/>
                  </a:lnTo>
                  <a:lnTo>
                    <a:pt x="266" y="8"/>
                  </a:lnTo>
                  <a:lnTo>
                    <a:pt x="264" y="18"/>
                  </a:lnTo>
                  <a:lnTo>
                    <a:pt x="262" y="31"/>
                  </a:lnTo>
                  <a:lnTo>
                    <a:pt x="257" y="43"/>
                  </a:lnTo>
                  <a:lnTo>
                    <a:pt x="251" y="61"/>
                  </a:lnTo>
                  <a:lnTo>
                    <a:pt x="243" y="75"/>
                  </a:lnTo>
                  <a:lnTo>
                    <a:pt x="234" y="92"/>
                  </a:lnTo>
                  <a:lnTo>
                    <a:pt x="222" y="105"/>
                  </a:lnTo>
                  <a:lnTo>
                    <a:pt x="207" y="11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74" name="Freeform 217">
              <a:extLst>
                <a:ext uri="{FF2B5EF4-FFF2-40B4-BE49-F238E27FC236}">
                  <a16:creationId xmlns:a16="http://schemas.microsoft.com/office/drawing/2014/main" id="{E311B3A6-19FA-CDF2-EF82-514DB8D0B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7" y="2270"/>
              <a:ext cx="341" cy="337"/>
            </a:xfrm>
            <a:custGeom>
              <a:avLst/>
              <a:gdLst/>
              <a:ahLst/>
              <a:cxnLst>
                <a:cxn ang="0">
                  <a:pos x="243" y="338"/>
                </a:cxn>
                <a:cxn ang="0">
                  <a:pos x="211" y="312"/>
                </a:cxn>
                <a:cxn ang="0">
                  <a:pos x="179" y="285"/>
                </a:cxn>
                <a:cxn ang="0">
                  <a:pos x="148" y="254"/>
                </a:cxn>
                <a:cxn ang="0">
                  <a:pos x="116" y="218"/>
                </a:cxn>
                <a:cxn ang="0">
                  <a:pos x="84" y="183"/>
                </a:cxn>
                <a:cxn ang="0">
                  <a:pos x="57" y="144"/>
                </a:cxn>
                <a:cxn ang="0">
                  <a:pos x="34" y="109"/>
                </a:cxn>
                <a:cxn ang="0">
                  <a:pos x="17" y="73"/>
                </a:cxn>
                <a:cxn ang="0">
                  <a:pos x="4" y="38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6" y="4"/>
                </a:cxn>
                <a:cxn ang="0">
                  <a:pos x="24" y="2"/>
                </a:cxn>
                <a:cxn ang="0">
                  <a:pos x="50" y="0"/>
                </a:cxn>
                <a:cxn ang="0">
                  <a:pos x="84" y="0"/>
                </a:cxn>
                <a:cxn ang="0">
                  <a:pos x="125" y="4"/>
                </a:cxn>
                <a:cxn ang="0">
                  <a:pos x="167" y="13"/>
                </a:cxn>
                <a:cxn ang="0">
                  <a:pos x="211" y="31"/>
                </a:cxn>
                <a:cxn ang="0">
                  <a:pos x="257" y="59"/>
                </a:cxn>
                <a:cxn ang="0">
                  <a:pos x="300" y="100"/>
                </a:cxn>
                <a:cxn ang="0">
                  <a:pos x="340" y="155"/>
                </a:cxn>
                <a:cxn ang="0">
                  <a:pos x="243" y="338"/>
                </a:cxn>
              </a:cxnLst>
              <a:rect l="0" t="0" r="r" b="b"/>
              <a:pathLst>
                <a:path w="341" h="339">
                  <a:moveTo>
                    <a:pt x="243" y="338"/>
                  </a:moveTo>
                  <a:lnTo>
                    <a:pt x="211" y="312"/>
                  </a:lnTo>
                  <a:lnTo>
                    <a:pt x="179" y="285"/>
                  </a:lnTo>
                  <a:lnTo>
                    <a:pt x="148" y="254"/>
                  </a:lnTo>
                  <a:lnTo>
                    <a:pt x="116" y="218"/>
                  </a:lnTo>
                  <a:lnTo>
                    <a:pt x="84" y="183"/>
                  </a:lnTo>
                  <a:lnTo>
                    <a:pt x="57" y="144"/>
                  </a:lnTo>
                  <a:lnTo>
                    <a:pt x="34" y="109"/>
                  </a:lnTo>
                  <a:lnTo>
                    <a:pt x="17" y="73"/>
                  </a:lnTo>
                  <a:lnTo>
                    <a:pt x="4" y="38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4"/>
                  </a:lnTo>
                  <a:lnTo>
                    <a:pt x="24" y="2"/>
                  </a:lnTo>
                  <a:lnTo>
                    <a:pt x="50" y="0"/>
                  </a:lnTo>
                  <a:lnTo>
                    <a:pt x="84" y="0"/>
                  </a:lnTo>
                  <a:lnTo>
                    <a:pt x="125" y="4"/>
                  </a:lnTo>
                  <a:lnTo>
                    <a:pt x="167" y="13"/>
                  </a:lnTo>
                  <a:lnTo>
                    <a:pt x="211" y="31"/>
                  </a:lnTo>
                  <a:lnTo>
                    <a:pt x="257" y="59"/>
                  </a:lnTo>
                  <a:lnTo>
                    <a:pt x="300" y="100"/>
                  </a:lnTo>
                  <a:lnTo>
                    <a:pt x="340" y="155"/>
                  </a:lnTo>
                  <a:lnTo>
                    <a:pt x="243" y="338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75" name="Freeform 218">
              <a:extLst>
                <a:ext uri="{FF2B5EF4-FFF2-40B4-BE49-F238E27FC236}">
                  <a16:creationId xmlns:a16="http://schemas.microsoft.com/office/drawing/2014/main" id="{0DED14A4-8891-03F1-399C-349865491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7" y="2270"/>
              <a:ext cx="341" cy="337"/>
            </a:xfrm>
            <a:custGeom>
              <a:avLst/>
              <a:gdLst/>
              <a:ahLst/>
              <a:cxnLst>
                <a:cxn ang="0">
                  <a:pos x="243" y="338"/>
                </a:cxn>
                <a:cxn ang="0">
                  <a:pos x="211" y="312"/>
                </a:cxn>
                <a:cxn ang="0">
                  <a:pos x="179" y="285"/>
                </a:cxn>
                <a:cxn ang="0">
                  <a:pos x="148" y="254"/>
                </a:cxn>
                <a:cxn ang="0">
                  <a:pos x="116" y="218"/>
                </a:cxn>
                <a:cxn ang="0">
                  <a:pos x="84" y="183"/>
                </a:cxn>
                <a:cxn ang="0">
                  <a:pos x="57" y="144"/>
                </a:cxn>
                <a:cxn ang="0">
                  <a:pos x="34" y="109"/>
                </a:cxn>
                <a:cxn ang="0">
                  <a:pos x="17" y="73"/>
                </a:cxn>
                <a:cxn ang="0">
                  <a:pos x="4" y="38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6" y="4"/>
                </a:cxn>
                <a:cxn ang="0">
                  <a:pos x="24" y="2"/>
                </a:cxn>
                <a:cxn ang="0">
                  <a:pos x="50" y="0"/>
                </a:cxn>
                <a:cxn ang="0">
                  <a:pos x="84" y="0"/>
                </a:cxn>
                <a:cxn ang="0">
                  <a:pos x="125" y="4"/>
                </a:cxn>
                <a:cxn ang="0">
                  <a:pos x="167" y="13"/>
                </a:cxn>
                <a:cxn ang="0">
                  <a:pos x="211" y="31"/>
                </a:cxn>
                <a:cxn ang="0">
                  <a:pos x="257" y="59"/>
                </a:cxn>
                <a:cxn ang="0">
                  <a:pos x="300" y="100"/>
                </a:cxn>
                <a:cxn ang="0">
                  <a:pos x="340" y="155"/>
                </a:cxn>
              </a:cxnLst>
              <a:rect l="0" t="0" r="r" b="b"/>
              <a:pathLst>
                <a:path w="341" h="339">
                  <a:moveTo>
                    <a:pt x="243" y="338"/>
                  </a:moveTo>
                  <a:lnTo>
                    <a:pt x="211" y="312"/>
                  </a:lnTo>
                  <a:lnTo>
                    <a:pt x="179" y="285"/>
                  </a:lnTo>
                  <a:lnTo>
                    <a:pt x="148" y="254"/>
                  </a:lnTo>
                  <a:lnTo>
                    <a:pt x="116" y="218"/>
                  </a:lnTo>
                  <a:lnTo>
                    <a:pt x="84" y="183"/>
                  </a:lnTo>
                  <a:lnTo>
                    <a:pt x="57" y="144"/>
                  </a:lnTo>
                  <a:lnTo>
                    <a:pt x="34" y="109"/>
                  </a:lnTo>
                  <a:lnTo>
                    <a:pt x="17" y="73"/>
                  </a:lnTo>
                  <a:lnTo>
                    <a:pt x="4" y="38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4"/>
                  </a:lnTo>
                  <a:lnTo>
                    <a:pt x="24" y="2"/>
                  </a:lnTo>
                  <a:lnTo>
                    <a:pt x="50" y="0"/>
                  </a:lnTo>
                  <a:lnTo>
                    <a:pt x="84" y="0"/>
                  </a:lnTo>
                  <a:lnTo>
                    <a:pt x="125" y="4"/>
                  </a:lnTo>
                  <a:lnTo>
                    <a:pt x="167" y="13"/>
                  </a:lnTo>
                  <a:lnTo>
                    <a:pt x="211" y="31"/>
                  </a:lnTo>
                  <a:lnTo>
                    <a:pt x="257" y="59"/>
                  </a:lnTo>
                  <a:lnTo>
                    <a:pt x="300" y="100"/>
                  </a:lnTo>
                  <a:lnTo>
                    <a:pt x="340" y="15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76" name="Freeform 219">
              <a:extLst>
                <a:ext uri="{FF2B5EF4-FFF2-40B4-BE49-F238E27FC236}">
                  <a16:creationId xmlns:a16="http://schemas.microsoft.com/office/drawing/2014/main" id="{E540A827-49B8-E0F0-DDE4-F7D7D5C28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1261"/>
              <a:ext cx="56" cy="58"/>
            </a:xfrm>
            <a:custGeom>
              <a:avLst/>
              <a:gdLst/>
              <a:ahLst/>
              <a:cxnLst>
                <a:cxn ang="0">
                  <a:pos x="27" y="57"/>
                </a:cxn>
                <a:cxn ang="0">
                  <a:pos x="35" y="54"/>
                </a:cxn>
                <a:cxn ang="0">
                  <a:pos x="44" y="50"/>
                </a:cxn>
                <a:cxn ang="0">
                  <a:pos x="50" y="44"/>
                </a:cxn>
                <a:cxn ang="0">
                  <a:pos x="54" y="35"/>
                </a:cxn>
                <a:cxn ang="0">
                  <a:pos x="54" y="26"/>
                </a:cxn>
                <a:cxn ang="0">
                  <a:pos x="54" y="26"/>
                </a:cxn>
                <a:cxn ang="0">
                  <a:pos x="54" y="19"/>
                </a:cxn>
                <a:cxn ang="0">
                  <a:pos x="50" y="12"/>
                </a:cxn>
                <a:cxn ang="0">
                  <a:pos x="44" y="5"/>
                </a:cxn>
                <a:cxn ang="0">
                  <a:pos x="35" y="1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8" y="1"/>
                </a:cxn>
                <a:cxn ang="0">
                  <a:pos x="12" y="5"/>
                </a:cxn>
                <a:cxn ang="0">
                  <a:pos x="5" y="12"/>
                </a:cxn>
                <a:cxn ang="0">
                  <a:pos x="2" y="19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2" y="35"/>
                </a:cxn>
                <a:cxn ang="0">
                  <a:pos x="5" y="44"/>
                </a:cxn>
                <a:cxn ang="0">
                  <a:pos x="12" y="50"/>
                </a:cxn>
                <a:cxn ang="0">
                  <a:pos x="18" y="54"/>
                </a:cxn>
                <a:cxn ang="0">
                  <a:pos x="27" y="57"/>
                </a:cxn>
                <a:cxn ang="0">
                  <a:pos x="27" y="57"/>
                </a:cxn>
              </a:cxnLst>
              <a:rect l="0" t="0" r="r" b="b"/>
              <a:pathLst>
                <a:path w="55" h="58">
                  <a:moveTo>
                    <a:pt x="27" y="57"/>
                  </a:moveTo>
                  <a:lnTo>
                    <a:pt x="35" y="54"/>
                  </a:lnTo>
                  <a:lnTo>
                    <a:pt x="44" y="50"/>
                  </a:lnTo>
                  <a:lnTo>
                    <a:pt x="50" y="44"/>
                  </a:lnTo>
                  <a:lnTo>
                    <a:pt x="54" y="35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19"/>
                  </a:lnTo>
                  <a:lnTo>
                    <a:pt x="50" y="12"/>
                  </a:lnTo>
                  <a:lnTo>
                    <a:pt x="44" y="5"/>
                  </a:lnTo>
                  <a:lnTo>
                    <a:pt x="35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8" y="1"/>
                  </a:lnTo>
                  <a:lnTo>
                    <a:pt x="12" y="5"/>
                  </a:lnTo>
                  <a:lnTo>
                    <a:pt x="5" y="12"/>
                  </a:lnTo>
                  <a:lnTo>
                    <a:pt x="2" y="1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35"/>
                  </a:lnTo>
                  <a:lnTo>
                    <a:pt x="5" y="44"/>
                  </a:lnTo>
                  <a:lnTo>
                    <a:pt x="12" y="50"/>
                  </a:lnTo>
                  <a:lnTo>
                    <a:pt x="18" y="54"/>
                  </a:lnTo>
                  <a:lnTo>
                    <a:pt x="27" y="57"/>
                  </a:lnTo>
                  <a:lnTo>
                    <a:pt x="27" y="57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77" name="Freeform 220">
              <a:extLst>
                <a:ext uri="{FF2B5EF4-FFF2-40B4-BE49-F238E27FC236}">
                  <a16:creationId xmlns:a16="http://schemas.microsoft.com/office/drawing/2014/main" id="{AF4655B1-432D-A354-58F8-4D7BC1DB0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1261"/>
              <a:ext cx="56" cy="58"/>
            </a:xfrm>
            <a:custGeom>
              <a:avLst/>
              <a:gdLst/>
              <a:ahLst/>
              <a:cxnLst>
                <a:cxn ang="0">
                  <a:pos x="27" y="57"/>
                </a:cxn>
                <a:cxn ang="0">
                  <a:pos x="35" y="54"/>
                </a:cxn>
                <a:cxn ang="0">
                  <a:pos x="44" y="50"/>
                </a:cxn>
                <a:cxn ang="0">
                  <a:pos x="50" y="44"/>
                </a:cxn>
                <a:cxn ang="0">
                  <a:pos x="54" y="35"/>
                </a:cxn>
                <a:cxn ang="0">
                  <a:pos x="54" y="26"/>
                </a:cxn>
                <a:cxn ang="0">
                  <a:pos x="54" y="26"/>
                </a:cxn>
                <a:cxn ang="0">
                  <a:pos x="54" y="19"/>
                </a:cxn>
                <a:cxn ang="0">
                  <a:pos x="50" y="12"/>
                </a:cxn>
                <a:cxn ang="0">
                  <a:pos x="44" y="5"/>
                </a:cxn>
                <a:cxn ang="0">
                  <a:pos x="35" y="1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8" y="1"/>
                </a:cxn>
                <a:cxn ang="0">
                  <a:pos x="12" y="5"/>
                </a:cxn>
                <a:cxn ang="0">
                  <a:pos x="5" y="12"/>
                </a:cxn>
                <a:cxn ang="0">
                  <a:pos x="2" y="19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2" y="35"/>
                </a:cxn>
                <a:cxn ang="0">
                  <a:pos x="5" y="44"/>
                </a:cxn>
                <a:cxn ang="0">
                  <a:pos x="12" y="50"/>
                </a:cxn>
                <a:cxn ang="0">
                  <a:pos x="18" y="54"/>
                </a:cxn>
                <a:cxn ang="0">
                  <a:pos x="27" y="57"/>
                </a:cxn>
                <a:cxn ang="0">
                  <a:pos x="27" y="57"/>
                </a:cxn>
              </a:cxnLst>
              <a:rect l="0" t="0" r="r" b="b"/>
              <a:pathLst>
                <a:path w="55" h="58">
                  <a:moveTo>
                    <a:pt x="27" y="57"/>
                  </a:moveTo>
                  <a:lnTo>
                    <a:pt x="35" y="54"/>
                  </a:lnTo>
                  <a:lnTo>
                    <a:pt x="44" y="50"/>
                  </a:lnTo>
                  <a:lnTo>
                    <a:pt x="50" y="44"/>
                  </a:lnTo>
                  <a:lnTo>
                    <a:pt x="54" y="35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19"/>
                  </a:lnTo>
                  <a:lnTo>
                    <a:pt x="50" y="12"/>
                  </a:lnTo>
                  <a:lnTo>
                    <a:pt x="44" y="5"/>
                  </a:lnTo>
                  <a:lnTo>
                    <a:pt x="35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8" y="1"/>
                  </a:lnTo>
                  <a:lnTo>
                    <a:pt x="12" y="5"/>
                  </a:lnTo>
                  <a:lnTo>
                    <a:pt x="5" y="12"/>
                  </a:lnTo>
                  <a:lnTo>
                    <a:pt x="2" y="1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35"/>
                  </a:lnTo>
                  <a:lnTo>
                    <a:pt x="5" y="44"/>
                  </a:lnTo>
                  <a:lnTo>
                    <a:pt x="12" y="50"/>
                  </a:lnTo>
                  <a:lnTo>
                    <a:pt x="18" y="54"/>
                  </a:lnTo>
                  <a:lnTo>
                    <a:pt x="27" y="57"/>
                  </a:lnTo>
                  <a:lnTo>
                    <a:pt x="27" y="5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78" name="Freeform 221">
              <a:extLst>
                <a:ext uri="{FF2B5EF4-FFF2-40B4-BE49-F238E27FC236}">
                  <a16:creationId xmlns:a16="http://schemas.microsoft.com/office/drawing/2014/main" id="{EA8EA88C-D63F-75EC-0870-6E3883D2A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" y="2126"/>
              <a:ext cx="56" cy="56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5" y="52"/>
                </a:cxn>
                <a:cxn ang="0">
                  <a:pos x="44" y="48"/>
                </a:cxn>
                <a:cxn ang="0">
                  <a:pos x="48" y="44"/>
                </a:cxn>
                <a:cxn ang="0">
                  <a:pos x="52" y="36"/>
                </a:cxn>
                <a:cxn ang="0">
                  <a:pos x="55" y="25"/>
                </a:cxn>
                <a:cxn ang="0">
                  <a:pos x="55" y="25"/>
                </a:cxn>
                <a:cxn ang="0">
                  <a:pos x="52" y="16"/>
                </a:cxn>
                <a:cxn ang="0">
                  <a:pos x="48" y="11"/>
                </a:cxn>
                <a:cxn ang="0">
                  <a:pos x="44" y="4"/>
                </a:cxn>
                <a:cxn ang="0">
                  <a:pos x="35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9" y="4"/>
                </a:cxn>
                <a:cxn ang="0">
                  <a:pos x="5" y="11"/>
                </a:cxn>
                <a:cxn ang="0">
                  <a:pos x="2" y="16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5" y="44"/>
                </a:cxn>
                <a:cxn ang="0">
                  <a:pos x="9" y="48"/>
                </a:cxn>
                <a:cxn ang="0">
                  <a:pos x="18" y="52"/>
                </a:cxn>
                <a:cxn ang="0">
                  <a:pos x="27" y="55"/>
                </a:cxn>
                <a:cxn ang="0">
                  <a:pos x="27" y="55"/>
                </a:cxn>
              </a:cxnLst>
              <a:rect l="0" t="0" r="r" b="b"/>
              <a:pathLst>
                <a:path w="56" h="56">
                  <a:moveTo>
                    <a:pt x="27" y="55"/>
                  </a:moveTo>
                  <a:lnTo>
                    <a:pt x="35" y="52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52" y="36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2" y="16"/>
                  </a:lnTo>
                  <a:lnTo>
                    <a:pt x="48" y="11"/>
                  </a:lnTo>
                  <a:lnTo>
                    <a:pt x="44" y="4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9" y="4"/>
                  </a:lnTo>
                  <a:lnTo>
                    <a:pt x="5" y="11"/>
                  </a:lnTo>
                  <a:lnTo>
                    <a:pt x="2" y="1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5" y="44"/>
                  </a:lnTo>
                  <a:lnTo>
                    <a:pt x="9" y="48"/>
                  </a:lnTo>
                  <a:lnTo>
                    <a:pt x="18" y="52"/>
                  </a:lnTo>
                  <a:lnTo>
                    <a:pt x="27" y="55"/>
                  </a:lnTo>
                  <a:lnTo>
                    <a:pt x="27" y="5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79" name="Freeform 222">
              <a:extLst>
                <a:ext uri="{FF2B5EF4-FFF2-40B4-BE49-F238E27FC236}">
                  <a16:creationId xmlns:a16="http://schemas.microsoft.com/office/drawing/2014/main" id="{5C72A053-1028-87A2-3362-3BDD65F80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" y="2126"/>
              <a:ext cx="56" cy="56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5" y="52"/>
                </a:cxn>
                <a:cxn ang="0">
                  <a:pos x="44" y="48"/>
                </a:cxn>
                <a:cxn ang="0">
                  <a:pos x="48" y="44"/>
                </a:cxn>
                <a:cxn ang="0">
                  <a:pos x="52" y="36"/>
                </a:cxn>
                <a:cxn ang="0">
                  <a:pos x="55" y="25"/>
                </a:cxn>
                <a:cxn ang="0">
                  <a:pos x="55" y="25"/>
                </a:cxn>
                <a:cxn ang="0">
                  <a:pos x="52" y="16"/>
                </a:cxn>
                <a:cxn ang="0">
                  <a:pos x="48" y="11"/>
                </a:cxn>
                <a:cxn ang="0">
                  <a:pos x="44" y="4"/>
                </a:cxn>
                <a:cxn ang="0">
                  <a:pos x="35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9" y="4"/>
                </a:cxn>
                <a:cxn ang="0">
                  <a:pos x="5" y="11"/>
                </a:cxn>
                <a:cxn ang="0">
                  <a:pos x="2" y="16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5" y="44"/>
                </a:cxn>
                <a:cxn ang="0">
                  <a:pos x="9" y="48"/>
                </a:cxn>
                <a:cxn ang="0">
                  <a:pos x="18" y="52"/>
                </a:cxn>
                <a:cxn ang="0">
                  <a:pos x="27" y="55"/>
                </a:cxn>
                <a:cxn ang="0">
                  <a:pos x="27" y="55"/>
                </a:cxn>
              </a:cxnLst>
              <a:rect l="0" t="0" r="r" b="b"/>
              <a:pathLst>
                <a:path w="56" h="56">
                  <a:moveTo>
                    <a:pt x="27" y="55"/>
                  </a:moveTo>
                  <a:lnTo>
                    <a:pt x="35" y="52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52" y="36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2" y="16"/>
                  </a:lnTo>
                  <a:lnTo>
                    <a:pt x="48" y="11"/>
                  </a:lnTo>
                  <a:lnTo>
                    <a:pt x="44" y="4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9" y="4"/>
                  </a:lnTo>
                  <a:lnTo>
                    <a:pt x="5" y="11"/>
                  </a:lnTo>
                  <a:lnTo>
                    <a:pt x="2" y="1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5" y="44"/>
                  </a:lnTo>
                  <a:lnTo>
                    <a:pt x="9" y="48"/>
                  </a:lnTo>
                  <a:lnTo>
                    <a:pt x="18" y="52"/>
                  </a:lnTo>
                  <a:lnTo>
                    <a:pt x="27" y="55"/>
                  </a:lnTo>
                  <a:lnTo>
                    <a:pt x="27" y="5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80" name="Freeform 223">
              <a:extLst>
                <a:ext uri="{FF2B5EF4-FFF2-40B4-BE49-F238E27FC236}">
                  <a16:creationId xmlns:a16="http://schemas.microsoft.com/office/drawing/2014/main" id="{E8EF9C82-A1CE-2A03-1881-C8721CAEF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" y="1512"/>
              <a:ext cx="192" cy="139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18" y="137"/>
                </a:cxn>
                <a:cxn ang="0">
                  <a:pos x="37" y="135"/>
                </a:cxn>
                <a:cxn ang="0">
                  <a:pos x="59" y="131"/>
                </a:cxn>
                <a:cxn ang="0">
                  <a:pos x="80" y="124"/>
                </a:cxn>
                <a:cxn ang="0">
                  <a:pos x="98" y="120"/>
                </a:cxn>
                <a:cxn ang="0">
                  <a:pos x="117" y="114"/>
                </a:cxn>
                <a:cxn ang="0">
                  <a:pos x="137" y="108"/>
                </a:cxn>
                <a:cxn ang="0">
                  <a:pos x="149" y="101"/>
                </a:cxn>
                <a:cxn ang="0">
                  <a:pos x="161" y="94"/>
                </a:cxn>
                <a:cxn ang="0">
                  <a:pos x="167" y="87"/>
                </a:cxn>
                <a:cxn ang="0">
                  <a:pos x="167" y="87"/>
                </a:cxn>
                <a:cxn ang="0">
                  <a:pos x="172" y="80"/>
                </a:cxn>
                <a:cxn ang="0">
                  <a:pos x="176" y="71"/>
                </a:cxn>
                <a:cxn ang="0">
                  <a:pos x="181" y="63"/>
                </a:cxn>
                <a:cxn ang="0">
                  <a:pos x="185" y="55"/>
                </a:cxn>
                <a:cxn ang="0">
                  <a:pos x="186" y="46"/>
                </a:cxn>
                <a:cxn ang="0">
                  <a:pos x="188" y="36"/>
                </a:cxn>
                <a:cxn ang="0">
                  <a:pos x="191" y="27"/>
                </a:cxn>
                <a:cxn ang="0">
                  <a:pos x="188" y="17"/>
                </a:cxn>
                <a:cxn ang="0">
                  <a:pos x="186" y="8"/>
                </a:cxn>
                <a:cxn ang="0">
                  <a:pos x="183" y="0"/>
                </a:cxn>
                <a:cxn ang="0">
                  <a:pos x="0" y="140"/>
                </a:cxn>
              </a:cxnLst>
              <a:rect l="0" t="0" r="r" b="b"/>
              <a:pathLst>
                <a:path w="192" h="141">
                  <a:moveTo>
                    <a:pt x="0" y="140"/>
                  </a:moveTo>
                  <a:lnTo>
                    <a:pt x="18" y="137"/>
                  </a:lnTo>
                  <a:lnTo>
                    <a:pt x="37" y="135"/>
                  </a:lnTo>
                  <a:lnTo>
                    <a:pt x="59" y="131"/>
                  </a:lnTo>
                  <a:lnTo>
                    <a:pt x="80" y="124"/>
                  </a:lnTo>
                  <a:lnTo>
                    <a:pt x="98" y="120"/>
                  </a:lnTo>
                  <a:lnTo>
                    <a:pt x="117" y="114"/>
                  </a:lnTo>
                  <a:lnTo>
                    <a:pt x="137" y="108"/>
                  </a:lnTo>
                  <a:lnTo>
                    <a:pt x="149" y="101"/>
                  </a:lnTo>
                  <a:lnTo>
                    <a:pt x="161" y="94"/>
                  </a:lnTo>
                  <a:lnTo>
                    <a:pt x="167" y="87"/>
                  </a:lnTo>
                  <a:lnTo>
                    <a:pt x="167" y="87"/>
                  </a:lnTo>
                  <a:lnTo>
                    <a:pt x="172" y="80"/>
                  </a:lnTo>
                  <a:lnTo>
                    <a:pt x="176" y="71"/>
                  </a:lnTo>
                  <a:lnTo>
                    <a:pt x="181" y="63"/>
                  </a:lnTo>
                  <a:lnTo>
                    <a:pt x="185" y="55"/>
                  </a:lnTo>
                  <a:lnTo>
                    <a:pt x="186" y="46"/>
                  </a:lnTo>
                  <a:lnTo>
                    <a:pt x="188" y="36"/>
                  </a:lnTo>
                  <a:lnTo>
                    <a:pt x="191" y="27"/>
                  </a:lnTo>
                  <a:lnTo>
                    <a:pt x="188" y="17"/>
                  </a:lnTo>
                  <a:lnTo>
                    <a:pt x="186" y="8"/>
                  </a:lnTo>
                  <a:lnTo>
                    <a:pt x="183" y="0"/>
                  </a:lnTo>
                  <a:lnTo>
                    <a:pt x="0" y="14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81" name="Freeform 224">
              <a:extLst>
                <a:ext uri="{FF2B5EF4-FFF2-40B4-BE49-F238E27FC236}">
                  <a16:creationId xmlns:a16="http://schemas.microsoft.com/office/drawing/2014/main" id="{16F11D4F-FF01-4B6A-EC09-F897E557D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" y="1512"/>
              <a:ext cx="192" cy="139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18" y="137"/>
                </a:cxn>
                <a:cxn ang="0">
                  <a:pos x="37" y="135"/>
                </a:cxn>
                <a:cxn ang="0">
                  <a:pos x="59" y="131"/>
                </a:cxn>
                <a:cxn ang="0">
                  <a:pos x="80" y="124"/>
                </a:cxn>
                <a:cxn ang="0">
                  <a:pos x="98" y="120"/>
                </a:cxn>
                <a:cxn ang="0">
                  <a:pos x="117" y="114"/>
                </a:cxn>
                <a:cxn ang="0">
                  <a:pos x="137" y="108"/>
                </a:cxn>
                <a:cxn ang="0">
                  <a:pos x="149" y="101"/>
                </a:cxn>
                <a:cxn ang="0">
                  <a:pos x="161" y="94"/>
                </a:cxn>
                <a:cxn ang="0">
                  <a:pos x="167" y="87"/>
                </a:cxn>
                <a:cxn ang="0">
                  <a:pos x="167" y="87"/>
                </a:cxn>
                <a:cxn ang="0">
                  <a:pos x="172" y="80"/>
                </a:cxn>
                <a:cxn ang="0">
                  <a:pos x="176" y="71"/>
                </a:cxn>
                <a:cxn ang="0">
                  <a:pos x="181" y="63"/>
                </a:cxn>
                <a:cxn ang="0">
                  <a:pos x="185" y="55"/>
                </a:cxn>
                <a:cxn ang="0">
                  <a:pos x="186" y="46"/>
                </a:cxn>
                <a:cxn ang="0">
                  <a:pos x="188" y="36"/>
                </a:cxn>
                <a:cxn ang="0">
                  <a:pos x="191" y="27"/>
                </a:cxn>
                <a:cxn ang="0">
                  <a:pos x="188" y="17"/>
                </a:cxn>
                <a:cxn ang="0">
                  <a:pos x="186" y="8"/>
                </a:cxn>
                <a:cxn ang="0">
                  <a:pos x="183" y="0"/>
                </a:cxn>
              </a:cxnLst>
              <a:rect l="0" t="0" r="r" b="b"/>
              <a:pathLst>
                <a:path w="192" h="141">
                  <a:moveTo>
                    <a:pt x="0" y="140"/>
                  </a:moveTo>
                  <a:lnTo>
                    <a:pt x="18" y="137"/>
                  </a:lnTo>
                  <a:lnTo>
                    <a:pt x="37" y="135"/>
                  </a:lnTo>
                  <a:lnTo>
                    <a:pt x="59" y="131"/>
                  </a:lnTo>
                  <a:lnTo>
                    <a:pt x="80" y="124"/>
                  </a:lnTo>
                  <a:lnTo>
                    <a:pt x="98" y="120"/>
                  </a:lnTo>
                  <a:lnTo>
                    <a:pt x="117" y="114"/>
                  </a:lnTo>
                  <a:lnTo>
                    <a:pt x="137" y="108"/>
                  </a:lnTo>
                  <a:lnTo>
                    <a:pt x="149" y="101"/>
                  </a:lnTo>
                  <a:lnTo>
                    <a:pt x="161" y="94"/>
                  </a:lnTo>
                  <a:lnTo>
                    <a:pt x="167" y="87"/>
                  </a:lnTo>
                  <a:lnTo>
                    <a:pt x="167" y="87"/>
                  </a:lnTo>
                  <a:lnTo>
                    <a:pt x="172" y="80"/>
                  </a:lnTo>
                  <a:lnTo>
                    <a:pt x="176" y="71"/>
                  </a:lnTo>
                  <a:lnTo>
                    <a:pt x="181" y="63"/>
                  </a:lnTo>
                  <a:lnTo>
                    <a:pt x="185" y="55"/>
                  </a:lnTo>
                  <a:lnTo>
                    <a:pt x="186" y="46"/>
                  </a:lnTo>
                  <a:lnTo>
                    <a:pt x="188" y="36"/>
                  </a:lnTo>
                  <a:lnTo>
                    <a:pt x="191" y="27"/>
                  </a:lnTo>
                  <a:lnTo>
                    <a:pt x="188" y="17"/>
                  </a:lnTo>
                  <a:lnTo>
                    <a:pt x="186" y="8"/>
                  </a:lnTo>
                  <a:lnTo>
                    <a:pt x="183" y="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82" name="Freeform 225">
              <a:extLst>
                <a:ext uri="{FF2B5EF4-FFF2-40B4-BE49-F238E27FC236}">
                  <a16:creationId xmlns:a16="http://schemas.microsoft.com/office/drawing/2014/main" id="{09A3AD6B-3F5D-19DB-038B-C0CF05BA2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" y="1579"/>
              <a:ext cx="168" cy="130"/>
            </a:xfrm>
            <a:custGeom>
              <a:avLst/>
              <a:gdLst/>
              <a:ahLst/>
              <a:cxnLst>
                <a:cxn ang="0">
                  <a:pos x="0" y="129"/>
                </a:cxn>
                <a:cxn ang="0">
                  <a:pos x="14" y="124"/>
                </a:cxn>
                <a:cxn ang="0">
                  <a:pos x="29" y="121"/>
                </a:cxn>
                <a:cxn ang="0">
                  <a:pos x="41" y="116"/>
                </a:cxn>
                <a:cxn ang="0">
                  <a:pos x="57" y="112"/>
                </a:cxn>
                <a:cxn ang="0">
                  <a:pos x="71" y="105"/>
                </a:cxn>
                <a:cxn ang="0">
                  <a:pos x="85" y="99"/>
                </a:cxn>
                <a:cxn ang="0">
                  <a:pos x="98" y="93"/>
                </a:cxn>
                <a:cxn ang="0">
                  <a:pos x="111" y="87"/>
                </a:cxn>
                <a:cxn ang="0">
                  <a:pos x="126" y="76"/>
                </a:cxn>
                <a:cxn ang="0">
                  <a:pos x="138" y="66"/>
                </a:cxn>
                <a:cxn ang="0">
                  <a:pos x="138" y="66"/>
                </a:cxn>
                <a:cxn ang="0">
                  <a:pos x="149" y="55"/>
                </a:cxn>
                <a:cxn ang="0">
                  <a:pos x="158" y="47"/>
                </a:cxn>
                <a:cxn ang="0">
                  <a:pos x="161" y="38"/>
                </a:cxn>
                <a:cxn ang="0">
                  <a:pos x="166" y="29"/>
                </a:cxn>
                <a:cxn ang="0">
                  <a:pos x="166" y="23"/>
                </a:cxn>
                <a:cxn ang="0">
                  <a:pos x="166" y="17"/>
                </a:cxn>
                <a:cxn ang="0">
                  <a:pos x="166" y="13"/>
                </a:cxn>
                <a:cxn ang="0">
                  <a:pos x="166" y="8"/>
                </a:cxn>
                <a:cxn ang="0">
                  <a:pos x="163" y="4"/>
                </a:cxn>
                <a:cxn ang="0">
                  <a:pos x="163" y="0"/>
                </a:cxn>
                <a:cxn ang="0">
                  <a:pos x="163" y="0"/>
                </a:cxn>
                <a:cxn ang="0">
                  <a:pos x="161" y="0"/>
                </a:cxn>
                <a:cxn ang="0">
                  <a:pos x="158" y="0"/>
                </a:cxn>
                <a:cxn ang="0">
                  <a:pos x="149" y="2"/>
                </a:cxn>
                <a:cxn ang="0">
                  <a:pos x="138" y="4"/>
                </a:cxn>
                <a:cxn ang="0">
                  <a:pos x="128" y="8"/>
                </a:cxn>
                <a:cxn ang="0">
                  <a:pos x="117" y="11"/>
                </a:cxn>
                <a:cxn ang="0">
                  <a:pos x="105" y="15"/>
                </a:cxn>
                <a:cxn ang="0">
                  <a:pos x="94" y="17"/>
                </a:cxn>
                <a:cxn ang="0">
                  <a:pos x="85" y="22"/>
                </a:cxn>
                <a:cxn ang="0">
                  <a:pos x="78" y="25"/>
                </a:cxn>
                <a:cxn ang="0">
                  <a:pos x="0" y="129"/>
                </a:cxn>
              </a:cxnLst>
              <a:rect l="0" t="0" r="r" b="b"/>
              <a:pathLst>
                <a:path w="167" h="130">
                  <a:moveTo>
                    <a:pt x="0" y="129"/>
                  </a:moveTo>
                  <a:lnTo>
                    <a:pt x="14" y="124"/>
                  </a:lnTo>
                  <a:lnTo>
                    <a:pt x="29" y="121"/>
                  </a:lnTo>
                  <a:lnTo>
                    <a:pt x="41" y="116"/>
                  </a:lnTo>
                  <a:lnTo>
                    <a:pt x="57" y="112"/>
                  </a:lnTo>
                  <a:lnTo>
                    <a:pt x="71" y="105"/>
                  </a:lnTo>
                  <a:lnTo>
                    <a:pt x="85" y="99"/>
                  </a:lnTo>
                  <a:lnTo>
                    <a:pt x="98" y="93"/>
                  </a:lnTo>
                  <a:lnTo>
                    <a:pt x="111" y="87"/>
                  </a:lnTo>
                  <a:lnTo>
                    <a:pt x="126" y="76"/>
                  </a:lnTo>
                  <a:lnTo>
                    <a:pt x="138" y="66"/>
                  </a:lnTo>
                  <a:lnTo>
                    <a:pt x="138" y="66"/>
                  </a:lnTo>
                  <a:lnTo>
                    <a:pt x="149" y="55"/>
                  </a:lnTo>
                  <a:lnTo>
                    <a:pt x="158" y="47"/>
                  </a:lnTo>
                  <a:lnTo>
                    <a:pt x="161" y="38"/>
                  </a:lnTo>
                  <a:lnTo>
                    <a:pt x="166" y="29"/>
                  </a:lnTo>
                  <a:lnTo>
                    <a:pt x="166" y="23"/>
                  </a:lnTo>
                  <a:lnTo>
                    <a:pt x="166" y="17"/>
                  </a:lnTo>
                  <a:lnTo>
                    <a:pt x="166" y="13"/>
                  </a:lnTo>
                  <a:lnTo>
                    <a:pt x="166" y="8"/>
                  </a:lnTo>
                  <a:lnTo>
                    <a:pt x="163" y="4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58" y="0"/>
                  </a:lnTo>
                  <a:lnTo>
                    <a:pt x="149" y="2"/>
                  </a:lnTo>
                  <a:lnTo>
                    <a:pt x="138" y="4"/>
                  </a:lnTo>
                  <a:lnTo>
                    <a:pt x="128" y="8"/>
                  </a:lnTo>
                  <a:lnTo>
                    <a:pt x="117" y="11"/>
                  </a:lnTo>
                  <a:lnTo>
                    <a:pt x="105" y="15"/>
                  </a:lnTo>
                  <a:lnTo>
                    <a:pt x="94" y="17"/>
                  </a:lnTo>
                  <a:lnTo>
                    <a:pt x="85" y="22"/>
                  </a:lnTo>
                  <a:lnTo>
                    <a:pt x="78" y="25"/>
                  </a:lnTo>
                  <a:lnTo>
                    <a:pt x="0" y="129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83" name="Freeform 226">
              <a:extLst>
                <a:ext uri="{FF2B5EF4-FFF2-40B4-BE49-F238E27FC236}">
                  <a16:creationId xmlns:a16="http://schemas.microsoft.com/office/drawing/2014/main" id="{02EDDBB4-70BC-7518-8F21-7897D6562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" y="1579"/>
              <a:ext cx="168" cy="130"/>
            </a:xfrm>
            <a:custGeom>
              <a:avLst/>
              <a:gdLst/>
              <a:ahLst/>
              <a:cxnLst>
                <a:cxn ang="0">
                  <a:pos x="0" y="129"/>
                </a:cxn>
                <a:cxn ang="0">
                  <a:pos x="14" y="124"/>
                </a:cxn>
                <a:cxn ang="0">
                  <a:pos x="29" y="121"/>
                </a:cxn>
                <a:cxn ang="0">
                  <a:pos x="41" y="116"/>
                </a:cxn>
                <a:cxn ang="0">
                  <a:pos x="57" y="112"/>
                </a:cxn>
                <a:cxn ang="0">
                  <a:pos x="71" y="105"/>
                </a:cxn>
                <a:cxn ang="0">
                  <a:pos x="85" y="99"/>
                </a:cxn>
                <a:cxn ang="0">
                  <a:pos x="98" y="93"/>
                </a:cxn>
                <a:cxn ang="0">
                  <a:pos x="111" y="87"/>
                </a:cxn>
                <a:cxn ang="0">
                  <a:pos x="126" y="76"/>
                </a:cxn>
                <a:cxn ang="0">
                  <a:pos x="138" y="66"/>
                </a:cxn>
                <a:cxn ang="0">
                  <a:pos x="138" y="66"/>
                </a:cxn>
                <a:cxn ang="0">
                  <a:pos x="149" y="55"/>
                </a:cxn>
                <a:cxn ang="0">
                  <a:pos x="158" y="47"/>
                </a:cxn>
                <a:cxn ang="0">
                  <a:pos x="161" y="38"/>
                </a:cxn>
                <a:cxn ang="0">
                  <a:pos x="166" y="29"/>
                </a:cxn>
                <a:cxn ang="0">
                  <a:pos x="166" y="23"/>
                </a:cxn>
                <a:cxn ang="0">
                  <a:pos x="166" y="17"/>
                </a:cxn>
                <a:cxn ang="0">
                  <a:pos x="166" y="13"/>
                </a:cxn>
                <a:cxn ang="0">
                  <a:pos x="166" y="8"/>
                </a:cxn>
                <a:cxn ang="0">
                  <a:pos x="163" y="4"/>
                </a:cxn>
                <a:cxn ang="0">
                  <a:pos x="163" y="0"/>
                </a:cxn>
                <a:cxn ang="0">
                  <a:pos x="163" y="0"/>
                </a:cxn>
                <a:cxn ang="0">
                  <a:pos x="161" y="0"/>
                </a:cxn>
                <a:cxn ang="0">
                  <a:pos x="158" y="0"/>
                </a:cxn>
                <a:cxn ang="0">
                  <a:pos x="149" y="2"/>
                </a:cxn>
                <a:cxn ang="0">
                  <a:pos x="138" y="4"/>
                </a:cxn>
                <a:cxn ang="0">
                  <a:pos x="128" y="8"/>
                </a:cxn>
                <a:cxn ang="0">
                  <a:pos x="117" y="11"/>
                </a:cxn>
                <a:cxn ang="0">
                  <a:pos x="105" y="15"/>
                </a:cxn>
                <a:cxn ang="0">
                  <a:pos x="94" y="17"/>
                </a:cxn>
                <a:cxn ang="0">
                  <a:pos x="85" y="22"/>
                </a:cxn>
                <a:cxn ang="0">
                  <a:pos x="78" y="25"/>
                </a:cxn>
              </a:cxnLst>
              <a:rect l="0" t="0" r="r" b="b"/>
              <a:pathLst>
                <a:path w="167" h="130">
                  <a:moveTo>
                    <a:pt x="0" y="129"/>
                  </a:moveTo>
                  <a:lnTo>
                    <a:pt x="14" y="124"/>
                  </a:lnTo>
                  <a:lnTo>
                    <a:pt x="29" y="121"/>
                  </a:lnTo>
                  <a:lnTo>
                    <a:pt x="41" y="116"/>
                  </a:lnTo>
                  <a:lnTo>
                    <a:pt x="57" y="112"/>
                  </a:lnTo>
                  <a:lnTo>
                    <a:pt x="71" y="105"/>
                  </a:lnTo>
                  <a:lnTo>
                    <a:pt x="85" y="99"/>
                  </a:lnTo>
                  <a:lnTo>
                    <a:pt x="98" y="93"/>
                  </a:lnTo>
                  <a:lnTo>
                    <a:pt x="111" y="87"/>
                  </a:lnTo>
                  <a:lnTo>
                    <a:pt x="126" y="76"/>
                  </a:lnTo>
                  <a:lnTo>
                    <a:pt x="138" y="66"/>
                  </a:lnTo>
                  <a:lnTo>
                    <a:pt x="138" y="66"/>
                  </a:lnTo>
                  <a:lnTo>
                    <a:pt x="149" y="55"/>
                  </a:lnTo>
                  <a:lnTo>
                    <a:pt x="158" y="47"/>
                  </a:lnTo>
                  <a:lnTo>
                    <a:pt x="161" y="38"/>
                  </a:lnTo>
                  <a:lnTo>
                    <a:pt x="166" y="29"/>
                  </a:lnTo>
                  <a:lnTo>
                    <a:pt x="166" y="23"/>
                  </a:lnTo>
                  <a:lnTo>
                    <a:pt x="166" y="17"/>
                  </a:lnTo>
                  <a:lnTo>
                    <a:pt x="166" y="13"/>
                  </a:lnTo>
                  <a:lnTo>
                    <a:pt x="166" y="8"/>
                  </a:lnTo>
                  <a:lnTo>
                    <a:pt x="163" y="4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58" y="0"/>
                  </a:lnTo>
                  <a:lnTo>
                    <a:pt x="149" y="2"/>
                  </a:lnTo>
                  <a:lnTo>
                    <a:pt x="138" y="4"/>
                  </a:lnTo>
                  <a:lnTo>
                    <a:pt x="128" y="8"/>
                  </a:lnTo>
                  <a:lnTo>
                    <a:pt x="117" y="11"/>
                  </a:lnTo>
                  <a:lnTo>
                    <a:pt x="105" y="15"/>
                  </a:lnTo>
                  <a:lnTo>
                    <a:pt x="94" y="17"/>
                  </a:lnTo>
                  <a:lnTo>
                    <a:pt x="85" y="22"/>
                  </a:lnTo>
                  <a:lnTo>
                    <a:pt x="78" y="2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84" name="Freeform 227">
              <a:extLst>
                <a:ext uri="{FF2B5EF4-FFF2-40B4-BE49-F238E27FC236}">
                  <a16:creationId xmlns:a16="http://schemas.microsoft.com/office/drawing/2014/main" id="{730AB675-B6B2-381A-9B02-41852FE9A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" y="1678"/>
              <a:ext cx="130" cy="95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16" y="87"/>
                </a:cxn>
                <a:cxn ang="0">
                  <a:pos x="30" y="80"/>
                </a:cxn>
                <a:cxn ang="0">
                  <a:pos x="46" y="76"/>
                </a:cxn>
                <a:cxn ang="0">
                  <a:pos x="60" y="70"/>
                </a:cxn>
                <a:cxn ang="0">
                  <a:pos x="76" y="64"/>
                </a:cxn>
                <a:cxn ang="0">
                  <a:pos x="88" y="57"/>
                </a:cxn>
                <a:cxn ang="0">
                  <a:pos x="101" y="47"/>
                </a:cxn>
                <a:cxn ang="0">
                  <a:pos x="111" y="36"/>
                </a:cxn>
                <a:cxn ang="0">
                  <a:pos x="122" y="24"/>
                </a:cxn>
                <a:cxn ang="0">
                  <a:pos x="130" y="11"/>
                </a:cxn>
                <a:cxn ang="0">
                  <a:pos x="130" y="11"/>
                </a:cxn>
                <a:cxn ang="0">
                  <a:pos x="130" y="11"/>
                </a:cxn>
                <a:cxn ang="0">
                  <a:pos x="126" y="8"/>
                </a:cxn>
                <a:cxn ang="0">
                  <a:pos x="122" y="6"/>
                </a:cxn>
                <a:cxn ang="0">
                  <a:pos x="115" y="4"/>
                </a:cxn>
                <a:cxn ang="0">
                  <a:pos x="109" y="2"/>
                </a:cxn>
                <a:cxn ang="0">
                  <a:pos x="99" y="2"/>
                </a:cxn>
                <a:cxn ang="0">
                  <a:pos x="88" y="0"/>
                </a:cxn>
                <a:cxn ang="0">
                  <a:pos x="78" y="0"/>
                </a:cxn>
                <a:cxn ang="0">
                  <a:pos x="65" y="2"/>
                </a:cxn>
                <a:cxn ang="0">
                  <a:pos x="52" y="6"/>
                </a:cxn>
                <a:cxn ang="0">
                  <a:pos x="0" y="94"/>
                </a:cxn>
              </a:cxnLst>
              <a:rect l="0" t="0" r="r" b="b"/>
              <a:pathLst>
                <a:path w="131" h="95">
                  <a:moveTo>
                    <a:pt x="0" y="94"/>
                  </a:moveTo>
                  <a:lnTo>
                    <a:pt x="16" y="87"/>
                  </a:lnTo>
                  <a:lnTo>
                    <a:pt x="30" y="80"/>
                  </a:lnTo>
                  <a:lnTo>
                    <a:pt x="46" y="76"/>
                  </a:lnTo>
                  <a:lnTo>
                    <a:pt x="60" y="70"/>
                  </a:lnTo>
                  <a:lnTo>
                    <a:pt x="76" y="64"/>
                  </a:lnTo>
                  <a:lnTo>
                    <a:pt x="88" y="57"/>
                  </a:lnTo>
                  <a:lnTo>
                    <a:pt x="101" y="47"/>
                  </a:lnTo>
                  <a:lnTo>
                    <a:pt x="111" y="36"/>
                  </a:lnTo>
                  <a:lnTo>
                    <a:pt x="122" y="24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26" y="8"/>
                  </a:lnTo>
                  <a:lnTo>
                    <a:pt x="122" y="6"/>
                  </a:lnTo>
                  <a:lnTo>
                    <a:pt x="115" y="4"/>
                  </a:lnTo>
                  <a:lnTo>
                    <a:pt x="109" y="2"/>
                  </a:lnTo>
                  <a:lnTo>
                    <a:pt x="99" y="2"/>
                  </a:lnTo>
                  <a:lnTo>
                    <a:pt x="88" y="0"/>
                  </a:lnTo>
                  <a:lnTo>
                    <a:pt x="78" y="0"/>
                  </a:lnTo>
                  <a:lnTo>
                    <a:pt x="65" y="2"/>
                  </a:lnTo>
                  <a:lnTo>
                    <a:pt x="52" y="6"/>
                  </a:lnTo>
                  <a:lnTo>
                    <a:pt x="0" y="94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85" name="Freeform 228">
              <a:extLst>
                <a:ext uri="{FF2B5EF4-FFF2-40B4-BE49-F238E27FC236}">
                  <a16:creationId xmlns:a16="http://schemas.microsoft.com/office/drawing/2014/main" id="{CC64C94F-455B-6D0B-7034-3C5B84910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" y="1678"/>
              <a:ext cx="130" cy="95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16" y="87"/>
                </a:cxn>
                <a:cxn ang="0">
                  <a:pos x="30" y="80"/>
                </a:cxn>
                <a:cxn ang="0">
                  <a:pos x="46" y="76"/>
                </a:cxn>
                <a:cxn ang="0">
                  <a:pos x="60" y="70"/>
                </a:cxn>
                <a:cxn ang="0">
                  <a:pos x="76" y="64"/>
                </a:cxn>
                <a:cxn ang="0">
                  <a:pos x="88" y="57"/>
                </a:cxn>
                <a:cxn ang="0">
                  <a:pos x="101" y="47"/>
                </a:cxn>
                <a:cxn ang="0">
                  <a:pos x="111" y="36"/>
                </a:cxn>
                <a:cxn ang="0">
                  <a:pos x="122" y="24"/>
                </a:cxn>
                <a:cxn ang="0">
                  <a:pos x="130" y="11"/>
                </a:cxn>
                <a:cxn ang="0">
                  <a:pos x="130" y="11"/>
                </a:cxn>
                <a:cxn ang="0">
                  <a:pos x="130" y="11"/>
                </a:cxn>
                <a:cxn ang="0">
                  <a:pos x="126" y="8"/>
                </a:cxn>
                <a:cxn ang="0">
                  <a:pos x="122" y="6"/>
                </a:cxn>
                <a:cxn ang="0">
                  <a:pos x="115" y="4"/>
                </a:cxn>
                <a:cxn ang="0">
                  <a:pos x="109" y="2"/>
                </a:cxn>
                <a:cxn ang="0">
                  <a:pos x="99" y="2"/>
                </a:cxn>
                <a:cxn ang="0">
                  <a:pos x="88" y="0"/>
                </a:cxn>
                <a:cxn ang="0">
                  <a:pos x="78" y="0"/>
                </a:cxn>
                <a:cxn ang="0">
                  <a:pos x="65" y="2"/>
                </a:cxn>
                <a:cxn ang="0">
                  <a:pos x="52" y="6"/>
                </a:cxn>
              </a:cxnLst>
              <a:rect l="0" t="0" r="r" b="b"/>
              <a:pathLst>
                <a:path w="131" h="95">
                  <a:moveTo>
                    <a:pt x="0" y="94"/>
                  </a:moveTo>
                  <a:lnTo>
                    <a:pt x="16" y="87"/>
                  </a:lnTo>
                  <a:lnTo>
                    <a:pt x="30" y="80"/>
                  </a:lnTo>
                  <a:lnTo>
                    <a:pt x="46" y="76"/>
                  </a:lnTo>
                  <a:lnTo>
                    <a:pt x="60" y="70"/>
                  </a:lnTo>
                  <a:lnTo>
                    <a:pt x="76" y="64"/>
                  </a:lnTo>
                  <a:lnTo>
                    <a:pt x="88" y="57"/>
                  </a:lnTo>
                  <a:lnTo>
                    <a:pt x="101" y="47"/>
                  </a:lnTo>
                  <a:lnTo>
                    <a:pt x="111" y="36"/>
                  </a:lnTo>
                  <a:lnTo>
                    <a:pt x="122" y="24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26" y="8"/>
                  </a:lnTo>
                  <a:lnTo>
                    <a:pt x="122" y="6"/>
                  </a:lnTo>
                  <a:lnTo>
                    <a:pt x="115" y="4"/>
                  </a:lnTo>
                  <a:lnTo>
                    <a:pt x="109" y="2"/>
                  </a:lnTo>
                  <a:lnTo>
                    <a:pt x="99" y="2"/>
                  </a:lnTo>
                  <a:lnTo>
                    <a:pt x="88" y="0"/>
                  </a:lnTo>
                  <a:lnTo>
                    <a:pt x="78" y="0"/>
                  </a:lnTo>
                  <a:lnTo>
                    <a:pt x="65" y="2"/>
                  </a:lnTo>
                  <a:lnTo>
                    <a:pt x="52" y="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86" name="Freeform 229">
              <a:extLst>
                <a:ext uri="{FF2B5EF4-FFF2-40B4-BE49-F238E27FC236}">
                  <a16:creationId xmlns:a16="http://schemas.microsoft.com/office/drawing/2014/main" id="{43A91C30-06BB-33BB-A5DF-D3B13593B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7" y="1739"/>
              <a:ext cx="163" cy="135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9" y="128"/>
                </a:cxn>
                <a:cxn ang="0">
                  <a:pos x="23" y="124"/>
                </a:cxn>
                <a:cxn ang="0">
                  <a:pos x="33" y="119"/>
                </a:cxn>
                <a:cxn ang="0">
                  <a:pos x="46" y="114"/>
                </a:cxn>
                <a:cxn ang="0">
                  <a:pos x="58" y="107"/>
                </a:cxn>
                <a:cxn ang="0">
                  <a:pos x="71" y="101"/>
                </a:cxn>
                <a:cxn ang="0">
                  <a:pos x="83" y="93"/>
                </a:cxn>
                <a:cxn ang="0">
                  <a:pos x="94" y="84"/>
                </a:cxn>
                <a:cxn ang="0">
                  <a:pos x="105" y="75"/>
                </a:cxn>
                <a:cxn ang="0">
                  <a:pos x="115" y="63"/>
                </a:cxn>
                <a:cxn ang="0">
                  <a:pos x="115" y="63"/>
                </a:cxn>
                <a:cxn ang="0">
                  <a:pos x="130" y="45"/>
                </a:cxn>
                <a:cxn ang="0">
                  <a:pos x="140" y="27"/>
                </a:cxn>
                <a:cxn ang="0">
                  <a:pos x="149" y="17"/>
                </a:cxn>
                <a:cxn ang="0">
                  <a:pos x="156" y="6"/>
                </a:cxn>
                <a:cxn ang="0">
                  <a:pos x="164" y="0"/>
                </a:cxn>
                <a:cxn ang="0">
                  <a:pos x="164" y="0"/>
                </a:cxn>
                <a:cxn ang="0">
                  <a:pos x="161" y="0"/>
                </a:cxn>
                <a:cxn ang="0">
                  <a:pos x="156" y="0"/>
                </a:cxn>
                <a:cxn ang="0">
                  <a:pos x="147" y="0"/>
                </a:cxn>
                <a:cxn ang="0">
                  <a:pos x="136" y="0"/>
                </a:cxn>
                <a:cxn ang="0">
                  <a:pos x="124" y="0"/>
                </a:cxn>
                <a:cxn ang="0">
                  <a:pos x="108" y="0"/>
                </a:cxn>
                <a:cxn ang="0">
                  <a:pos x="96" y="2"/>
                </a:cxn>
                <a:cxn ang="0">
                  <a:pos x="81" y="4"/>
                </a:cxn>
                <a:cxn ang="0">
                  <a:pos x="67" y="8"/>
                </a:cxn>
                <a:cxn ang="0">
                  <a:pos x="57" y="13"/>
                </a:cxn>
                <a:cxn ang="0">
                  <a:pos x="0" y="133"/>
                </a:cxn>
              </a:cxnLst>
              <a:rect l="0" t="0" r="r" b="b"/>
              <a:pathLst>
                <a:path w="165" h="134">
                  <a:moveTo>
                    <a:pt x="0" y="133"/>
                  </a:moveTo>
                  <a:lnTo>
                    <a:pt x="9" y="128"/>
                  </a:lnTo>
                  <a:lnTo>
                    <a:pt x="23" y="124"/>
                  </a:lnTo>
                  <a:lnTo>
                    <a:pt x="33" y="119"/>
                  </a:lnTo>
                  <a:lnTo>
                    <a:pt x="46" y="114"/>
                  </a:lnTo>
                  <a:lnTo>
                    <a:pt x="58" y="107"/>
                  </a:lnTo>
                  <a:lnTo>
                    <a:pt x="71" y="101"/>
                  </a:lnTo>
                  <a:lnTo>
                    <a:pt x="83" y="93"/>
                  </a:lnTo>
                  <a:lnTo>
                    <a:pt x="94" y="84"/>
                  </a:lnTo>
                  <a:lnTo>
                    <a:pt x="105" y="75"/>
                  </a:lnTo>
                  <a:lnTo>
                    <a:pt x="115" y="63"/>
                  </a:lnTo>
                  <a:lnTo>
                    <a:pt x="115" y="63"/>
                  </a:lnTo>
                  <a:lnTo>
                    <a:pt x="130" y="45"/>
                  </a:lnTo>
                  <a:lnTo>
                    <a:pt x="140" y="27"/>
                  </a:lnTo>
                  <a:lnTo>
                    <a:pt x="149" y="17"/>
                  </a:lnTo>
                  <a:lnTo>
                    <a:pt x="156" y="6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1" y="0"/>
                  </a:lnTo>
                  <a:lnTo>
                    <a:pt x="156" y="0"/>
                  </a:lnTo>
                  <a:lnTo>
                    <a:pt x="147" y="0"/>
                  </a:lnTo>
                  <a:lnTo>
                    <a:pt x="136" y="0"/>
                  </a:lnTo>
                  <a:lnTo>
                    <a:pt x="124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1" y="4"/>
                  </a:lnTo>
                  <a:lnTo>
                    <a:pt x="67" y="8"/>
                  </a:lnTo>
                  <a:lnTo>
                    <a:pt x="57" y="13"/>
                  </a:lnTo>
                  <a:lnTo>
                    <a:pt x="0" y="13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87" name="Freeform 230">
              <a:extLst>
                <a:ext uri="{FF2B5EF4-FFF2-40B4-BE49-F238E27FC236}">
                  <a16:creationId xmlns:a16="http://schemas.microsoft.com/office/drawing/2014/main" id="{FDB2AE0F-23A3-733C-7398-0DD5E6719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7" y="1739"/>
              <a:ext cx="163" cy="135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9" y="128"/>
                </a:cxn>
                <a:cxn ang="0">
                  <a:pos x="23" y="124"/>
                </a:cxn>
                <a:cxn ang="0">
                  <a:pos x="33" y="119"/>
                </a:cxn>
                <a:cxn ang="0">
                  <a:pos x="46" y="114"/>
                </a:cxn>
                <a:cxn ang="0">
                  <a:pos x="58" y="107"/>
                </a:cxn>
                <a:cxn ang="0">
                  <a:pos x="71" y="101"/>
                </a:cxn>
                <a:cxn ang="0">
                  <a:pos x="83" y="93"/>
                </a:cxn>
                <a:cxn ang="0">
                  <a:pos x="94" y="84"/>
                </a:cxn>
                <a:cxn ang="0">
                  <a:pos x="105" y="75"/>
                </a:cxn>
                <a:cxn ang="0">
                  <a:pos x="115" y="63"/>
                </a:cxn>
                <a:cxn ang="0">
                  <a:pos x="115" y="63"/>
                </a:cxn>
                <a:cxn ang="0">
                  <a:pos x="130" y="45"/>
                </a:cxn>
                <a:cxn ang="0">
                  <a:pos x="140" y="27"/>
                </a:cxn>
                <a:cxn ang="0">
                  <a:pos x="149" y="17"/>
                </a:cxn>
                <a:cxn ang="0">
                  <a:pos x="156" y="6"/>
                </a:cxn>
                <a:cxn ang="0">
                  <a:pos x="164" y="0"/>
                </a:cxn>
                <a:cxn ang="0">
                  <a:pos x="164" y="0"/>
                </a:cxn>
                <a:cxn ang="0">
                  <a:pos x="161" y="0"/>
                </a:cxn>
                <a:cxn ang="0">
                  <a:pos x="156" y="0"/>
                </a:cxn>
                <a:cxn ang="0">
                  <a:pos x="147" y="0"/>
                </a:cxn>
                <a:cxn ang="0">
                  <a:pos x="136" y="0"/>
                </a:cxn>
                <a:cxn ang="0">
                  <a:pos x="124" y="0"/>
                </a:cxn>
                <a:cxn ang="0">
                  <a:pos x="108" y="0"/>
                </a:cxn>
                <a:cxn ang="0">
                  <a:pos x="96" y="2"/>
                </a:cxn>
                <a:cxn ang="0">
                  <a:pos x="81" y="4"/>
                </a:cxn>
                <a:cxn ang="0">
                  <a:pos x="67" y="8"/>
                </a:cxn>
                <a:cxn ang="0">
                  <a:pos x="57" y="13"/>
                </a:cxn>
              </a:cxnLst>
              <a:rect l="0" t="0" r="r" b="b"/>
              <a:pathLst>
                <a:path w="165" h="134">
                  <a:moveTo>
                    <a:pt x="0" y="133"/>
                  </a:moveTo>
                  <a:lnTo>
                    <a:pt x="9" y="128"/>
                  </a:lnTo>
                  <a:lnTo>
                    <a:pt x="23" y="124"/>
                  </a:lnTo>
                  <a:lnTo>
                    <a:pt x="33" y="119"/>
                  </a:lnTo>
                  <a:lnTo>
                    <a:pt x="46" y="114"/>
                  </a:lnTo>
                  <a:lnTo>
                    <a:pt x="58" y="107"/>
                  </a:lnTo>
                  <a:lnTo>
                    <a:pt x="71" y="101"/>
                  </a:lnTo>
                  <a:lnTo>
                    <a:pt x="83" y="93"/>
                  </a:lnTo>
                  <a:lnTo>
                    <a:pt x="94" y="84"/>
                  </a:lnTo>
                  <a:lnTo>
                    <a:pt x="105" y="75"/>
                  </a:lnTo>
                  <a:lnTo>
                    <a:pt x="115" y="63"/>
                  </a:lnTo>
                  <a:lnTo>
                    <a:pt x="115" y="63"/>
                  </a:lnTo>
                  <a:lnTo>
                    <a:pt x="130" y="45"/>
                  </a:lnTo>
                  <a:lnTo>
                    <a:pt x="140" y="27"/>
                  </a:lnTo>
                  <a:lnTo>
                    <a:pt x="149" y="17"/>
                  </a:lnTo>
                  <a:lnTo>
                    <a:pt x="156" y="6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1" y="0"/>
                  </a:lnTo>
                  <a:lnTo>
                    <a:pt x="156" y="0"/>
                  </a:lnTo>
                  <a:lnTo>
                    <a:pt x="147" y="0"/>
                  </a:lnTo>
                  <a:lnTo>
                    <a:pt x="136" y="0"/>
                  </a:lnTo>
                  <a:lnTo>
                    <a:pt x="124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1" y="4"/>
                  </a:lnTo>
                  <a:lnTo>
                    <a:pt x="67" y="8"/>
                  </a:lnTo>
                  <a:lnTo>
                    <a:pt x="57" y="1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88" name="Freeform 231">
              <a:extLst>
                <a:ext uri="{FF2B5EF4-FFF2-40B4-BE49-F238E27FC236}">
                  <a16:creationId xmlns:a16="http://schemas.microsoft.com/office/drawing/2014/main" id="{13DFEE51-AEDD-1154-DD9D-883D417EC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7" y="1857"/>
              <a:ext cx="145" cy="140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13" y="135"/>
                </a:cxn>
                <a:cxn ang="0">
                  <a:pos x="25" y="132"/>
                </a:cxn>
                <a:cxn ang="0">
                  <a:pos x="40" y="125"/>
                </a:cxn>
                <a:cxn ang="0">
                  <a:pos x="52" y="117"/>
                </a:cxn>
                <a:cxn ang="0">
                  <a:pos x="68" y="109"/>
                </a:cxn>
                <a:cxn ang="0">
                  <a:pos x="82" y="100"/>
                </a:cxn>
                <a:cxn ang="0">
                  <a:pos x="97" y="89"/>
                </a:cxn>
                <a:cxn ang="0">
                  <a:pos x="107" y="79"/>
                </a:cxn>
                <a:cxn ang="0">
                  <a:pos x="118" y="66"/>
                </a:cxn>
                <a:cxn ang="0">
                  <a:pos x="126" y="56"/>
                </a:cxn>
                <a:cxn ang="0">
                  <a:pos x="126" y="56"/>
                </a:cxn>
                <a:cxn ang="0">
                  <a:pos x="139" y="33"/>
                </a:cxn>
                <a:cxn ang="0">
                  <a:pos x="144" y="18"/>
                </a:cxn>
                <a:cxn ang="0">
                  <a:pos x="144" y="8"/>
                </a:cxn>
                <a:cxn ang="0">
                  <a:pos x="144" y="2"/>
                </a:cxn>
                <a:cxn ang="0">
                  <a:pos x="144" y="0"/>
                </a:cxn>
                <a:cxn ang="0">
                  <a:pos x="144" y="0"/>
                </a:cxn>
                <a:cxn ang="0">
                  <a:pos x="135" y="2"/>
                </a:cxn>
                <a:cxn ang="0">
                  <a:pos x="126" y="2"/>
                </a:cxn>
                <a:cxn ang="0">
                  <a:pos x="118" y="2"/>
                </a:cxn>
                <a:cxn ang="0">
                  <a:pos x="107" y="4"/>
                </a:cxn>
                <a:cxn ang="0">
                  <a:pos x="100" y="6"/>
                </a:cxn>
                <a:cxn ang="0">
                  <a:pos x="91" y="8"/>
                </a:cxn>
                <a:cxn ang="0">
                  <a:pos x="80" y="10"/>
                </a:cxn>
                <a:cxn ang="0">
                  <a:pos x="72" y="13"/>
                </a:cxn>
                <a:cxn ang="0">
                  <a:pos x="61" y="16"/>
                </a:cxn>
                <a:cxn ang="0">
                  <a:pos x="52" y="22"/>
                </a:cxn>
                <a:cxn ang="0">
                  <a:pos x="0" y="140"/>
                </a:cxn>
              </a:cxnLst>
              <a:rect l="0" t="0" r="r" b="b"/>
              <a:pathLst>
                <a:path w="145" h="141">
                  <a:moveTo>
                    <a:pt x="0" y="140"/>
                  </a:moveTo>
                  <a:lnTo>
                    <a:pt x="13" y="135"/>
                  </a:lnTo>
                  <a:lnTo>
                    <a:pt x="25" y="132"/>
                  </a:lnTo>
                  <a:lnTo>
                    <a:pt x="40" y="125"/>
                  </a:lnTo>
                  <a:lnTo>
                    <a:pt x="52" y="117"/>
                  </a:lnTo>
                  <a:lnTo>
                    <a:pt x="68" y="109"/>
                  </a:lnTo>
                  <a:lnTo>
                    <a:pt x="82" y="100"/>
                  </a:lnTo>
                  <a:lnTo>
                    <a:pt x="97" y="89"/>
                  </a:lnTo>
                  <a:lnTo>
                    <a:pt x="107" y="79"/>
                  </a:lnTo>
                  <a:lnTo>
                    <a:pt x="118" y="66"/>
                  </a:lnTo>
                  <a:lnTo>
                    <a:pt x="126" y="56"/>
                  </a:lnTo>
                  <a:lnTo>
                    <a:pt x="126" y="56"/>
                  </a:lnTo>
                  <a:lnTo>
                    <a:pt x="139" y="33"/>
                  </a:lnTo>
                  <a:lnTo>
                    <a:pt x="144" y="18"/>
                  </a:lnTo>
                  <a:lnTo>
                    <a:pt x="144" y="8"/>
                  </a:lnTo>
                  <a:lnTo>
                    <a:pt x="144" y="2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35" y="2"/>
                  </a:lnTo>
                  <a:lnTo>
                    <a:pt x="126" y="2"/>
                  </a:lnTo>
                  <a:lnTo>
                    <a:pt x="118" y="2"/>
                  </a:lnTo>
                  <a:lnTo>
                    <a:pt x="107" y="4"/>
                  </a:lnTo>
                  <a:lnTo>
                    <a:pt x="100" y="6"/>
                  </a:lnTo>
                  <a:lnTo>
                    <a:pt x="91" y="8"/>
                  </a:lnTo>
                  <a:lnTo>
                    <a:pt x="80" y="10"/>
                  </a:lnTo>
                  <a:lnTo>
                    <a:pt x="72" y="13"/>
                  </a:lnTo>
                  <a:lnTo>
                    <a:pt x="61" y="16"/>
                  </a:lnTo>
                  <a:lnTo>
                    <a:pt x="52" y="22"/>
                  </a:lnTo>
                  <a:lnTo>
                    <a:pt x="0" y="14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89" name="Freeform 232">
              <a:extLst>
                <a:ext uri="{FF2B5EF4-FFF2-40B4-BE49-F238E27FC236}">
                  <a16:creationId xmlns:a16="http://schemas.microsoft.com/office/drawing/2014/main" id="{EA8B06B0-1334-EE3D-0C98-757E215EE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7" y="1857"/>
              <a:ext cx="145" cy="140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13" y="135"/>
                </a:cxn>
                <a:cxn ang="0">
                  <a:pos x="25" y="132"/>
                </a:cxn>
                <a:cxn ang="0">
                  <a:pos x="40" y="125"/>
                </a:cxn>
                <a:cxn ang="0">
                  <a:pos x="52" y="117"/>
                </a:cxn>
                <a:cxn ang="0">
                  <a:pos x="68" y="109"/>
                </a:cxn>
                <a:cxn ang="0">
                  <a:pos x="82" y="100"/>
                </a:cxn>
                <a:cxn ang="0">
                  <a:pos x="97" y="89"/>
                </a:cxn>
                <a:cxn ang="0">
                  <a:pos x="107" y="79"/>
                </a:cxn>
                <a:cxn ang="0">
                  <a:pos x="118" y="66"/>
                </a:cxn>
                <a:cxn ang="0">
                  <a:pos x="126" y="56"/>
                </a:cxn>
                <a:cxn ang="0">
                  <a:pos x="126" y="56"/>
                </a:cxn>
                <a:cxn ang="0">
                  <a:pos x="139" y="33"/>
                </a:cxn>
                <a:cxn ang="0">
                  <a:pos x="144" y="18"/>
                </a:cxn>
                <a:cxn ang="0">
                  <a:pos x="144" y="8"/>
                </a:cxn>
                <a:cxn ang="0">
                  <a:pos x="144" y="2"/>
                </a:cxn>
                <a:cxn ang="0">
                  <a:pos x="144" y="0"/>
                </a:cxn>
                <a:cxn ang="0">
                  <a:pos x="144" y="0"/>
                </a:cxn>
                <a:cxn ang="0">
                  <a:pos x="135" y="2"/>
                </a:cxn>
                <a:cxn ang="0">
                  <a:pos x="126" y="2"/>
                </a:cxn>
                <a:cxn ang="0">
                  <a:pos x="118" y="2"/>
                </a:cxn>
                <a:cxn ang="0">
                  <a:pos x="107" y="4"/>
                </a:cxn>
                <a:cxn ang="0">
                  <a:pos x="100" y="6"/>
                </a:cxn>
                <a:cxn ang="0">
                  <a:pos x="91" y="8"/>
                </a:cxn>
                <a:cxn ang="0">
                  <a:pos x="80" y="10"/>
                </a:cxn>
                <a:cxn ang="0">
                  <a:pos x="72" y="13"/>
                </a:cxn>
                <a:cxn ang="0">
                  <a:pos x="61" y="16"/>
                </a:cxn>
                <a:cxn ang="0">
                  <a:pos x="52" y="22"/>
                </a:cxn>
              </a:cxnLst>
              <a:rect l="0" t="0" r="r" b="b"/>
              <a:pathLst>
                <a:path w="145" h="141">
                  <a:moveTo>
                    <a:pt x="0" y="140"/>
                  </a:moveTo>
                  <a:lnTo>
                    <a:pt x="13" y="135"/>
                  </a:lnTo>
                  <a:lnTo>
                    <a:pt x="25" y="132"/>
                  </a:lnTo>
                  <a:lnTo>
                    <a:pt x="40" y="125"/>
                  </a:lnTo>
                  <a:lnTo>
                    <a:pt x="52" y="117"/>
                  </a:lnTo>
                  <a:lnTo>
                    <a:pt x="68" y="109"/>
                  </a:lnTo>
                  <a:lnTo>
                    <a:pt x="82" y="100"/>
                  </a:lnTo>
                  <a:lnTo>
                    <a:pt x="97" y="89"/>
                  </a:lnTo>
                  <a:lnTo>
                    <a:pt x="107" y="79"/>
                  </a:lnTo>
                  <a:lnTo>
                    <a:pt x="118" y="66"/>
                  </a:lnTo>
                  <a:lnTo>
                    <a:pt x="126" y="56"/>
                  </a:lnTo>
                  <a:lnTo>
                    <a:pt x="126" y="56"/>
                  </a:lnTo>
                  <a:lnTo>
                    <a:pt x="139" y="33"/>
                  </a:lnTo>
                  <a:lnTo>
                    <a:pt x="144" y="18"/>
                  </a:lnTo>
                  <a:lnTo>
                    <a:pt x="144" y="8"/>
                  </a:lnTo>
                  <a:lnTo>
                    <a:pt x="144" y="2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35" y="2"/>
                  </a:lnTo>
                  <a:lnTo>
                    <a:pt x="126" y="2"/>
                  </a:lnTo>
                  <a:lnTo>
                    <a:pt x="118" y="2"/>
                  </a:lnTo>
                  <a:lnTo>
                    <a:pt x="107" y="4"/>
                  </a:lnTo>
                  <a:lnTo>
                    <a:pt x="100" y="6"/>
                  </a:lnTo>
                  <a:lnTo>
                    <a:pt x="91" y="8"/>
                  </a:lnTo>
                  <a:lnTo>
                    <a:pt x="80" y="10"/>
                  </a:lnTo>
                  <a:lnTo>
                    <a:pt x="72" y="13"/>
                  </a:lnTo>
                  <a:lnTo>
                    <a:pt x="61" y="16"/>
                  </a:lnTo>
                  <a:lnTo>
                    <a:pt x="52" y="2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90" name="Freeform 233">
              <a:extLst>
                <a:ext uri="{FF2B5EF4-FFF2-40B4-BE49-F238E27FC236}">
                  <a16:creationId xmlns:a16="http://schemas.microsoft.com/office/drawing/2014/main" id="{66FEA9A6-D6B7-6B25-CA05-AF126AFCA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" y="1973"/>
              <a:ext cx="91" cy="144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8" y="133"/>
                </a:cxn>
                <a:cxn ang="0">
                  <a:pos x="16" y="124"/>
                </a:cxn>
                <a:cxn ang="0">
                  <a:pos x="27" y="116"/>
                </a:cxn>
                <a:cxn ang="0">
                  <a:pos x="38" y="105"/>
                </a:cxn>
                <a:cxn ang="0">
                  <a:pos x="48" y="94"/>
                </a:cxn>
                <a:cxn ang="0">
                  <a:pos x="59" y="80"/>
                </a:cxn>
                <a:cxn ang="0">
                  <a:pos x="67" y="66"/>
                </a:cxn>
                <a:cxn ang="0">
                  <a:pos x="75" y="46"/>
                </a:cxn>
                <a:cxn ang="0">
                  <a:pos x="84" y="25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4" y="0"/>
                </a:cxn>
                <a:cxn ang="0">
                  <a:pos x="75" y="2"/>
                </a:cxn>
                <a:cxn ang="0">
                  <a:pos x="67" y="2"/>
                </a:cxn>
                <a:cxn ang="0">
                  <a:pos x="57" y="4"/>
                </a:cxn>
                <a:cxn ang="0">
                  <a:pos x="46" y="6"/>
                </a:cxn>
                <a:cxn ang="0">
                  <a:pos x="36" y="11"/>
                </a:cxn>
                <a:cxn ang="0">
                  <a:pos x="25" y="15"/>
                </a:cxn>
                <a:cxn ang="0">
                  <a:pos x="15" y="19"/>
                </a:cxn>
                <a:cxn ang="0">
                  <a:pos x="6" y="25"/>
                </a:cxn>
                <a:cxn ang="0">
                  <a:pos x="0" y="142"/>
                </a:cxn>
              </a:cxnLst>
              <a:rect l="0" t="0" r="r" b="b"/>
              <a:pathLst>
                <a:path w="90" h="143">
                  <a:moveTo>
                    <a:pt x="0" y="142"/>
                  </a:moveTo>
                  <a:lnTo>
                    <a:pt x="8" y="133"/>
                  </a:lnTo>
                  <a:lnTo>
                    <a:pt x="16" y="124"/>
                  </a:lnTo>
                  <a:lnTo>
                    <a:pt x="27" y="116"/>
                  </a:lnTo>
                  <a:lnTo>
                    <a:pt x="38" y="105"/>
                  </a:lnTo>
                  <a:lnTo>
                    <a:pt x="48" y="94"/>
                  </a:lnTo>
                  <a:lnTo>
                    <a:pt x="59" y="80"/>
                  </a:lnTo>
                  <a:lnTo>
                    <a:pt x="67" y="66"/>
                  </a:lnTo>
                  <a:lnTo>
                    <a:pt x="75" y="46"/>
                  </a:lnTo>
                  <a:lnTo>
                    <a:pt x="84" y="25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4" y="0"/>
                  </a:lnTo>
                  <a:lnTo>
                    <a:pt x="75" y="2"/>
                  </a:lnTo>
                  <a:lnTo>
                    <a:pt x="67" y="2"/>
                  </a:lnTo>
                  <a:lnTo>
                    <a:pt x="57" y="4"/>
                  </a:lnTo>
                  <a:lnTo>
                    <a:pt x="46" y="6"/>
                  </a:lnTo>
                  <a:lnTo>
                    <a:pt x="36" y="11"/>
                  </a:lnTo>
                  <a:lnTo>
                    <a:pt x="25" y="15"/>
                  </a:lnTo>
                  <a:lnTo>
                    <a:pt x="15" y="19"/>
                  </a:lnTo>
                  <a:lnTo>
                    <a:pt x="6" y="25"/>
                  </a:lnTo>
                  <a:lnTo>
                    <a:pt x="0" y="14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91" name="Freeform 234">
              <a:extLst>
                <a:ext uri="{FF2B5EF4-FFF2-40B4-BE49-F238E27FC236}">
                  <a16:creationId xmlns:a16="http://schemas.microsoft.com/office/drawing/2014/main" id="{EE7B78EB-3534-B2D5-E1B7-5D85D173D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" y="1973"/>
              <a:ext cx="91" cy="144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8" y="133"/>
                </a:cxn>
                <a:cxn ang="0">
                  <a:pos x="16" y="124"/>
                </a:cxn>
                <a:cxn ang="0">
                  <a:pos x="27" y="116"/>
                </a:cxn>
                <a:cxn ang="0">
                  <a:pos x="38" y="105"/>
                </a:cxn>
                <a:cxn ang="0">
                  <a:pos x="48" y="94"/>
                </a:cxn>
                <a:cxn ang="0">
                  <a:pos x="59" y="80"/>
                </a:cxn>
                <a:cxn ang="0">
                  <a:pos x="67" y="66"/>
                </a:cxn>
                <a:cxn ang="0">
                  <a:pos x="75" y="46"/>
                </a:cxn>
                <a:cxn ang="0">
                  <a:pos x="84" y="25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4" y="0"/>
                </a:cxn>
                <a:cxn ang="0">
                  <a:pos x="75" y="2"/>
                </a:cxn>
                <a:cxn ang="0">
                  <a:pos x="67" y="2"/>
                </a:cxn>
                <a:cxn ang="0">
                  <a:pos x="57" y="4"/>
                </a:cxn>
                <a:cxn ang="0">
                  <a:pos x="46" y="6"/>
                </a:cxn>
                <a:cxn ang="0">
                  <a:pos x="36" y="11"/>
                </a:cxn>
                <a:cxn ang="0">
                  <a:pos x="25" y="15"/>
                </a:cxn>
                <a:cxn ang="0">
                  <a:pos x="15" y="19"/>
                </a:cxn>
                <a:cxn ang="0">
                  <a:pos x="6" y="25"/>
                </a:cxn>
              </a:cxnLst>
              <a:rect l="0" t="0" r="r" b="b"/>
              <a:pathLst>
                <a:path w="90" h="143">
                  <a:moveTo>
                    <a:pt x="0" y="142"/>
                  </a:moveTo>
                  <a:lnTo>
                    <a:pt x="8" y="133"/>
                  </a:lnTo>
                  <a:lnTo>
                    <a:pt x="16" y="124"/>
                  </a:lnTo>
                  <a:lnTo>
                    <a:pt x="27" y="116"/>
                  </a:lnTo>
                  <a:lnTo>
                    <a:pt x="38" y="105"/>
                  </a:lnTo>
                  <a:lnTo>
                    <a:pt x="48" y="94"/>
                  </a:lnTo>
                  <a:lnTo>
                    <a:pt x="59" y="80"/>
                  </a:lnTo>
                  <a:lnTo>
                    <a:pt x="67" y="66"/>
                  </a:lnTo>
                  <a:lnTo>
                    <a:pt x="75" y="46"/>
                  </a:lnTo>
                  <a:lnTo>
                    <a:pt x="84" y="25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4" y="0"/>
                  </a:lnTo>
                  <a:lnTo>
                    <a:pt x="75" y="2"/>
                  </a:lnTo>
                  <a:lnTo>
                    <a:pt x="67" y="2"/>
                  </a:lnTo>
                  <a:lnTo>
                    <a:pt x="57" y="4"/>
                  </a:lnTo>
                  <a:lnTo>
                    <a:pt x="46" y="6"/>
                  </a:lnTo>
                  <a:lnTo>
                    <a:pt x="36" y="11"/>
                  </a:lnTo>
                  <a:lnTo>
                    <a:pt x="25" y="15"/>
                  </a:lnTo>
                  <a:lnTo>
                    <a:pt x="15" y="19"/>
                  </a:lnTo>
                  <a:lnTo>
                    <a:pt x="6" y="2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92" name="Freeform 235">
              <a:extLst>
                <a:ext uri="{FF2B5EF4-FFF2-40B4-BE49-F238E27FC236}">
                  <a16:creationId xmlns:a16="http://schemas.microsoft.com/office/drawing/2014/main" id="{02186AF2-5B52-F9A5-7E39-5B39E1E3B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2" y="2088"/>
              <a:ext cx="91" cy="197"/>
            </a:xfrm>
            <a:custGeom>
              <a:avLst/>
              <a:gdLst/>
              <a:ahLst/>
              <a:cxnLst>
                <a:cxn ang="0">
                  <a:pos x="8" y="196"/>
                </a:cxn>
                <a:cxn ang="0">
                  <a:pos x="16" y="182"/>
                </a:cxn>
                <a:cxn ang="0">
                  <a:pos x="25" y="166"/>
                </a:cxn>
                <a:cxn ang="0">
                  <a:pos x="36" y="149"/>
                </a:cxn>
                <a:cxn ang="0">
                  <a:pos x="46" y="129"/>
                </a:cxn>
                <a:cxn ang="0">
                  <a:pos x="57" y="109"/>
                </a:cxn>
                <a:cxn ang="0">
                  <a:pos x="66" y="88"/>
                </a:cxn>
                <a:cxn ang="0">
                  <a:pos x="75" y="64"/>
                </a:cxn>
                <a:cxn ang="0">
                  <a:pos x="84" y="44"/>
                </a:cxn>
                <a:cxn ang="0">
                  <a:pos x="88" y="20"/>
                </a:cxn>
                <a:cxn ang="0">
                  <a:pos x="90" y="2"/>
                </a:cxn>
                <a:cxn ang="0">
                  <a:pos x="90" y="2"/>
                </a:cxn>
                <a:cxn ang="0">
                  <a:pos x="88" y="0"/>
                </a:cxn>
                <a:cxn ang="0">
                  <a:pos x="84" y="0"/>
                </a:cxn>
                <a:cxn ang="0">
                  <a:pos x="77" y="0"/>
                </a:cxn>
                <a:cxn ang="0">
                  <a:pos x="69" y="0"/>
                </a:cxn>
                <a:cxn ang="0">
                  <a:pos x="59" y="0"/>
                </a:cxn>
                <a:cxn ang="0">
                  <a:pos x="48" y="2"/>
                </a:cxn>
                <a:cxn ang="0">
                  <a:pos x="36" y="5"/>
                </a:cxn>
                <a:cxn ang="0">
                  <a:pos x="25" y="12"/>
                </a:cxn>
                <a:cxn ang="0">
                  <a:pos x="13" y="20"/>
                </a:cxn>
                <a:cxn ang="0">
                  <a:pos x="0" y="33"/>
                </a:cxn>
                <a:cxn ang="0">
                  <a:pos x="8" y="196"/>
                </a:cxn>
              </a:cxnLst>
              <a:rect l="0" t="0" r="r" b="b"/>
              <a:pathLst>
                <a:path w="91" h="197">
                  <a:moveTo>
                    <a:pt x="8" y="196"/>
                  </a:moveTo>
                  <a:lnTo>
                    <a:pt x="16" y="182"/>
                  </a:lnTo>
                  <a:lnTo>
                    <a:pt x="25" y="166"/>
                  </a:lnTo>
                  <a:lnTo>
                    <a:pt x="36" y="149"/>
                  </a:lnTo>
                  <a:lnTo>
                    <a:pt x="46" y="129"/>
                  </a:lnTo>
                  <a:lnTo>
                    <a:pt x="57" y="109"/>
                  </a:lnTo>
                  <a:lnTo>
                    <a:pt x="66" y="88"/>
                  </a:lnTo>
                  <a:lnTo>
                    <a:pt x="75" y="64"/>
                  </a:lnTo>
                  <a:lnTo>
                    <a:pt x="84" y="44"/>
                  </a:lnTo>
                  <a:lnTo>
                    <a:pt x="88" y="20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77" y="0"/>
                  </a:lnTo>
                  <a:lnTo>
                    <a:pt x="69" y="0"/>
                  </a:lnTo>
                  <a:lnTo>
                    <a:pt x="59" y="0"/>
                  </a:lnTo>
                  <a:lnTo>
                    <a:pt x="48" y="2"/>
                  </a:lnTo>
                  <a:lnTo>
                    <a:pt x="36" y="5"/>
                  </a:lnTo>
                  <a:lnTo>
                    <a:pt x="25" y="12"/>
                  </a:lnTo>
                  <a:lnTo>
                    <a:pt x="13" y="20"/>
                  </a:lnTo>
                  <a:lnTo>
                    <a:pt x="0" y="33"/>
                  </a:lnTo>
                  <a:lnTo>
                    <a:pt x="8" y="196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93" name="Freeform 236">
              <a:extLst>
                <a:ext uri="{FF2B5EF4-FFF2-40B4-BE49-F238E27FC236}">
                  <a16:creationId xmlns:a16="http://schemas.microsoft.com/office/drawing/2014/main" id="{F3548B3F-2DBB-DC1C-B006-9D71A43B5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2" y="2088"/>
              <a:ext cx="91" cy="197"/>
            </a:xfrm>
            <a:custGeom>
              <a:avLst/>
              <a:gdLst/>
              <a:ahLst/>
              <a:cxnLst>
                <a:cxn ang="0">
                  <a:pos x="8" y="196"/>
                </a:cxn>
                <a:cxn ang="0">
                  <a:pos x="16" y="182"/>
                </a:cxn>
                <a:cxn ang="0">
                  <a:pos x="25" y="166"/>
                </a:cxn>
                <a:cxn ang="0">
                  <a:pos x="36" y="149"/>
                </a:cxn>
                <a:cxn ang="0">
                  <a:pos x="46" y="129"/>
                </a:cxn>
                <a:cxn ang="0">
                  <a:pos x="57" y="109"/>
                </a:cxn>
                <a:cxn ang="0">
                  <a:pos x="66" y="88"/>
                </a:cxn>
                <a:cxn ang="0">
                  <a:pos x="75" y="64"/>
                </a:cxn>
                <a:cxn ang="0">
                  <a:pos x="84" y="44"/>
                </a:cxn>
                <a:cxn ang="0">
                  <a:pos x="88" y="20"/>
                </a:cxn>
                <a:cxn ang="0">
                  <a:pos x="90" y="2"/>
                </a:cxn>
                <a:cxn ang="0">
                  <a:pos x="90" y="2"/>
                </a:cxn>
                <a:cxn ang="0">
                  <a:pos x="88" y="0"/>
                </a:cxn>
                <a:cxn ang="0">
                  <a:pos x="84" y="0"/>
                </a:cxn>
                <a:cxn ang="0">
                  <a:pos x="77" y="0"/>
                </a:cxn>
                <a:cxn ang="0">
                  <a:pos x="69" y="0"/>
                </a:cxn>
                <a:cxn ang="0">
                  <a:pos x="59" y="0"/>
                </a:cxn>
                <a:cxn ang="0">
                  <a:pos x="48" y="2"/>
                </a:cxn>
                <a:cxn ang="0">
                  <a:pos x="36" y="5"/>
                </a:cxn>
                <a:cxn ang="0">
                  <a:pos x="25" y="12"/>
                </a:cxn>
                <a:cxn ang="0">
                  <a:pos x="13" y="20"/>
                </a:cxn>
                <a:cxn ang="0">
                  <a:pos x="0" y="33"/>
                </a:cxn>
              </a:cxnLst>
              <a:rect l="0" t="0" r="r" b="b"/>
              <a:pathLst>
                <a:path w="91" h="197">
                  <a:moveTo>
                    <a:pt x="8" y="196"/>
                  </a:moveTo>
                  <a:lnTo>
                    <a:pt x="16" y="182"/>
                  </a:lnTo>
                  <a:lnTo>
                    <a:pt x="25" y="166"/>
                  </a:lnTo>
                  <a:lnTo>
                    <a:pt x="36" y="149"/>
                  </a:lnTo>
                  <a:lnTo>
                    <a:pt x="46" y="129"/>
                  </a:lnTo>
                  <a:lnTo>
                    <a:pt x="57" y="109"/>
                  </a:lnTo>
                  <a:lnTo>
                    <a:pt x="66" y="88"/>
                  </a:lnTo>
                  <a:lnTo>
                    <a:pt x="75" y="64"/>
                  </a:lnTo>
                  <a:lnTo>
                    <a:pt x="84" y="44"/>
                  </a:lnTo>
                  <a:lnTo>
                    <a:pt x="88" y="20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77" y="0"/>
                  </a:lnTo>
                  <a:lnTo>
                    <a:pt x="69" y="0"/>
                  </a:lnTo>
                  <a:lnTo>
                    <a:pt x="59" y="0"/>
                  </a:lnTo>
                  <a:lnTo>
                    <a:pt x="48" y="2"/>
                  </a:lnTo>
                  <a:lnTo>
                    <a:pt x="36" y="5"/>
                  </a:lnTo>
                  <a:lnTo>
                    <a:pt x="25" y="12"/>
                  </a:lnTo>
                  <a:lnTo>
                    <a:pt x="13" y="20"/>
                  </a:lnTo>
                  <a:lnTo>
                    <a:pt x="0" y="3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94" name="Freeform 237">
              <a:extLst>
                <a:ext uri="{FF2B5EF4-FFF2-40B4-BE49-F238E27FC236}">
                  <a16:creationId xmlns:a16="http://schemas.microsoft.com/office/drawing/2014/main" id="{32B5A663-446D-6FCB-846C-BAFBEC718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" y="2237"/>
              <a:ext cx="279" cy="504"/>
            </a:xfrm>
            <a:custGeom>
              <a:avLst/>
              <a:gdLst/>
              <a:ahLst/>
              <a:cxnLst>
                <a:cxn ang="0">
                  <a:pos x="143" y="504"/>
                </a:cxn>
                <a:cxn ang="0">
                  <a:pos x="127" y="486"/>
                </a:cxn>
                <a:cxn ang="0">
                  <a:pos x="109" y="465"/>
                </a:cxn>
                <a:cxn ang="0">
                  <a:pos x="92" y="444"/>
                </a:cxn>
                <a:cxn ang="0">
                  <a:pos x="76" y="419"/>
                </a:cxn>
                <a:cxn ang="0">
                  <a:pos x="58" y="391"/>
                </a:cxn>
                <a:cxn ang="0">
                  <a:pos x="41" y="364"/>
                </a:cxn>
                <a:cxn ang="0">
                  <a:pos x="26" y="337"/>
                </a:cxn>
                <a:cxn ang="0">
                  <a:pos x="16" y="305"/>
                </a:cxn>
                <a:cxn ang="0">
                  <a:pos x="7" y="276"/>
                </a:cxn>
                <a:cxn ang="0">
                  <a:pos x="2" y="246"/>
                </a:cxn>
                <a:cxn ang="0">
                  <a:pos x="2" y="246"/>
                </a:cxn>
                <a:cxn ang="0">
                  <a:pos x="0" y="215"/>
                </a:cxn>
                <a:cxn ang="0">
                  <a:pos x="0" y="185"/>
                </a:cxn>
                <a:cxn ang="0">
                  <a:pos x="0" y="158"/>
                </a:cxn>
                <a:cxn ang="0">
                  <a:pos x="2" y="130"/>
                </a:cxn>
                <a:cxn ang="0">
                  <a:pos x="3" y="103"/>
                </a:cxn>
                <a:cxn ang="0">
                  <a:pos x="7" y="78"/>
                </a:cxn>
                <a:cxn ang="0">
                  <a:pos x="12" y="57"/>
                </a:cxn>
                <a:cxn ang="0">
                  <a:pos x="18" y="36"/>
                </a:cxn>
                <a:cxn ang="0">
                  <a:pos x="23" y="17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33" y="4"/>
                </a:cxn>
                <a:cxn ang="0">
                  <a:pos x="46" y="13"/>
                </a:cxn>
                <a:cxn ang="0">
                  <a:pos x="65" y="27"/>
                </a:cxn>
                <a:cxn ang="0">
                  <a:pos x="88" y="46"/>
                </a:cxn>
                <a:cxn ang="0">
                  <a:pos x="115" y="70"/>
                </a:cxn>
                <a:cxn ang="0">
                  <a:pos x="145" y="99"/>
                </a:cxn>
                <a:cxn ang="0">
                  <a:pos x="173" y="130"/>
                </a:cxn>
                <a:cxn ang="0">
                  <a:pos x="198" y="167"/>
                </a:cxn>
                <a:cxn ang="0">
                  <a:pos x="221" y="204"/>
                </a:cxn>
                <a:cxn ang="0">
                  <a:pos x="238" y="246"/>
                </a:cxn>
                <a:cxn ang="0">
                  <a:pos x="238" y="246"/>
                </a:cxn>
                <a:cxn ang="0">
                  <a:pos x="249" y="285"/>
                </a:cxn>
                <a:cxn ang="0">
                  <a:pos x="259" y="318"/>
                </a:cxn>
                <a:cxn ang="0">
                  <a:pos x="265" y="345"/>
                </a:cxn>
                <a:cxn ang="0">
                  <a:pos x="272" y="368"/>
                </a:cxn>
                <a:cxn ang="0">
                  <a:pos x="274" y="388"/>
                </a:cxn>
                <a:cxn ang="0">
                  <a:pos x="276" y="404"/>
                </a:cxn>
                <a:cxn ang="0">
                  <a:pos x="278" y="419"/>
                </a:cxn>
                <a:cxn ang="0">
                  <a:pos x="278" y="434"/>
                </a:cxn>
                <a:cxn ang="0">
                  <a:pos x="278" y="446"/>
                </a:cxn>
                <a:cxn ang="0">
                  <a:pos x="278" y="462"/>
                </a:cxn>
                <a:cxn ang="0">
                  <a:pos x="143" y="504"/>
                </a:cxn>
              </a:cxnLst>
              <a:rect l="0" t="0" r="r" b="b"/>
              <a:pathLst>
                <a:path w="279" h="505">
                  <a:moveTo>
                    <a:pt x="143" y="504"/>
                  </a:moveTo>
                  <a:lnTo>
                    <a:pt x="127" y="486"/>
                  </a:lnTo>
                  <a:lnTo>
                    <a:pt x="109" y="465"/>
                  </a:lnTo>
                  <a:lnTo>
                    <a:pt x="92" y="444"/>
                  </a:lnTo>
                  <a:lnTo>
                    <a:pt x="76" y="419"/>
                  </a:lnTo>
                  <a:lnTo>
                    <a:pt x="58" y="391"/>
                  </a:lnTo>
                  <a:lnTo>
                    <a:pt x="41" y="364"/>
                  </a:lnTo>
                  <a:lnTo>
                    <a:pt x="26" y="337"/>
                  </a:lnTo>
                  <a:lnTo>
                    <a:pt x="16" y="305"/>
                  </a:lnTo>
                  <a:lnTo>
                    <a:pt x="7" y="276"/>
                  </a:lnTo>
                  <a:lnTo>
                    <a:pt x="2" y="246"/>
                  </a:lnTo>
                  <a:lnTo>
                    <a:pt x="2" y="246"/>
                  </a:lnTo>
                  <a:lnTo>
                    <a:pt x="0" y="215"/>
                  </a:lnTo>
                  <a:lnTo>
                    <a:pt x="0" y="185"/>
                  </a:lnTo>
                  <a:lnTo>
                    <a:pt x="0" y="158"/>
                  </a:lnTo>
                  <a:lnTo>
                    <a:pt x="2" y="130"/>
                  </a:lnTo>
                  <a:lnTo>
                    <a:pt x="3" y="103"/>
                  </a:lnTo>
                  <a:lnTo>
                    <a:pt x="7" y="78"/>
                  </a:lnTo>
                  <a:lnTo>
                    <a:pt x="12" y="57"/>
                  </a:lnTo>
                  <a:lnTo>
                    <a:pt x="18" y="36"/>
                  </a:lnTo>
                  <a:lnTo>
                    <a:pt x="23" y="17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3" y="4"/>
                  </a:lnTo>
                  <a:lnTo>
                    <a:pt x="46" y="13"/>
                  </a:lnTo>
                  <a:lnTo>
                    <a:pt x="65" y="27"/>
                  </a:lnTo>
                  <a:lnTo>
                    <a:pt x="88" y="46"/>
                  </a:lnTo>
                  <a:lnTo>
                    <a:pt x="115" y="70"/>
                  </a:lnTo>
                  <a:lnTo>
                    <a:pt x="145" y="99"/>
                  </a:lnTo>
                  <a:lnTo>
                    <a:pt x="173" y="130"/>
                  </a:lnTo>
                  <a:lnTo>
                    <a:pt x="198" y="167"/>
                  </a:lnTo>
                  <a:lnTo>
                    <a:pt x="221" y="204"/>
                  </a:lnTo>
                  <a:lnTo>
                    <a:pt x="238" y="246"/>
                  </a:lnTo>
                  <a:lnTo>
                    <a:pt x="238" y="246"/>
                  </a:lnTo>
                  <a:lnTo>
                    <a:pt x="249" y="285"/>
                  </a:lnTo>
                  <a:lnTo>
                    <a:pt x="259" y="318"/>
                  </a:lnTo>
                  <a:lnTo>
                    <a:pt x="265" y="345"/>
                  </a:lnTo>
                  <a:lnTo>
                    <a:pt x="272" y="368"/>
                  </a:lnTo>
                  <a:lnTo>
                    <a:pt x="274" y="388"/>
                  </a:lnTo>
                  <a:lnTo>
                    <a:pt x="276" y="404"/>
                  </a:lnTo>
                  <a:lnTo>
                    <a:pt x="278" y="419"/>
                  </a:lnTo>
                  <a:lnTo>
                    <a:pt x="278" y="434"/>
                  </a:lnTo>
                  <a:lnTo>
                    <a:pt x="278" y="446"/>
                  </a:lnTo>
                  <a:lnTo>
                    <a:pt x="278" y="462"/>
                  </a:lnTo>
                  <a:lnTo>
                    <a:pt x="143" y="504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95" name="Freeform 238">
              <a:extLst>
                <a:ext uri="{FF2B5EF4-FFF2-40B4-BE49-F238E27FC236}">
                  <a16:creationId xmlns:a16="http://schemas.microsoft.com/office/drawing/2014/main" id="{38A108F5-9C4D-32A0-9147-AEF6125F0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" y="2237"/>
              <a:ext cx="279" cy="504"/>
            </a:xfrm>
            <a:custGeom>
              <a:avLst/>
              <a:gdLst/>
              <a:ahLst/>
              <a:cxnLst>
                <a:cxn ang="0">
                  <a:pos x="143" y="504"/>
                </a:cxn>
                <a:cxn ang="0">
                  <a:pos x="127" y="486"/>
                </a:cxn>
                <a:cxn ang="0">
                  <a:pos x="109" y="465"/>
                </a:cxn>
                <a:cxn ang="0">
                  <a:pos x="92" y="444"/>
                </a:cxn>
                <a:cxn ang="0">
                  <a:pos x="76" y="419"/>
                </a:cxn>
                <a:cxn ang="0">
                  <a:pos x="58" y="391"/>
                </a:cxn>
                <a:cxn ang="0">
                  <a:pos x="41" y="364"/>
                </a:cxn>
                <a:cxn ang="0">
                  <a:pos x="26" y="337"/>
                </a:cxn>
                <a:cxn ang="0">
                  <a:pos x="16" y="305"/>
                </a:cxn>
                <a:cxn ang="0">
                  <a:pos x="7" y="276"/>
                </a:cxn>
                <a:cxn ang="0">
                  <a:pos x="2" y="246"/>
                </a:cxn>
                <a:cxn ang="0">
                  <a:pos x="2" y="246"/>
                </a:cxn>
                <a:cxn ang="0">
                  <a:pos x="0" y="215"/>
                </a:cxn>
                <a:cxn ang="0">
                  <a:pos x="0" y="185"/>
                </a:cxn>
                <a:cxn ang="0">
                  <a:pos x="0" y="158"/>
                </a:cxn>
                <a:cxn ang="0">
                  <a:pos x="2" y="130"/>
                </a:cxn>
                <a:cxn ang="0">
                  <a:pos x="3" y="103"/>
                </a:cxn>
                <a:cxn ang="0">
                  <a:pos x="7" y="78"/>
                </a:cxn>
                <a:cxn ang="0">
                  <a:pos x="12" y="57"/>
                </a:cxn>
                <a:cxn ang="0">
                  <a:pos x="18" y="36"/>
                </a:cxn>
                <a:cxn ang="0">
                  <a:pos x="23" y="17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33" y="4"/>
                </a:cxn>
                <a:cxn ang="0">
                  <a:pos x="46" y="13"/>
                </a:cxn>
                <a:cxn ang="0">
                  <a:pos x="65" y="27"/>
                </a:cxn>
                <a:cxn ang="0">
                  <a:pos x="88" y="46"/>
                </a:cxn>
                <a:cxn ang="0">
                  <a:pos x="115" y="70"/>
                </a:cxn>
                <a:cxn ang="0">
                  <a:pos x="145" y="99"/>
                </a:cxn>
                <a:cxn ang="0">
                  <a:pos x="173" y="130"/>
                </a:cxn>
                <a:cxn ang="0">
                  <a:pos x="198" y="167"/>
                </a:cxn>
                <a:cxn ang="0">
                  <a:pos x="221" y="204"/>
                </a:cxn>
                <a:cxn ang="0">
                  <a:pos x="238" y="246"/>
                </a:cxn>
                <a:cxn ang="0">
                  <a:pos x="238" y="246"/>
                </a:cxn>
                <a:cxn ang="0">
                  <a:pos x="249" y="285"/>
                </a:cxn>
                <a:cxn ang="0">
                  <a:pos x="259" y="318"/>
                </a:cxn>
                <a:cxn ang="0">
                  <a:pos x="265" y="345"/>
                </a:cxn>
                <a:cxn ang="0">
                  <a:pos x="272" y="368"/>
                </a:cxn>
                <a:cxn ang="0">
                  <a:pos x="274" y="388"/>
                </a:cxn>
                <a:cxn ang="0">
                  <a:pos x="276" y="404"/>
                </a:cxn>
                <a:cxn ang="0">
                  <a:pos x="278" y="419"/>
                </a:cxn>
                <a:cxn ang="0">
                  <a:pos x="278" y="434"/>
                </a:cxn>
                <a:cxn ang="0">
                  <a:pos x="278" y="446"/>
                </a:cxn>
                <a:cxn ang="0">
                  <a:pos x="278" y="462"/>
                </a:cxn>
              </a:cxnLst>
              <a:rect l="0" t="0" r="r" b="b"/>
              <a:pathLst>
                <a:path w="279" h="505">
                  <a:moveTo>
                    <a:pt x="143" y="504"/>
                  </a:moveTo>
                  <a:lnTo>
                    <a:pt x="127" y="486"/>
                  </a:lnTo>
                  <a:lnTo>
                    <a:pt x="109" y="465"/>
                  </a:lnTo>
                  <a:lnTo>
                    <a:pt x="92" y="444"/>
                  </a:lnTo>
                  <a:lnTo>
                    <a:pt x="76" y="419"/>
                  </a:lnTo>
                  <a:lnTo>
                    <a:pt x="58" y="391"/>
                  </a:lnTo>
                  <a:lnTo>
                    <a:pt x="41" y="364"/>
                  </a:lnTo>
                  <a:lnTo>
                    <a:pt x="26" y="337"/>
                  </a:lnTo>
                  <a:lnTo>
                    <a:pt x="16" y="305"/>
                  </a:lnTo>
                  <a:lnTo>
                    <a:pt x="7" y="276"/>
                  </a:lnTo>
                  <a:lnTo>
                    <a:pt x="2" y="246"/>
                  </a:lnTo>
                  <a:lnTo>
                    <a:pt x="2" y="246"/>
                  </a:lnTo>
                  <a:lnTo>
                    <a:pt x="0" y="215"/>
                  </a:lnTo>
                  <a:lnTo>
                    <a:pt x="0" y="185"/>
                  </a:lnTo>
                  <a:lnTo>
                    <a:pt x="0" y="158"/>
                  </a:lnTo>
                  <a:lnTo>
                    <a:pt x="2" y="130"/>
                  </a:lnTo>
                  <a:lnTo>
                    <a:pt x="3" y="103"/>
                  </a:lnTo>
                  <a:lnTo>
                    <a:pt x="7" y="78"/>
                  </a:lnTo>
                  <a:lnTo>
                    <a:pt x="12" y="57"/>
                  </a:lnTo>
                  <a:lnTo>
                    <a:pt x="18" y="36"/>
                  </a:lnTo>
                  <a:lnTo>
                    <a:pt x="23" y="17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3" y="4"/>
                  </a:lnTo>
                  <a:lnTo>
                    <a:pt x="46" y="13"/>
                  </a:lnTo>
                  <a:lnTo>
                    <a:pt x="65" y="27"/>
                  </a:lnTo>
                  <a:lnTo>
                    <a:pt x="88" y="46"/>
                  </a:lnTo>
                  <a:lnTo>
                    <a:pt x="115" y="70"/>
                  </a:lnTo>
                  <a:lnTo>
                    <a:pt x="145" y="99"/>
                  </a:lnTo>
                  <a:lnTo>
                    <a:pt x="173" y="130"/>
                  </a:lnTo>
                  <a:lnTo>
                    <a:pt x="198" y="167"/>
                  </a:lnTo>
                  <a:lnTo>
                    <a:pt x="221" y="204"/>
                  </a:lnTo>
                  <a:lnTo>
                    <a:pt x="238" y="246"/>
                  </a:lnTo>
                  <a:lnTo>
                    <a:pt x="238" y="246"/>
                  </a:lnTo>
                  <a:lnTo>
                    <a:pt x="249" y="285"/>
                  </a:lnTo>
                  <a:lnTo>
                    <a:pt x="259" y="318"/>
                  </a:lnTo>
                  <a:lnTo>
                    <a:pt x="265" y="345"/>
                  </a:lnTo>
                  <a:lnTo>
                    <a:pt x="272" y="368"/>
                  </a:lnTo>
                  <a:lnTo>
                    <a:pt x="274" y="388"/>
                  </a:lnTo>
                  <a:lnTo>
                    <a:pt x="276" y="404"/>
                  </a:lnTo>
                  <a:lnTo>
                    <a:pt x="278" y="419"/>
                  </a:lnTo>
                  <a:lnTo>
                    <a:pt x="278" y="434"/>
                  </a:lnTo>
                  <a:lnTo>
                    <a:pt x="278" y="446"/>
                  </a:lnTo>
                  <a:lnTo>
                    <a:pt x="278" y="46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96" name="Freeform 239">
              <a:extLst>
                <a:ext uri="{FF2B5EF4-FFF2-40B4-BE49-F238E27FC236}">
                  <a16:creationId xmlns:a16="http://schemas.microsoft.com/office/drawing/2014/main" id="{A095A930-99C7-387D-EB0C-313FB6B5C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" y="2284"/>
              <a:ext cx="125" cy="385"/>
            </a:xfrm>
            <a:custGeom>
              <a:avLst/>
              <a:gdLst/>
              <a:ahLst/>
              <a:cxnLst>
                <a:cxn ang="0">
                  <a:pos x="125" y="380"/>
                </a:cxn>
                <a:cxn ang="0">
                  <a:pos x="103" y="338"/>
                </a:cxn>
                <a:cxn ang="0">
                  <a:pos x="85" y="299"/>
                </a:cxn>
                <a:cxn ang="0">
                  <a:pos x="67" y="256"/>
                </a:cxn>
                <a:cxn ang="0">
                  <a:pos x="50" y="216"/>
                </a:cxn>
                <a:cxn ang="0">
                  <a:pos x="37" y="177"/>
                </a:cxn>
                <a:cxn ang="0">
                  <a:pos x="27" y="136"/>
                </a:cxn>
                <a:cxn ang="0">
                  <a:pos x="16" y="101"/>
                </a:cxn>
                <a:cxn ang="0">
                  <a:pos x="9" y="64"/>
                </a:cxn>
                <a:cxn ang="0">
                  <a:pos x="4" y="3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30"/>
                </a:cxn>
                <a:cxn ang="0">
                  <a:pos x="8" y="64"/>
                </a:cxn>
                <a:cxn ang="0">
                  <a:pos x="14" y="101"/>
                </a:cxn>
                <a:cxn ang="0">
                  <a:pos x="21" y="138"/>
                </a:cxn>
                <a:cxn ang="0">
                  <a:pos x="32" y="178"/>
                </a:cxn>
                <a:cxn ang="0">
                  <a:pos x="42" y="218"/>
                </a:cxn>
                <a:cxn ang="0">
                  <a:pos x="55" y="258"/>
                </a:cxn>
                <a:cxn ang="0">
                  <a:pos x="69" y="300"/>
                </a:cxn>
                <a:cxn ang="0">
                  <a:pos x="88" y="343"/>
                </a:cxn>
                <a:cxn ang="0">
                  <a:pos x="110" y="385"/>
                </a:cxn>
                <a:cxn ang="0">
                  <a:pos x="125" y="380"/>
                </a:cxn>
              </a:cxnLst>
              <a:rect l="0" t="0" r="r" b="b"/>
              <a:pathLst>
                <a:path w="126" h="386">
                  <a:moveTo>
                    <a:pt x="125" y="380"/>
                  </a:moveTo>
                  <a:lnTo>
                    <a:pt x="103" y="338"/>
                  </a:lnTo>
                  <a:lnTo>
                    <a:pt x="85" y="299"/>
                  </a:lnTo>
                  <a:lnTo>
                    <a:pt x="67" y="256"/>
                  </a:lnTo>
                  <a:lnTo>
                    <a:pt x="50" y="216"/>
                  </a:lnTo>
                  <a:lnTo>
                    <a:pt x="37" y="177"/>
                  </a:lnTo>
                  <a:lnTo>
                    <a:pt x="27" y="136"/>
                  </a:lnTo>
                  <a:lnTo>
                    <a:pt x="16" y="101"/>
                  </a:lnTo>
                  <a:lnTo>
                    <a:pt x="9" y="64"/>
                  </a:lnTo>
                  <a:lnTo>
                    <a:pt x="4" y="3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30"/>
                  </a:lnTo>
                  <a:lnTo>
                    <a:pt x="8" y="64"/>
                  </a:lnTo>
                  <a:lnTo>
                    <a:pt x="14" y="101"/>
                  </a:lnTo>
                  <a:lnTo>
                    <a:pt x="21" y="138"/>
                  </a:lnTo>
                  <a:lnTo>
                    <a:pt x="32" y="178"/>
                  </a:lnTo>
                  <a:lnTo>
                    <a:pt x="42" y="218"/>
                  </a:lnTo>
                  <a:lnTo>
                    <a:pt x="55" y="258"/>
                  </a:lnTo>
                  <a:lnTo>
                    <a:pt x="69" y="300"/>
                  </a:lnTo>
                  <a:lnTo>
                    <a:pt x="88" y="343"/>
                  </a:lnTo>
                  <a:lnTo>
                    <a:pt x="110" y="385"/>
                  </a:lnTo>
                  <a:lnTo>
                    <a:pt x="125" y="380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97" name="Freeform 240">
              <a:extLst>
                <a:ext uri="{FF2B5EF4-FFF2-40B4-BE49-F238E27FC236}">
                  <a16:creationId xmlns:a16="http://schemas.microsoft.com/office/drawing/2014/main" id="{4F789855-F84A-0DDE-300B-88F344D6F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" y="2290"/>
              <a:ext cx="158" cy="408"/>
            </a:xfrm>
            <a:custGeom>
              <a:avLst/>
              <a:gdLst/>
              <a:ahLst/>
              <a:cxnLst>
                <a:cxn ang="0">
                  <a:pos x="115" y="408"/>
                </a:cxn>
                <a:cxn ang="0">
                  <a:pos x="98" y="391"/>
                </a:cxn>
                <a:cxn ang="0">
                  <a:pos x="81" y="375"/>
                </a:cxn>
                <a:cxn ang="0">
                  <a:pos x="64" y="353"/>
                </a:cxn>
                <a:cxn ang="0">
                  <a:pos x="50" y="332"/>
                </a:cxn>
                <a:cxn ang="0">
                  <a:pos x="35" y="309"/>
                </a:cxn>
                <a:cxn ang="0">
                  <a:pos x="23" y="288"/>
                </a:cxn>
                <a:cxn ang="0">
                  <a:pos x="12" y="262"/>
                </a:cxn>
                <a:cxn ang="0">
                  <a:pos x="5" y="239"/>
                </a:cxn>
                <a:cxn ang="0">
                  <a:pos x="0" y="214"/>
                </a:cxn>
                <a:cxn ang="0">
                  <a:pos x="0" y="193"/>
                </a:cxn>
                <a:cxn ang="0">
                  <a:pos x="0" y="193"/>
                </a:cxn>
                <a:cxn ang="0">
                  <a:pos x="0" y="168"/>
                </a:cxn>
                <a:cxn ang="0">
                  <a:pos x="0" y="145"/>
                </a:cxn>
                <a:cxn ang="0">
                  <a:pos x="3" y="124"/>
                </a:cxn>
                <a:cxn ang="0">
                  <a:pos x="5" y="103"/>
                </a:cxn>
                <a:cxn ang="0">
                  <a:pos x="9" y="82"/>
                </a:cxn>
                <a:cxn ang="0">
                  <a:pos x="16" y="60"/>
                </a:cxn>
                <a:cxn ang="0">
                  <a:pos x="20" y="43"/>
                </a:cxn>
                <a:cxn ang="0">
                  <a:pos x="28" y="27"/>
                </a:cxn>
                <a:cxn ang="0">
                  <a:pos x="37" y="12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0" y="4"/>
                </a:cxn>
                <a:cxn ang="0">
                  <a:pos x="58" y="16"/>
                </a:cxn>
                <a:cxn ang="0">
                  <a:pos x="69" y="35"/>
                </a:cxn>
                <a:cxn ang="0">
                  <a:pos x="83" y="60"/>
                </a:cxn>
                <a:cxn ang="0">
                  <a:pos x="98" y="90"/>
                </a:cxn>
                <a:cxn ang="0">
                  <a:pos x="113" y="119"/>
                </a:cxn>
                <a:cxn ang="0">
                  <a:pos x="127" y="153"/>
                </a:cxn>
                <a:cxn ang="0">
                  <a:pos x="140" y="184"/>
                </a:cxn>
                <a:cxn ang="0">
                  <a:pos x="149" y="216"/>
                </a:cxn>
                <a:cxn ang="0">
                  <a:pos x="155" y="244"/>
                </a:cxn>
                <a:cxn ang="0">
                  <a:pos x="115" y="408"/>
                </a:cxn>
              </a:cxnLst>
              <a:rect l="0" t="0" r="r" b="b"/>
              <a:pathLst>
                <a:path w="156" h="409">
                  <a:moveTo>
                    <a:pt x="115" y="408"/>
                  </a:moveTo>
                  <a:lnTo>
                    <a:pt x="98" y="391"/>
                  </a:lnTo>
                  <a:lnTo>
                    <a:pt x="81" y="375"/>
                  </a:lnTo>
                  <a:lnTo>
                    <a:pt x="64" y="353"/>
                  </a:lnTo>
                  <a:lnTo>
                    <a:pt x="50" y="332"/>
                  </a:lnTo>
                  <a:lnTo>
                    <a:pt x="35" y="309"/>
                  </a:lnTo>
                  <a:lnTo>
                    <a:pt x="23" y="288"/>
                  </a:lnTo>
                  <a:lnTo>
                    <a:pt x="12" y="262"/>
                  </a:lnTo>
                  <a:lnTo>
                    <a:pt x="5" y="239"/>
                  </a:lnTo>
                  <a:lnTo>
                    <a:pt x="0" y="214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68"/>
                  </a:lnTo>
                  <a:lnTo>
                    <a:pt x="0" y="145"/>
                  </a:lnTo>
                  <a:lnTo>
                    <a:pt x="3" y="124"/>
                  </a:lnTo>
                  <a:lnTo>
                    <a:pt x="5" y="103"/>
                  </a:lnTo>
                  <a:lnTo>
                    <a:pt x="9" y="82"/>
                  </a:lnTo>
                  <a:lnTo>
                    <a:pt x="16" y="60"/>
                  </a:lnTo>
                  <a:lnTo>
                    <a:pt x="20" y="43"/>
                  </a:lnTo>
                  <a:lnTo>
                    <a:pt x="28" y="27"/>
                  </a:lnTo>
                  <a:lnTo>
                    <a:pt x="37" y="1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8" y="16"/>
                  </a:lnTo>
                  <a:lnTo>
                    <a:pt x="69" y="35"/>
                  </a:lnTo>
                  <a:lnTo>
                    <a:pt x="83" y="60"/>
                  </a:lnTo>
                  <a:lnTo>
                    <a:pt x="98" y="90"/>
                  </a:lnTo>
                  <a:lnTo>
                    <a:pt x="113" y="119"/>
                  </a:lnTo>
                  <a:lnTo>
                    <a:pt x="127" y="153"/>
                  </a:lnTo>
                  <a:lnTo>
                    <a:pt x="140" y="184"/>
                  </a:lnTo>
                  <a:lnTo>
                    <a:pt x="149" y="216"/>
                  </a:lnTo>
                  <a:lnTo>
                    <a:pt x="155" y="244"/>
                  </a:lnTo>
                  <a:lnTo>
                    <a:pt x="115" y="408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98" name="Freeform 241">
              <a:extLst>
                <a:ext uri="{FF2B5EF4-FFF2-40B4-BE49-F238E27FC236}">
                  <a16:creationId xmlns:a16="http://schemas.microsoft.com/office/drawing/2014/main" id="{6B7B842B-FA81-B62F-0723-4CE8B64B6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" y="2290"/>
              <a:ext cx="158" cy="408"/>
            </a:xfrm>
            <a:custGeom>
              <a:avLst/>
              <a:gdLst/>
              <a:ahLst/>
              <a:cxnLst>
                <a:cxn ang="0">
                  <a:pos x="115" y="408"/>
                </a:cxn>
                <a:cxn ang="0">
                  <a:pos x="98" y="391"/>
                </a:cxn>
                <a:cxn ang="0">
                  <a:pos x="81" y="375"/>
                </a:cxn>
                <a:cxn ang="0">
                  <a:pos x="64" y="353"/>
                </a:cxn>
                <a:cxn ang="0">
                  <a:pos x="50" y="332"/>
                </a:cxn>
                <a:cxn ang="0">
                  <a:pos x="35" y="309"/>
                </a:cxn>
                <a:cxn ang="0">
                  <a:pos x="23" y="288"/>
                </a:cxn>
                <a:cxn ang="0">
                  <a:pos x="12" y="262"/>
                </a:cxn>
                <a:cxn ang="0">
                  <a:pos x="5" y="239"/>
                </a:cxn>
                <a:cxn ang="0">
                  <a:pos x="0" y="214"/>
                </a:cxn>
                <a:cxn ang="0">
                  <a:pos x="0" y="193"/>
                </a:cxn>
                <a:cxn ang="0">
                  <a:pos x="0" y="193"/>
                </a:cxn>
                <a:cxn ang="0">
                  <a:pos x="0" y="168"/>
                </a:cxn>
                <a:cxn ang="0">
                  <a:pos x="0" y="145"/>
                </a:cxn>
                <a:cxn ang="0">
                  <a:pos x="3" y="124"/>
                </a:cxn>
                <a:cxn ang="0">
                  <a:pos x="5" y="103"/>
                </a:cxn>
                <a:cxn ang="0">
                  <a:pos x="9" y="82"/>
                </a:cxn>
                <a:cxn ang="0">
                  <a:pos x="16" y="60"/>
                </a:cxn>
                <a:cxn ang="0">
                  <a:pos x="20" y="43"/>
                </a:cxn>
                <a:cxn ang="0">
                  <a:pos x="28" y="27"/>
                </a:cxn>
                <a:cxn ang="0">
                  <a:pos x="37" y="12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0" y="4"/>
                </a:cxn>
                <a:cxn ang="0">
                  <a:pos x="58" y="16"/>
                </a:cxn>
                <a:cxn ang="0">
                  <a:pos x="69" y="35"/>
                </a:cxn>
                <a:cxn ang="0">
                  <a:pos x="83" y="60"/>
                </a:cxn>
                <a:cxn ang="0">
                  <a:pos x="98" y="90"/>
                </a:cxn>
                <a:cxn ang="0">
                  <a:pos x="113" y="119"/>
                </a:cxn>
                <a:cxn ang="0">
                  <a:pos x="127" y="153"/>
                </a:cxn>
                <a:cxn ang="0">
                  <a:pos x="140" y="184"/>
                </a:cxn>
                <a:cxn ang="0">
                  <a:pos x="149" y="216"/>
                </a:cxn>
                <a:cxn ang="0">
                  <a:pos x="155" y="244"/>
                </a:cxn>
              </a:cxnLst>
              <a:rect l="0" t="0" r="r" b="b"/>
              <a:pathLst>
                <a:path w="156" h="409">
                  <a:moveTo>
                    <a:pt x="115" y="408"/>
                  </a:moveTo>
                  <a:lnTo>
                    <a:pt x="98" y="391"/>
                  </a:lnTo>
                  <a:lnTo>
                    <a:pt x="81" y="375"/>
                  </a:lnTo>
                  <a:lnTo>
                    <a:pt x="64" y="353"/>
                  </a:lnTo>
                  <a:lnTo>
                    <a:pt x="50" y="332"/>
                  </a:lnTo>
                  <a:lnTo>
                    <a:pt x="35" y="309"/>
                  </a:lnTo>
                  <a:lnTo>
                    <a:pt x="23" y="288"/>
                  </a:lnTo>
                  <a:lnTo>
                    <a:pt x="12" y="262"/>
                  </a:lnTo>
                  <a:lnTo>
                    <a:pt x="5" y="239"/>
                  </a:lnTo>
                  <a:lnTo>
                    <a:pt x="0" y="214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68"/>
                  </a:lnTo>
                  <a:lnTo>
                    <a:pt x="0" y="145"/>
                  </a:lnTo>
                  <a:lnTo>
                    <a:pt x="3" y="124"/>
                  </a:lnTo>
                  <a:lnTo>
                    <a:pt x="5" y="103"/>
                  </a:lnTo>
                  <a:lnTo>
                    <a:pt x="9" y="82"/>
                  </a:lnTo>
                  <a:lnTo>
                    <a:pt x="16" y="60"/>
                  </a:lnTo>
                  <a:lnTo>
                    <a:pt x="20" y="43"/>
                  </a:lnTo>
                  <a:lnTo>
                    <a:pt x="28" y="27"/>
                  </a:lnTo>
                  <a:lnTo>
                    <a:pt x="37" y="1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8" y="16"/>
                  </a:lnTo>
                  <a:lnTo>
                    <a:pt x="69" y="35"/>
                  </a:lnTo>
                  <a:lnTo>
                    <a:pt x="83" y="60"/>
                  </a:lnTo>
                  <a:lnTo>
                    <a:pt x="98" y="90"/>
                  </a:lnTo>
                  <a:lnTo>
                    <a:pt x="113" y="119"/>
                  </a:lnTo>
                  <a:lnTo>
                    <a:pt x="127" y="153"/>
                  </a:lnTo>
                  <a:lnTo>
                    <a:pt x="140" y="184"/>
                  </a:lnTo>
                  <a:lnTo>
                    <a:pt x="149" y="216"/>
                  </a:lnTo>
                  <a:lnTo>
                    <a:pt x="155" y="24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899" name="Freeform 242">
              <a:extLst>
                <a:ext uri="{FF2B5EF4-FFF2-40B4-BE49-F238E27FC236}">
                  <a16:creationId xmlns:a16="http://schemas.microsoft.com/office/drawing/2014/main" id="{C3370C69-2BAC-FFEA-70D6-B1A44ED29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" y="2352"/>
              <a:ext cx="77" cy="317"/>
            </a:xfrm>
            <a:custGeom>
              <a:avLst/>
              <a:gdLst/>
              <a:ahLst/>
              <a:cxnLst>
                <a:cxn ang="0">
                  <a:pos x="74" y="304"/>
                </a:cxn>
                <a:cxn ang="0">
                  <a:pos x="53" y="268"/>
                </a:cxn>
                <a:cxn ang="0">
                  <a:pos x="38" y="231"/>
                </a:cxn>
                <a:cxn ang="0">
                  <a:pos x="25" y="195"/>
                </a:cxn>
                <a:cxn ang="0">
                  <a:pos x="16" y="161"/>
                </a:cxn>
                <a:cxn ang="0">
                  <a:pos x="8" y="128"/>
                </a:cxn>
                <a:cxn ang="0">
                  <a:pos x="4" y="98"/>
                </a:cxn>
                <a:cxn ang="0">
                  <a:pos x="4" y="69"/>
                </a:cxn>
                <a:cxn ang="0">
                  <a:pos x="4" y="41"/>
                </a:cxn>
                <a:cxn ang="0">
                  <a:pos x="6" y="1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20"/>
                </a:cxn>
                <a:cxn ang="0">
                  <a:pos x="2" y="43"/>
                </a:cxn>
                <a:cxn ang="0">
                  <a:pos x="0" y="71"/>
                </a:cxn>
                <a:cxn ang="0">
                  <a:pos x="0" y="103"/>
                </a:cxn>
                <a:cxn ang="0">
                  <a:pos x="2" y="134"/>
                </a:cxn>
                <a:cxn ang="0">
                  <a:pos x="6" y="167"/>
                </a:cxn>
                <a:cxn ang="0">
                  <a:pos x="13" y="204"/>
                </a:cxn>
                <a:cxn ang="0">
                  <a:pos x="25" y="241"/>
                </a:cxn>
                <a:cxn ang="0">
                  <a:pos x="39" y="279"/>
                </a:cxn>
                <a:cxn ang="0">
                  <a:pos x="59" y="317"/>
                </a:cxn>
                <a:cxn ang="0">
                  <a:pos x="74" y="304"/>
                </a:cxn>
              </a:cxnLst>
              <a:rect l="0" t="0" r="r" b="b"/>
              <a:pathLst>
                <a:path w="75" h="318">
                  <a:moveTo>
                    <a:pt x="74" y="304"/>
                  </a:moveTo>
                  <a:lnTo>
                    <a:pt x="53" y="268"/>
                  </a:lnTo>
                  <a:lnTo>
                    <a:pt x="38" y="231"/>
                  </a:lnTo>
                  <a:lnTo>
                    <a:pt x="25" y="195"/>
                  </a:lnTo>
                  <a:lnTo>
                    <a:pt x="16" y="161"/>
                  </a:lnTo>
                  <a:lnTo>
                    <a:pt x="8" y="128"/>
                  </a:lnTo>
                  <a:lnTo>
                    <a:pt x="4" y="98"/>
                  </a:lnTo>
                  <a:lnTo>
                    <a:pt x="4" y="69"/>
                  </a:lnTo>
                  <a:lnTo>
                    <a:pt x="4" y="41"/>
                  </a:lnTo>
                  <a:lnTo>
                    <a:pt x="6" y="18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0"/>
                  </a:lnTo>
                  <a:lnTo>
                    <a:pt x="2" y="43"/>
                  </a:lnTo>
                  <a:lnTo>
                    <a:pt x="0" y="71"/>
                  </a:lnTo>
                  <a:lnTo>
                    <a:pt x="0" y="103"/>
                  </a:lnTo>
                  <a:lnTo>
                    <a:pt x="2" y="134"/>
                  </a:lnTo>
                  <a:lnTo>
                    <a:pt x="6" y="167"/>
                  </a:lnTo>
                  <a:lnTo>
                    <a:pt x="13" y="204"/>
                  </a:lnTo>
                  <a:lnTo>
                    <a:pt x="25" y="241"/>
                  </a:lnTo>
                  <a:lnTo>
                    <a:pt x="39" y="279"/>
                  </a:lnTo>
                  <a:lnTo>
                    <a:pt x="59" y="317"/>
                  </a:lnTo>
                  <a:lnTo>
                    <a:pt x="74" y="304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00" name="Freeform 243">
              <a:extLst>
                <a:ext uri="{FF2B5EF4-FFF2-40B4-BE49-F238E27FC236}">
                  <a16:creationId xmlns:a16="http://schemas.microsoft.com/office/drawing/2014/main" id="{510AE458-B621-D2FE-E51B-91FECA3B7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5" y="2391"/>
              <a:ext cx="187" cy="403"/>
            </a:xfrm>
            <a:custGeom>
              <a:avLst/>
              <a:gdLst/>
              <a:ahLst/>
              <a:cxnLst>
                <a:cxn ang="0">
                  <a:pos x="38" y="339"/>
                </a:cxn>
                <a:cxn ang="0">
                  <a:pos x="31" y="319"/>
                </a:cxn>
                <a:cxn ang="0">
                  <a:pos x="23" y="300"/>
                </a:cxn>
                <a:cxn ang="0">
                  <a:pos x="17" y="279"/>
                </a:cxn>
                <a:cxn ang="0">
                  <a:pos x="13" y="259"/>
                </a:cxn>
                <a:cxn ang="0">
                  <a:pos x="8" y="238"/>
                </a:cxn>
                <a:cxn ang="0">
                  <a:pos x="4" y="217"/>
                </a:cxn>
                <a:cxn ang="0">
                  <a:pos x="2" y="197"/>
                </a:cxn>
                <a:cxn ang="0">
                  <a:pos x="0" y="176"/>
                </a:cxn>
                <a:cxn ang="0">
                  <a:pos x="0" y="160"/>
                </a:cxn>
                <a:cxn ang="0">
                  <a:pos x="0" y="146"/>
                </a:cxn>
                <a:cxn ang="0">
                  <a:pos x="0" y="146"/>
                </a:cxn>
                <a:cxn ang="0">
                  <a:pos x="2" y="128"/>
                </a:cxn>
                <a:cxn ang="0">
                  <a:pos x="6" y="114"/>
                </a:cxn>
                <a:cxn ang="0">
                  <a:pos x="8" y="97"/>
                </a:cxn>
                <a:cxn ang="0">
                  <a:pos x="15" y="80"/>
                </a:cxn>
                <a:cxn ang="0">
                  <a:pos x="18" y="65"/>
                </a:cxn>
                <a:cxn ang="0">
                  <a:pos x="25" y="49"/>
                </a:cxn>
                <a:cxn ang="0">
                  <a:pos x="31" y="34"/>
                </a:cxn>
                <a:cxn ang="0">
                  <a:pos x="38" y="21"/>
                </a:cxn>
                <a:cxn ang="0">
                  <a:pos x="44" y="13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7" y="0"/>
                </a:cxn>
                <a:cxn ang="0">
                  <a:pos x="59" y="0"/>
                </a:cxn>
                <a:cxn ang="0">
                  <a:pos x="61" y="2"/>
                </a:cxn>
                <a:cxn ang="0">
                  <a:pos x="63" y="2"/>
                </a:cxn>
                <a:cxn ang="0">
                  <a:pos x="63" y="4"/>
                </a:cxn>
                <a:cxn ang="0">
                  <a:pos x="63" y="4"/>
                </a:cxn>
                <a:cxn ang="0">
                  <a:pos x="66" y="4"/>
                </a:cxn>
                <a:cxn ang="0">
                  <a:pos x="69" y="10"/>
                </a:cxn>
                <a:cxn ang="0">
                  <a:pos x="73" y="19"/>
                </a:cxn>
                <a:cxn ang="0">
                  <a:pos x="80" y="29"/>
                </a:cxn>
                <a:cxn ang="0">
                  <a:pos x="86" y="42"/>
                </a:cxn>
                <a:cxn ang="0">
                  <a:pos x="94" y="54"/>
                </a:cxn>
                <a:cxn ang="0">
                  <a:pos x="101" y="72"/>
                </a:cxn>
                <a:cxn ang="0">
                  <a:pos x="107" y="86"/>
                </a:cxn>
                <a:cxn ang="0">
                  <a:pos x="112" y="101"/>
                </a:cxn>
                <a:cxn ang="0">
                  <a:pos x="116" y="116"/>
                </a:cxn>
                <a:cxn ang="0">
                  <a:pos x="116" y="116"/>
                </a:cxn>
                <a:cxn ang="0">
                  <a:pos x="119" y="132"/>
                </a:cxn>
                <a:cxn ang="0">
                  <a:pos x="124" y="155"/>
                </a:cxn>
                <a:cxn ang="0">
                  <a:pos x="133" y="185"/>
                </a:cxn>
                <a:cxn ang="0">
                  <a:pos x="143" y="217"/>
                </a:cxn>
                <a:cxn ang="0">
                  <a:pos x="151" y="252"/>
                </a:cxn>
                <a:cxn ang="0">
                  <a:pos x="160" y="286"/>
                </a:cxn>
                <a:cxn ang="0">
                  <a:pos x="168" y="321"/>
                </a:cxn>
                <a:cxn ang="0">
                  <a:pos x="177" y="353"/>
                </a:cxn>
                <a:cxn ang="0">
                  <a:pos x="183" y="383"/>
                </a:cxn>
                <a:cxn ang="0">
                  <a:pos x="186" y="404"/>
                </a:cxn>
                <a:cxn ang="0">
                  <a:pos x="38" y="339"/>
                </a:cxn>
              </a:cxnLst>
              <a:rect l="0" t="0" r="r" b="b"/>
              <a:pathLst>
                <a:path w="187" h="405">
                  <a:moveTo>
                    <a:pt x="38" y="339"/>
                  </a:moveTo>
                  <a:lnTo>
                    <a:pt x="31" y="319"/>
                  </a:lnTo>
                  <a:lnTo>
                    <a:pt x="23" y="300"/>
                  </a:lnTo>
                  <a:lnTo>
                    <a:pt x="17" y="279"/>
                  </a:lnTo>
                  <a:lnTo>
                    <a:pt x="13" y="259"/>
                  </a:lnTo>
                  <a:lnTo>
                    <a:pt x="8" y="238"/>
                  </a:lnTo>
                  <a:lnTo>
                    <a:pt x="4" y="217"/>
                  </a:lnTo>
                  <a:lnTo>
                    <a:pt x="2" y="197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2" y="128"/>
                  </a:lnTo>
                  <a:lnTo>
                    <a:pt x="6" y="114"/>
                  </a:lnTo>
                  <a:lnTo>
                    <a:pt x="8" y="97"/>
                  </a:lnTo>
                  <a:lnTo>
                    <a:pt x="15" y="80"/>
                  </a:lnTo>
                  <a:lnTo>
                    <a:pt x="18" y="65"/>
                  </a:lnTo>
                  <a:lnTo>
                    <a:pt x="25" y="49"/>
                  </a:lnTo>
                  <a:lnTo>
                    <a:pt x="31" y="34"/>
                  </a:lnTo>
                  <a:lnTo>
                    <a:pt x="38" y="21"/>
                  </a:lnTo>
                  <a:lnTo>
                    <a:pt x="44" y="13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6" y="4"/>
                  </a:lnTo>
                  <a:lnTo>
                    <a:pt x="69" y="10"/>
                  </a:lnTo>
                  <a:lnTo>
                    <a:pt x="73" y="19"/>
                  </a:lnTo>
                  <a:lnTo>
                    <a:pt x="80" y="29"/>
                  </a:lnTo>
                  <a:lnTo>
                    <a:pt x="86" y="42"/>
                  </a:lnTo>
                  <a:lnTo>
                    <a:pt x="94" y="54"/>
                  </a:lnTo>
                  <a:lnTo>
                    <a:pt x="101" y="72"/>
                  </a:lnTo>
                  <a:lnTo>
                    <a:pt x="107" y="86"/>
                  </a:lnTo>
                  <a:lnTo>
                    <a:pt x="112" y="101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9" y="132"/>
                  </a:lnTo>
                  <a:lnTo>
                    <a:pt x="124" y="155"/>
                  </a:lnTo>
                  <a:lnTo>
                    <a:pt x="133" y="185"/>
                  </a:lnTo>
                  <a:lnTo>
                    <a:pt x="143" y="217"/>
                  </a:lnTo>
                  <a:lnTo>
                    <a:pt x="151" y="252"/>
                  </a:lnTo>
                  <a:lnTo>
                    <a:pt x="160" y="286"/>
                  </a:lnTo>
                  <a:lnTo>
                    <a:pt x="168" y="321"/>
                  </a:lnTo>
                  <a:lnTo>
                    <a:pt x="177" y="353"/>
                  </a:lnTo>
                  <a:lnTo>
                    <a:pt x="183" y="383"/>
                  </a:lnTo>
                  <a:lnTo>
                    <a:pt x="186" y="404"/>
                  </a:lnTo>
                  <a:lnTo>
                    <a:pt x="38" y="339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01" name="Freeform 244">
              <a:extLst>
                <a:ext uri="{FF2B5EF4-FFF2-40B4-BE49-F238E27FC236}">
                  <a16:creationId xmlns:a16="http://schemas.microsoft.com/office/drawing/2014/main" id="{AECAB15B-2ED2-BA31-C75F-B02C680EE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5" y="2391"/>
              <a:ext cx="187" cy="403"/>
            </a:xfrm>
            <a:custGeom>
              <a:avLst/>
              <a:gdLst/>
              <a:ahLst/>
              <a:cxnLst>
                <a:cxn ang="0">
                  <a:pos x="38" y="339"/>
                </a:cxn>
                <a:cxn ang="0">
                  <a:pos x="31" y="319"/>
                </a:cxn>
                <a:cxn ang="0">
                  <a:pos x="23" y="300"/>
                </a:cxn>
                <a:cxn ang="0">
                  <a:pos x="17" y="279"/>
                </a:cxn>
                <a:cxn ang="0">
                  <a:pos x="13" y="259"/>
                </a:cxn>
                <a:cxn ang="0">
                  <a:pos x="8" y="238"/>
                </a:cxn>
                <a:cxn ang="0">
                  <a:pos x="4" y="217"/>
                </a:cxn>
                <a:cxn ang="0">
                  <a:pos x="2" y="197"/>
                </a:cxn>
                <a:cxn ang="0">
                  <a:pos x="0" y="176"/>
                </a:cxn>
                <a:cxn ang="0">
                  <a:pos x="0" y="160"/>
                </a:cxn>
                <a:cxn ang="0">
                  <a:pos x="0" y="146"/>
                </a:cxn>
                <a:cxn ang="0">
                  <a:pos x="0" y="146"/>
                </a:cxn>
                <a:cxn ang="0">
                  <a:pos x="2" y="128"/>
                </a:cxn>
                <a:cxn ang="0">
                  <a:pos x="6" y="114"/>
                </a:cxn>
                <a:cxn ang="0">
                  <a:pos x="8" y="97"/>
                </a:cxn>
                <a:cxn ang="0">
                  <a:pos x="15" y="80"/>
                </a:cxn>
                <a:cxn ang="0">
                  <a:pos x="18" y="65"/>
                </a:cxn>
                <a:cxn ang="0">
                  <a:pos x="25" y="49"/>
                </a:cxn>
                <a:cxn ang="0">
                  <a:pos x="31" y="34"/>
                </a:cxn>
                <a:cxn ang="0">
                  <a:pos x="38" y="21"/>
                </a:cxn>
                <a:cxn ang="0">
                  <a:pos x="44" y="13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7" y="0"/>
                </a:cxn>
                <a:cxn ang="0">
                  <a:pos x="59" y="0"/>
                </a:cxn>
                <a:cxn ang="0">
                  <a:pos x="61" y="2"/>
                </a:cxn>
                <a:cxn ang="0">
                  <a:pos x="63" y="2"/>
                </a:cxn>
                <a:cxn ang="0">
                  <a:pos x="63" y="4"/>
                </a:cxn>
                <a:cxn ang="0">
                  <a:pos x="63" y="4"/>
                </a:cxn>
                <a:cxn ang="0">
                  <a:pos x="66" y="4"/>
                </a:cxn>
                <a:cxn ang="0">
                  <a:pos x="69" y="10"/>
                </a:cxn>
                <a:cxn ang="0">
                  <a:pos x="73" y="19"/>
                </a:cxn>
                <a:cxn ang="0">
                  <a:pos x="80" y="29"/>
                </a:cxn>
                <a:cxn ang="0">
                  <a:pos x="86" y="42"/>
                </a:cxn>
                <a:cxn ang="0">
                  <a:pos x="94" y="54"/>
                </a:cxn>
                <a:cxn ang="0">
                  <a:pos x="101" y="72"/>
                </a:cxn>
                <a:cxn ang="0">
                  <a:pos x="107" y="86"/>
                </a:cxn>
                <a:cxn ang="0">
                  <a:pos x="112" y="101"/>
                </a:cxn>
                <a:cxn ang="0">
                  <a:pos x="116" y="116"/>
                </a:cxn>
                <a:cxn ang="0">
                  <a:pos x="116" y="116"/>
                </a:cxn>
                <a:cxn ang="0">
                  <a:pos x="119" y="132"/>
                </a:cxn>
                <a:cxn ang="0">
                  <a:pos x="124" y="155"/>
                </a:cxn>
                <a:cxn ang="0">
                  <a:pos x="133" y="185"/>
                </a:cxn>
                <a:cxn ang="0">
                  <a:pos x="143" y="217"/>
                </a:cxn>
                <a:cxn ang="0">
                  <a:pos x="151" y="252"/>
                </a:cxn>
                <a:cxn ang="0">
                  <a:pos x="160" y="286"/>
                </a:cxn>
                <a:cxn ang="0">
                  <a:pos x="168" y="321"/>
                </a:cxn>
                <a:cxn ang="0">
                  <a:pos x="177" y="353"/>
                </a:cxn>
                <a:cxn ang="0">
                  <a:pos x="183" y="383"/>
                </a:cxn>
                <a:cxn ang="0">
                  <a:pos x="186" y="404"/>
                </a:cxn>
              </a:cxnLst>
              <a:rect l="0" t="0" r="r" b="b"/>
              <a:pathLst>
                <a:path w="187" h="405">
                  <a:moveTo>
                    <a:pt x="38" y="339"/>
                  </a:moveTo>
                  <a:lnTo>
                    <a:pt x="31" y="319"/>
                  </a:lnTo>
                  <a:lnTo>
                    <a:pt x="23" y="300"/>
                  </a:lnTo>
                  <a:lnTo>
                    <a:pt x="17" y="279"/>
                  </a:lnTo>
                  <a:lnTo>
                    <a:pt x="13" y="259"/>
                  </a:lnTo>
                  <a:lnTo>
                    <a:pt x="8" y="238"/>
                  </a:lnTo>
                  <a:lnTo>
                    <a:pt x="4" y="217"/>
                  </a:lnTo>
                  <a:lnTo>
                    <a:pt x="2" y="197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2" y="128"/>
                  </a:lnTo>
                  <a:lnTo>
                    <a:pt x="6" y="114"/>
                  </a:lnTo>
                  <a:lnTo>
                    <a:pt x="8" y="97"/>
                  </a:lnTo>
                  <a:lnTo>
                    <a:pt x="15" y="80"/>
                  </a:lnTo>
                  <a:lnTo>
                    <a:pt x="18" y="65"/>
                  </a:lnTo>
                  <a:lnTo>
                    <a:pt x="25" y="49"/>
                  </a:lnTo>
                  <a:lnTo>
                    <a:pt x="31" y="34"/>
                  </a:lnTo>
                  <a:lnTo>
                    <a:pt x="38" y="21"/>
                  </a:lnTo>
                  <a:lnTo>
                    <a:pt x="44" y="13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6" y="4"/>
                  </a:lnTo>
                  <a:lnTo>
                    <a:pt x="69" y="10"/>
                  </a:lnTo>
                  <a:lnTo>
                    <a:pt x="73" y="19"/>
                  </a:lnTo>
                  <a:lnTo>
                    <a:pt x="80" y="29"/>
                  </a:lnTo>
                  <a:lnTo>
                    <a:pt x="86" y="42"/>
                  </a:lnTo>
                  <a:lnTo>
                    <a:pt x="94" y="54"/>
                  </a:lnTo>
                  <a:lnTo>
                    <a:pt x="101" y="72"/>
                  </a:lnTo>
                  <a:lnTo>
                    <a:pt x="107" y="86"/>
                  </a:lnTo>
                  <a:lnTo>
                    <a:pt x="112" y="101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9" y="132"/>
                  </a:lnTo>
                  <a:lnTo>
                    <a:pt x="124" y="155"/>
                  </a:lnTo>
                  <a:lnTo>
                    <a:pt x="133" y="185"/>
                  </a:lnTo>
                  <a:lnTo>
                    <a:pt x="143" y="217"/>
                  </a:lnTo>
                  <a:lnTo>
                    <a:pt x="151" y="252"/>
                  </a:lnTo>
                  <a:lnTo>
                    <a:pt x="160" y="286"/>
                  </a:lnTo>
                  <a:lnTo>
                    <a:pt x="168" y="321"/>
                  </a:lnTo>
                  <a:lnTo>
                    <a:pt x="177" y="353"/>
                  </a:lnTo>
                  <a:lnTo>
                    <a:pt x="183" y="383"/>
                  </a:lnTo>
                  <a:lnTo>
                    <a:pt x="186" y="40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02" name="Freeform 245">
              <a:extLst>
                <a:ext uri="{FF2B5EF4-FFF2-40B4-BE49-F238E27FC236}">
                  <a16:creationId xmlns:a16="http://schemas.microsoft.com/office/drawing/2014/main" id="{732E0166-6415-AFBB-35A1-2DCD83230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2520"/>
              <a:ext cx="59" cy="269"/>
            </a:xfrm>
            <a:custGeom>
              <a:avLst/>
              <a:gdLst/>
              <a:ahLst/>
              <a:cxnLst>
                <a:cxn ang="0">
                  <a:pos x="59" y="269"/>
                </a:cxn>
                <a:cxn ang="0">
                  <a:pos x="43" y="237"/>
                </a:cxn>
                <a:cxn ang="0">
                  <a:pos x="31" y="207"/>
                </a:cxn>
                <a:cxn ang="0">
                  <a:pos x="22" y="176"/>
                </a:cxn>
                <a:cxn ang="0">
                  <a:pos x="15" y="144"/>
                </a:cxn>
                <a:cxn ang="0">
                  <a:pos x="10" y="115"/>
                </a:cxn>
                <a:cxn ang="0">
                  <a:pos x="6" y="87"/>
                </a:cxn>
                <a:cxn ang="0">
                  <a:pos x="4" y="62"/>
                </a:cxn>
                <a:cxn ang="0">
                  <a:pos x="4" y="37"/>
                </a:cxn>
                <a:cxn ang="0">
                  <a:pos x="4" y="16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16"/>
                </a:cxn>
                <a:cxn ang="0">
                  <a:pos x="2" y="37"/>
                </a:cxn>
                <a:cxn ang="0">
                  <a:pos x="0" y="61"/>
                </a:cxn>
                <a:cxn ang="0">
                  <a:pos x="0" y="85"/>
                </a:cxn>
                <a:cxn ang="0">
                  <a:pos x="2" y="113"/>
                </a:cxn>
                <a:cxn ang="0">
                  <a:pos x="6" y="142"/>
                </a:cxn>
                <a:cxn ang="0">
                  <a:pos x="10" y="174"/>
                </a:cxn>
                <a:cxn ang="0">
                  <a:pos x="18" y="204"/>
                </a:cxn>
                <a:cxn ang="0">
                  <a:pos x="29" y="234"/>
                </a:cxn>
                <a:cxn ang="0">
                  <a:pos x="43" y="264"/>
                </a:cxn>
                <a:cxn ang="0">
                  <a:pos x="59" y="269"/>
                </a:cxn>
              </a:cxnLst>
              <a:rect l="0" t="0" r="r" b="b"/>
              <a:pathLst>
                <a:path w="60" h="270">
                  <a:moveTo>
                    <a:pt x="59" y="269"/>
                  </a:moveTo>
                  <a:lnTo>
                    <a:pt x="43" y="237"/>
                  </a:lnTo>
                  <a:lnTo>
                    <a:pt x="31" y="207"/>
                  </a:lnTo>
                  <a:lnTo>
                    <a:pt x="22" y="176"/>
                  </a:lnTo>
                  <a:lnTo>
                    <a:pt x="15" y="144"/>
                  </a:lnTo>
                  <a:lnTo>
                    <a:pt x="10" y="115"/>
                  </a:lnTo>
                  <a:lnTo>
                    <a:pt x="6" y="87"/>
                  </a:lnTo>
                  <a:lnTo>
                    <a:pt x="4" y="62"/>
                  </a:lnTo>
                  <a:lnTo>
                    <a:pt x="4" y="37"/>
                  </a:lnTo>
                  <a:lnTo>
                    <a:pt x="4" y="16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16"/>
                  </a:lnTo>
                  <a:lnTo>
                    <a:pt x="2" y="37"/>
                  </a:lnTo>
                  <a:lnTo>
                    <a:pt x="0" y="61"/>
                  </a:lnTo>
                  <a:lnTo>
                    <a:pt x="0" y="85"/>
                  </a:lnTo>
                  <a:lnTo>
                    <a:pt x="2" y="113"/>
                  </a:lnTo>
                  <a:lnTo>
                    <a:pt x="6" y="142"/>
                  </a:lnTo>
                  <a:lnTo>
                    <a:pt x="10" y="174"/>
                  </a:lnTo>
                  <a:lnTo>
                    <a:pt x="18" y="204"/>
                  </a:lnTo>
                  <a:lnTo>
                    <a:pt x="29" y="234"/>
                  </a:lnTo>
                  <a:lnTo>
                    <a:pt x="43" y="264"/>
                  </a:lnTo>
                  <a:lnTo>
                    <a:pt x="59" y="269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03" name="Freeform 246">
              <a:extLst>
                <a:ext uri="{FF2B5EF4-FFF2-40B4-BE49-F238E27FC236}">
                  <a16:creationId xmlns:a16="http://schemas.microsoft.com/office/drawing/2014/main" id="{30692EA2-F90A-8E96-26EA-FFF10266C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" y="2391"/>
              <a:ext cx="375" cy="403"/>
            </a:xfrm>
            <a:custGeom>
              <a:avLst/>
              <a:gdLst/>
              <a:ahLst/>
              <a:cxnLst>
                <a:cxn ang="0">
                  <a:pos x="227" y="309"/>
                </a:cxn>
                <a:cxn ang="0">
                  <a:pos x="212" y="298"/>
                </a:cxn>
                <a:cxn ang="0">
                  <a:pos x="198" y="287"/>
                </a:cxn>
                <a:cxn ang="0">
                  <a:pos x="180" y="275"/>
                </a:cxn>
                <a:cxn ang="0">
                  <a:pos x="163" y="264"/>
                </a:cxn>
                <a:cxn ang="0">
                  <a:pos x="147" y="250"/>
                </a:cxn>
                <a:cxn ang="0">
                  <a:pos x="128" y="238"/>
                </a:cxn>
                <a:cxn ang="0">
                  <a:pos x="111" y="222"/>
                </a:cxn>
                <a:cxn ang="0">
                  <a:pos x="96" y="208"/>
                </a:cxn>
                <a:cxn ang="0">
                  <a:pos x="79" y="191"/>
                </a:cxn>
                <a:cxn ang="0">
                  <a:pos x="67" y="174"/>
                </a:cxn>
                <a:cxn ang="0">
                  <a:pos x="67" y="174"/>
                </a:cxn>
                <a:cxn ang="0">
                  <a:pos x="56" y="158"/>
                </a:cxn>
                <a:cxn ang="0">
                  <a:pos x="46" y="139"/>
                </a:cxn>
                <a:cxn ang="0">
                  <a:pos x="35" y="121"/>
                </a:cxn>
                <a:cxn ang="0">
                  <a:pos x="27" y="103"/>
                </a:cxn>
                <a:cxn ang="0">
                  <a:pos x="18" y="84"/>
                </a:cxn>
                <a:cxn ang="0">
                  <a:pos x="12" y="65"/>
                </a:cxn>
                <a:cxn ang="0">
                  <a:pos x="7" y="48"/>
                </a:cxn>
                <a:cxn ang="0">
                  <a:pos x="3" y="31"/>
                </a:cxn>
                <a:cxn ang="0">
                  <a:pos x="2" y="1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14" y="6"/>
                </a:cxn>
                <a:cxn ang="0">
                  <a:pos x="28" y="13"/>
                </a:cxn>
                <a:cxn ang="0">
                  <a:pos x="50" y="20"/>
                </a:cxn>
                <a:cxn ang="0">
                  <a:pos x="71" y="34"/>
                </a:cxn>
                <a:cxn ang="0">
                  <a:pos x="96" y="46"/>
                </a:cxn>
                <a:cxn ang="0">
                  <a:pos x="119" y="61"/>
                </a:cxn>
                <a:cxn ang="0">
                  <a:pos x="143" y="77"/>
                </a:cxn>
                <a:cxn ang="0">
                  <a:pos x="161" y="94"/>
                </a:cxn>
                <a:cxn ang="0">
                  <a:pos x="179" y="112"/>
                </a:cxn>
                <a:cxn ang="0">
                  <a:pos x="179" y="112"/>
                </a:cxn>
                <a:cxn ang="0">
                  <a:pos x="195" y="132"/>
                </a:cxn>
                <a:cxn ang="0">
                  <a:pos x="214" y="158"/>
                </a:cxn>
                <a:cxn ang="0">
                  <a:pos x="235" y="190"/>
                </a:cxn>
                <a:cxn ang="0">
                  <a:pos x="258" y="220"/>
                </a:cxn>
                <a:cxn ang="0">
                  <a:pos x="281" y="257"/>
                </a:cxn>
                <a:cxn ang="0">
                  <a:pos x="304" y="289"/>
                </a:cxn>
                <a:cxn ang="0">
                  <a:pos x="326" y="324"/>
                </a:cxn>
                <a:cxn ang="0">
                  <a:pos x="345" y="353"/>
                </a:cxn>
                <a:cxn ang="0">
                  <a:pos x="359" y="381"/>
                </a:cxn>
                <a:cxn ang="0">
                  <a:pos x="373" y="402"/>
                </a:cxn>
                <a:cxn ang="0">
                  <a:pos x="227" y="309"/>
                </a:cxn>
              </a:cxnLst>
              <a:rect l="0" t="0" r="r" b="b"/>
              <a:pathLst>
                <a:path w="374" h="403">
                  <a:moveTo>
                    <a:pt x="227" y="309"/>
                  </a:moveTo>
                  <a:lnTo>
                    <a:pt x="212" y="298"/>
                  </a:lnTo>
                  <a:lnTo>
                    <a:pt x="198" y="287"/>
                  </a:lnTo>
                  <a:lnTo>
                    <a:pt x="180" y="275"/>
                  </a:lnTo>
                  <a:lnTo>
                    <a:pt x="163" y="264"/>
                  </a:lnTo>
                  <a:lnTo>
                    <a:pt x="147" y="250"/>
                  </a:lnTo>
                  <a:lnTo>
                    <a:pt x="128" y="238"/>
                  </a:lnTo>
                  <a:lnTo>
                    <a:pt x="111" y="222"/>
                  </a:lnTo>
                  <a:lnTo>
                    <a:pt x="96" y="208"/>
                  </a:lnTo>
                  <a:lnTo>
                    <a:pt x="79" y="191"/>
                  </a:lnTo>
                  <a:lnTo>
                    <a:pt x="67" y="174"/>
                  </a:lnTo>
                  <a:lnTo>
                    <a:pt x="67" y="174"/>
                  </a:lnTo>
                  <a:lnTo>
                    <a:pt x="56" y="158"/>
                  </a:lnTo>
                  <a:lnTo>
                    <a:pt x="46" y="139"/>
                  </a:lnTo>
                  <a:lnTo>
                    <a:pt x="35" y="121"/>
                  </a:lnTo>
                  <a:lnTo>
                    <a:pt x="27" y="103"/>
                  </a:lnTo>
                  <a:lnTo>
                    <a:pt x="18" y="84"/>
                  </a:lnTo>
                  <a:lnTo>
                    <a:pt x="12" y="65"/>
                  </a:lnTo>
                  <a:lnTo>
                    <a:pt x="7" y="48"/>
                  </a:lnTo>
                  <a:lnTo>
                    <a:pt x="3" y="31"/>
                  </a:lnTo>
                  <a:lnTo>
                    <a:pt x="2" y="15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14" y="6"/>
                  </a:lnTo>
                  <a:lnTo>
                    <a:pt x="28" y="13"/>
                  </a:lnTo>
                  <a:lnTo>
                    <a:pt x="50" y="20"/>
                  </a:lnTo>
                  <a:lnTo>
                    <a:pt x="71" y="34"/>
                  </a:lnTo>
                  <a:lnTo>
                    <a:pt x="96" y="46"/>
                  </a:lnTo>
                  <a:lnTo>
                    <a:pt x="119" y="61"/>
                  </a:lnTo>
                  <a:lnTo>
                    <a:pt x="143" y="77"/>
                  </a:lnTo>
                  <a:lnTo>
                    <a:pt x="161" y="94"/>
                  </a:lnTo>
                  <a:lnTo>
                    <a:pt x="179" y="112"/>
                  </a:lnTo>
                  <a:lnTo>
                    <a:pt x="179" y="112"/>
                  </a:lnTo>
                  <a:lnTo>
                    <a:pt x="195" y="132"/>
                  </a:lnTo>
                  <a:lnTo>
                    <a:pt x="214" y="158"/>
                  </a:lnTo>
                  <a:lnTo>
                    <a:pt x="235" y="190"/>
                  </a:lnTo>
                  <a:lnTo>
                    <a:pt x="258" y="220"/>
                  </a:lnTo>
                  <a:lnTo>
                    <a:pt x="281" y="257"/>
                  </a:lnTo>
                  <a:lnTo>
                    <a:pt x="304" y="289"/>
                  </a:lnTo>
                  <a:lnTo>
                    <a:pt x="326" y="324"/>
                  </a:lnTo>
                  <a:lnTo>
                    <a:pt x="345" y="353"/>
                  </a:lnTo>
                  <a:lnTo>
                    <a:pt x="359" y="381"/>
                  </a:lnTo>
                  <a:lnTo>
                    <a:pt x="373" y="402"/>
                  </a:lnTo>
                  <a:lnTo>
                    <a:pt x="227" y="309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04" name="Freeform 247">
              <a:extLst>
                <a:ext uri="{FF2B5EF4-FFF2-40B4-BE49-F238E27FC236}">
                  <a16:creationId xmlns:a16="http://schemas.microsoft.com/office/drawing/2014/main" id="{7EBB7B48-514E-D4A3-7BFA-FB4991231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" y="2391"/>
              <a:ext cx="375" cy="403"/>
            </a:xfrm>
            <a:custGeom>
              <a:avLst/>
              <a:gdLst/>
              <a:ahLst/>
              <a:cxnLst>
                <a:cxn ang="0">
                  <a:pos x="227" y="309"/>
                </a:cxn>
                <a:cxn ang="0">
                  <a:pos x="212" y="298"/>
                </a:cxn>
                <a:cxn ang="0">
                  <a:pos x="198" y="287"/>
                </a:cxn>
                <a:cxn ang="0">
                  <a:pos x="180" y="275"/>
                </a:cxn>
                <a:cxn ang="0">
                  <a:pos x="163" y="264"/>
                </a:cxn>
                <a:cxn ang="0">
                  <a:pos x="147" y="250"/>
                </a:cxn>
                <a:cxn ang="0">
                  <a:pos x="128" y="238"/>
                </a:cxn>
                <a:cxn ang="0">
                  <a:pos x="111" y="222"/>
                </a:cxn>
                <a:cxn ang="0">
                  <a:pos x="96" y="208"/>
                </a:cxn>
                <a:cxn ang="0">
                  <a:pos x="79" y="191"/>
                </a:cxn>
                <a:cxn ang="0">
                  <a:pos x="67" y="174"/>
                </a:cxn>
                <a:cxn ang="0">
                  <a:pos x="67" y="174"/>
                </a:cxn>
                <a:cxn ang="0">
                  <a:pos x="56" y="158"/>
                </a:cxn>
                <a:cxn ang="0">
                  <a:pos x="46" y="139"/>
                </a:cxn>
                <a:cxn ang="0">
                  <a:pos x="35" y="121"/>
                </a:cxn>
                <a:cxn ang="0">
                  <a:pos x="27" y="103"/>
                </a:cxn>
                <a:cxn ang="0">
                  <a:pos x="18" y="84"/>
                </a:cxn>
                <a:cxn ang="0">
                  <a:pos x="12" y="65"/>
                </a:cxn>
                <a:cxn ang="0">
                  <a:pos x="7" y="48"/>
                </a:cxn>
                <a:cxn ang="0">
                  <a:pos x="3" y="31"/>
                </a:cxn>
                <a:cxn ang="0">
                  <a:pos x="2" y="1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14" y="6"/>
                </a:cxn>
                <a:cxn ang="0">
                  <a:pos x="28" y="13"/>
                </a:cxn>
                <a:cxn ang="0">
                  <a:pos x="50" y="20"/>
                </a:cxn>
                <a:cxn ang="0">
                  <a:pos x="71" y="34"/>
                </a:cxn>
                <a:cxn ang="0">
                  <a:pos x="96" y="46"/>
                </a:cxn>
                <a:cxn ang="0">
                  <a:pos x="119" y="61"/>
                </a:cxn>
                <a:cxn ang="0">
                  <a:pos x="143" y="77"/>
                </a:cxn>
                <a:cxn ang="0">
                  <a:pos x="161" y="94"/>
                </a:cxn>
                <a:cxn ang="0">
                  <a:pos x="179" y="112"/>
                </a:cxn>
                <a:cxn ang="0">
                  <a:pos x="179" y="112"/>
                </a:cxn>
                <a:cxn ang="0">
                  <a:pos x="195" y="132"/>
                </a:cxn>
                <a:cxn ang="0">
                  <a:pos x="214" y="158"/>
                </a:cxn>
                <a:cxn ang="0">
                  <a:pos x="235" y="190"/>
                </a:cxn>
                <a:cxn ang="0">
                  <a:pos x="258" y="220"/>
                </a:cxn>
                <a:cxn ang="0">
                  <a:pos x="281" y="257"/>
                </a:cxn>
                <a:cxn ang="0">
                  <a:pos x="304" y="289"/>
                </a:cxn>
                <a:cxn ang="0">
                  <a:pos x="326" y="324"/>
                </a:cxn>
                <a:cxn ang="0">
                  <a:pos x="345" y="353"/>
                </a:cxn>
                <a:cxn ang="0">
                  <a:pos x="359" y="381"/>
                </a:cxn>
                <a:cxn ang="0">
                  <a:pos x="373" y="402"/>
                </a:cxn>
              </a:cxnLst>
              <a:rect l="0" t="0" r="r" b="b"/>
              <a:pathLst>
                <a:path w="374" h="403">
                  <a:moveTo>
                    <a:pt x="227" y="309"/>
                  </a:moveTo>
                  <a:lnTo>
                    <a:pt x="212" y="298"/>
                  </a:lnTo>
                  <a:lnTo>
                    <a:pt x="198" y="287"/>
                  </a:lnTo>
                  <a:lnTo>
                    <a:pt x="180" y="275"/>
                  </a:lnTo>
                  <a:lnTo>
                    <a:pt x="163" y="264"/>
                  </a:lnTo>
                  <a:lnTo>
                    <a:pt x="147" y="250"/>
                  </a:lnTo>
                  <a:lnTo>
                    <a:pt x="128" y="238"/>
                  </a:lnTo>
                  <a:lnTo>
                    <a:pt x="111" y="222"/>
                  </a:lnTo>
                  <a:lnTo>
                    <a:pt x="96" y="208"/>
                  </a:lnTo>
                  <a:lnTo>
                    <a:pt x="79" y="191"/>
                  </a:lnTo>
                  <a:lnTo>
                    <a:pt x="67" y="174"/>
                  </a:lnTo>
                  <a:lnTo>
                    <a:pt x="67" y="174"/>
                  </a:lnTo>
                  <a:lnTo>
                    <a:pt x="56" y="158"/>
                  </a:lnTo>
                  <a:lnTo>
                    <a:pt x="46" y="139"/>
                  </a:lnTo>
                  <a:lnTo>
                    <a:pt x="35" y="121"/>
                  </a:lnTo>
                  <a:lnTo>
                    <a:pt x="27" y="103"/>
                  </a:lnTo>
                  <a:lnTo>
                    <a:pt x="18" y="84"/>
                  </a:lnTo>
                  <a:lnTo>
                    <a:pt x="12" y="65"/>
                  </a:lnTo>
                  <a:lnTo>
                    <a:pt x="7" y="48"/>
                  </a:lnTo>
                  <a:lnTo>
                    <a:pt x="3" y="31"/>
                  </a:lnTo>
                  <a:lnTo>
                    <a:pt x="2" y="15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14" y="6"/>
                  </a:lnTo>
                  <a:lnTo>
                    <a:pt x="28" y="13"/>
                  </a:lnTo>
                  <a:lnTo>
                    <a:pt x="50" y="20"/>
                  </a:lnTo>
                  <a:lnTo>
                    <a:pt x="71" y="34"/>
                  </a:lnTo>
                  <a:lnTo>
                    <a:pt x="96" y="46"/>
                  </a:lnTo>
                  <a:lnTo>
                    <a:pt x="119" y="61"/>
                  </a:lnTo>
                  <a:lnTo>
                    <a:pt x="143" y="77"/>
                  </a:lnTo>
                  <a:lnTo>
                    <a:pt x="161" y="94"/>
                  </a:lnTo>
                  <a:lnTo>
                    <a:pt x="179" y="112"/>
                  </a:lnTo>
                  <a:lnTo>
                    <a:pt x="179" y="112"/>
                  </a:lnTo>
                  <a:lnTo>
                    <a:pt x="195" y="132"/>
                  </a:lnTo>
                  <a:lnTo>
                    <a:pt x="214" y="158"/>
                  </a:lnTo>
                  <a:lnTo>
                    <a:pt x="235" y="190"/>
                  </a:lnTo>
                  <a:lnTo>
                    <a:pt x="258" y="220"/>
                  </a:lnTo>
                  <a:lnTo>
                    <a:pt x="281" y="257"/>
                  </a:lnTo>
                  <a:lnTo>
                    <a:pt x="304" y="289"/>
                  </a:lnTo>
                  <a:lnTo>
                    <a:pt x="326" y="324"/>
                  </a:lnTo>
                  <a:lnTo>
                    <a:pt x="345" y="353"/>
                  </a:lnTo>
                  <a:lnTo>
                    <a:pt x="359" y="381"/>
                  </a:lnTo>
                  <a:lnTo>
                    <a:pt x="373" y="40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05" name="Freeform 248">
              <a:extLst>
                <a:ext uri="{FF2B5EF4-FFF2-40B4-BE49-F238E27FC236}">
                  <a16:creationId xmlns:a16="http://schemas.microsoft.com/office/drawing/2014/main" id="{850D6937-7E59-937D-10D1-069CD786D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2" y="2491"/>
              <a:ext cx="206" cy="226"/>
            </a:xfrm>
            <a:custGeom>
              <a:avLst/>
              <a:gdLst/>
              <a:ahLst/>
              <a:cxnLst>
                <a:cxn ang="0">
                  <a:pos x="204" y="219"/>
                </a:cxn>
                <a:cxn ang="0">
                  <a:pos x="191" y="203"/>
                </a:cxn>
                <a:cxn ang="0">
                  <a:pos x="168" y="177"/>
                </a:cxn>
                <a:cxn ang="0">
                  <a:pos x="143" y="147"/>
                </a:cxn>
                <a:cxn ang="0">
                  <a:pos x="111" y="115"/>
                </a:cxn>
                <a:cxn ang="0">
                  <a:pos x="82" y="84"/>
                </a:cxn>
                <a:cxn ang="0">
                  <a:pos x="52" y="52"/>
                </a:cxn>
                <a:cxn ang="0">
                  <a:pos x="29" y="27"/>
                </a:cxn>
                <a:cxn ang="0">
                  <a:pos x="10" y="11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13" y="16"/>
                </a:cxn>
                <a:cxn ang="0">
                  <a:pos x="29" y="36"/>
                </a:cxn>
                <a:cxn ang="0">
                  <a:pos x="49" y="59"/>
                </a:cxn>
                <a:cxn ang="0">
                  <a:pos x="72" y="84"/>
                </a:cxn>
                <a:cxn ang="0">
                  <a:pos x="97" y="111"/>
                </a:cxn>
                <a:cxn ang="0">
                  <a:pos x="120" y="136"/>
                </a:cxn>
                <a:cxn ang="0">
                  <a:pos x="143" y="162"/>
                </a:cxn>
                <a:cxn ang="0">
                  <a:pos x="164" y="187"/>
                </a:cxn>
                <a:cxn ang="0">
                  <a:pos x="180" y="207"/>
                </a:cxn>
                <a:cxn ang="0">
                  <a:pos x="194" y="224"/>
                </a:cxn>
                <a:cxn ang="0">
                  <a:pos x="204" y="219"/>
                </a:cxn>
              </a:cxnLst>
              <a:rect l="0" t="0" r="r" b="b"/>
              <a:pathLst>
                <a:path w="205" h="225">
                  <a:moveTo>
                    <a:pt x="204" y="219"/>
                  </a:moveTo>
                  <a:lnTo>
                    <a:pt x="191" y="203"/>
                  </a:lnTo>
                  <a:lnTo>
                    <a:pt x="168" y="177"/>
                  </a:lnTo>
                  <a:lnTo>
                    <a:pt x="143" y="147"/>
                  </a:lnTo>
                  <a:lnTo>
                    <a:pt x="111" y="115"/>
                  </a:lnTo>
                  <a:lnTo>
                    <a:pt x="82" y="84"/>
                  </a:lnTo>
                  <a:lnTo>
                    <a:pt x="52" y="52"/>
                  </a:lnTo>
                  <a:lnTo>
                    <a:pt x="29" y="27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13" y="16"/>
                  </a:lnTo>
                  <a:lnTo>
                    <a:pt x="29" y="36"/>
                  </a:lnTo>
                  <a:lnTo>
                    <a:pt x="49" y="59"/>
                  </a:lnTo>
                  <a:lnTo>
                    <a:pt x="72" y="84"/>
                  </a:lnTo>
                  <a:lnTo>
                    <a:pt x="97" y="111"/>
                  </a:lnTo>
                  <a:lnTo>
                    <a:pt x="120" y="136"/>
                  </a:lnTo>
                  <a:lnTo>
                    <a:pt x="143" y="162"/>
                  </a:lnTo>
                  <a:lnTo>
                    <a:pt x="164" y="187"/>
                  </a:lnTo>
                  <a:lnTo>
                    <a:pt x="180" y="207"/>
                  </a:lnTo>
                  <a:lnTo>
                    <a:pt x="194" y="224"/>
                  </a:lnTo>
                  <a:lnTo>
                    <a:pt x="204" y="219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06" name="Freeform 249">
              <a:extLst>
                <a:ext uri="{FF2B5EF4-FFF2-40B4-BE49-F238E27FC236}">
                  <a16:creationId xmlns:a16="http://schemas.microsoft.com/office/drawing/2014/main" id="{DF4617FF-5570-8753-BAA3-35D772232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1" y="2621"/>
              <a:ext cx="414" cy="278"/>
            </a:xfrm>
            <a:custGeom>
              <a:avLst/>
              <a:gdLst/>
              <a:ahLst/>
              <a:cxnLst>
                <a:cxn ang="0">
                  <a:pos x="413" y="227"/>
                </a:cxn>
                <a:cxn ang="0">
                  <a:pos x="395" y="210"/>
                </a:cxn>
                <a:cxn ang="0">
                  <a:pos x="374" y="191"/>
                </a:cxn>
                <a:cxn ang="0">
                  <a:pos x="353" y="172"/>
                </a:cxn>
                <a:cxn ang="0">
                  <a:pos x="328" y="153"/>
                </a:cxn>
                <a:cxn ang="0">
                  <a:pos x="305" y="134"/>
                </a:cxn>
                <a:cxn ang="0">
                  <a:pos x="282" y="115"/>
                </a:cxn>
                <a:cxn ang="0">
                  <a:pos x="259" y="98"/>
                </a:cxn>
                <a:cxn ang="0">
                  <a:pos x="238" y="82"/>
                </a:cxn>
                <a:cxn ang="0">
                  <a:pos x="218" y="69"/>
                </a:cxn>
                <a:cxn ang="0">
                  <a:pos x="204" y="57"/>
                </a:cxn>
                <a:cxn ang="0">
                  <a:pos x="204" y="57"/>
                </a:cxn>
                <a:cxn ang="0">
                  <a:pos x="190" y="46"/>
                </a:cxn>
                <a:cxn ang="0">
                  <a:pos x="170" y="37"/>
                </a:cxn>
                <a:cxn ang="0">
                  <a:pos x="147" y="29"/>
                </a:cxn>
                <a:cxn ang="0">
                  <a:pos x="126" y="23"/>
                </a:cxn>
                <a:cxn ang="0">
                  <a:pos x="101" y="16"/>
                </a:cxn>
                <a:cxn ang="0">
                  <a:pos x="77" y="9"/>
                </a:cxn>
                <a:cxn ang="0">
                  <a:pos x="54" y="6"/>
                </a:cxn>
                <a:cxn ang="0">
                  <a:pos x="34" y="4"/>
                </a:cxn>
                <a:cxn ang="0">
                  <a:pos x="15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4" y="8"/>
                </a:cxn>
                <a:cxn ang="0">
                  <a:pos x="10" y="16"/>
                </a:cxn>
                <a:cxn ang="0">
                  <a:pos x="18" y="29"/>
                </a:cxn>
                <a:cxn ang="0">
                  <a:pos x="29" y="41"/>
                </a:cxn>
                <a:cxn ang="0">
                  <a:pos x="40" y="58"/>
                </a:cxn>
                <a:cxn ang="0">
                  <a:pos x="50" y="73"/>
                </a:cxn>
                <a:cxn ang="0">
                  <a:pos x="63" y="90"/>
                </a:cxn>
                <a:cxn ang="0">
                  <a:pos x="75" y="106"/>
                </a:cxn>
                <a:cxn ang="0">
                  <a:pos x="88" y="124"/>
                </a:cxn>
                <a:cxn ang="0">
                  <a:pos x="88" y="124"/>
                </a:cxn>
                <a:cxn ang="0">
                  <a:pos x="101" y="140"/>
                </a:cxn>
                <a:cxn ang="0">
                  <a:pos x="116" y="157"/>
                </a:cxn>
                <a:cxn ang="0">
                  <a:pos x="132" y="174"/>
                </a:cxn>
                <a:cxn ang="0">
                  <a:pos x="149" y="191"/>
                </a:cxn>
                <a:cxn ang="0">
                  <a:pos x="168" y="207"/>
                </a:cxn>
                <a:cxn ang="0">
                  <a:pos x="187" y="225"/>
                </a:cxn>
                <a:cxn ang="0">
                  <a:pos x="206" y="239"/>
                </a:cxn>
                <a:cxn ang="0">
                  <a:pos x="227" y="254"/>
                </a:cxn>
                <a:cxn ang="0">
                  <a:pos x="248" y="267"/>
                </a:cxn>
                <a:cxn ang="0">
                  <a:pos x="271" y="276"/>
                </a:cxn>
                <a:cxn ang="0">
                  <a:pos x="413" y="227"/>
                </a:cxn>
              </a:cxnLst>
              <a:rect l="0" t="0" r="r" b="b"/>
              <a:pathLst>
                <a:path w="414" h="277">
                  <a:moveTo>
                    <a:pt x="413" y="227"/>
                  </a:moveTo>
                  <a:lnTo>
                    <a:pt x="395" y="210"/>
                  </a:lnTo>
                  <a:lnTo>
                    <a:pt x="374" y="191"/>
                  </a:lnTo>
                  <a:lnTo>
                    <a:pt x="353" y="172"/>
                  </a:lnTo>
                  <a:lnTo>
                    <a:pt x="328" y="153"/>
                  </a:lnTo>
                  <a:lnTo>
                    <a:pt x="305" y="134"/>
                  </a:lnTo>
                  <a:lnTo>
                    <a:pt x="282" y="115"/>
                  </a:lnTo>
                  <a:lnTo>
                    <a:pt x="259" y="98"/>
                  </a:lnTo>
                  <a:lnTo>
                    <a:pt x="238" y="82"/>
                  </a:lnTo>
                  <a:lnTo>
                    <a:pt x="218" y="69"/>
                  </a:lnTo>
                  <a:lnTo>
                    <a:pt x="204" y="57"/>
                  </a:lnTo>
                  <a:lnTo>
                    <a:pt x="204" y="57"/>
                  </a:lnTo>
                  <a:lnTo>
                    <a:pt x="190" y="46"/>
                  </a:lnTo>
                  <a:lnTo>
                    <a:pt x="170" y="37"/>
                  </a:lnTo>
                  <a:lnTo>
                    <a:pt x="147" y="29"/>
                  </a:lnTo>
                  <a:lnTo>
                    <a:pt x="126" y="23"/>
                  </a:lnTo>
                  <a:lnTo>
                    <a:pt x="101" y="16"/>
                  </a:lnTo>
                  <a:lnTo>
                    <a:pt x="77" y="9"/>
                  </a:lnTo>
                  <a:lnTo>
                    <a:pt x="54" y="6"/>
                  </a:lnTo>
                  <a:lnTo>
                    <a:pt x="34" y="4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10" y="16"/>
                  </a:lnTo>
                  <a:lnTo>
                    <a:pt x="18" y="29"/>
                  </a:lnTo>
                  <a:lnTo>
                    <a:pt x="29" y="41"/>
                  </a:lnTo>
                  <a:lnTo>
                    <a:pt x="40" y="58"/>
                  </a:lnTo>
                  <a:lnTo>
                    <a:pt x="50" y="73"/>
                  </a:lnTo>
                  <a:lnTo>
                    <a:pt x="63" y="90"/>
                  </a:lnTo>
                  <a:lnTo>
                    <a:pt x="75" y="106"/>
                  </a:lnTo>
                  <a:lnTo>
                    <a:pt x="88" y="124"/>
                  </a:lnTo>
                  <a:lnTo>
                    <a:pt x="88" y="124"/>
                  </a:lnTo>
                  <a:lnTo>
                    <a:pt x="101" y="140"/>
                  </a:lnTo>
                  <a:lnTo>
                    <a:pt x="116" y="157"/>
                  </a:lnTo>
                  <a:lnTo>
                    <a:pt x="132" y="174"/>
                  </a:lnTo>
                  <a:lnTo>
                    <a:pt x="149" y="191"/>
                  </a:lnTo>
                  <a:lnTo>
                    <a:pt x="168" y="207"/>
                  </a:lnTo>
                  <a:lnTo>
                    <a:pt x="187" y="225"/>
                  </a:lnTo>
                  <a:lnTo>
                    <a:pt x="206" y="239"/>
                  </a:lnTo>
                  <a:lnTo>
                    <a:pt x="227" y="254"/>
                  </a:lnTo>
                  <a:lnTo>
                    <a:pt x="248" y="267"/>
                  </a:lnTo>
                  <a:lnTo>
                    <a:pt x="271" y="276"/>
                  </a:lnTo>
                  <a:lnTo>
                    <a:pt x="413" y="227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07" name="Freeform 250">
              <a:extLst>
                <a:ext uri="{FF2B5EF4-FFF2-40B4-BE49-F238E27FC236}">
                  <a16:creationId xmlns:a16="http://schemas.microsoft.com/office/drawing/2014/main" id="{2CD11A33-0F9B-27D8-0459-08F8B8AD3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1" y="2621"/>
              <a:ext cx="414" cy="278"/>
            </a:xfrm>
            <a:custGeom>
              <a:avLst/>
              <a:gdLst/>
              <a:ahLst/>
              <a:cxnLst>
                <a:cxn ang="0">
                  <a:pos x="413" y="227"/>
                </a:cxn>
                <a:cxn ang="0">
                  <a:pos x="395" y="210"/>
                </a:cxn>
                <a:cxn ang="0">
                  <a:pos x="374" y="191"/>
                </a:cxn>
                <a:cxn ang="0">
                  <a:pos x="353" y="172"/>
                </a:cxn>
                <a:cxn ang="0">
                  <a:pos x="328" y="153"/>
                </a:cxn>
                <a:cxn ang="0">
                  <a:pos x="305" y="134"/>
                </a:cxn>
                <a:cxn ang="0">
                  <a:pos x="282" y="115"/>
                </a:cxn>
                <a:cxn ang="0">
                  <a:pos x="259" y="98"/>
                </a:cxn>
                <a:cxn ang="0">
                  <a:pos x="238" y="82"/>
                </a:cxn>
                <a:cxn ang="0">
                  <a:pos x="218" y="69"/>
                </a:cxn>
                <a:cxn ang="0">
                  <a:pos x="204" y="57"/>
                </a:cxn>
                <a:cxn ang="0">
                  <a:pos x="204" y="57"/>
                </a:cxn>
                <a:cxn ang="0">
                  <a:pos x="190" y="46"/>
                </a:cxn>
                <a:cxn ang="0">
                  <a:pos x="170" y="37"/>
                </a:cxn>
                <a:cxn ang="0">
                  <a:pos x="147" y="29"/>
                </a:cxn>
                <a:cxn ang="0">
                  <a:pos x="126" y="23"/>
                </a:cxn>
                <a:cxn ang="0">
                  <a:pos x="101" y="16"/>
                </a:cxn>
                <a:cxn ang="0">
                  <a:pos x="77" y="9"/>
                </a:cxn>
                <a:cxn ang="0">
                  <a:pos x="54" y="6"/>
                </a:cxn>
                <a:cxn ang="0">
                  <a:pos x="34" y="4"/>
                </a:cxn>
                <a:cxn ang="0">
                  <a:pos x="15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4" y="8"/>
                </a:cxn>
                <a:cxn ang="0">
                  <a:pos x="10" y="16"/>
                </a:cxn>
                <a:cxn ang="0">
                  <a:pos x="18" y="29"/>
                </a:cxn>
                <a:cxn ang="0">
                  <a:pos x="29" y="41"/>
                </a:cxn>
                <a:cxn ang="0">
                  <a:pos x="40" y="58"/>
                </a:cxn>
                <a:cxn ang="0">
                  <a:pos x="50" y="73"/>
                </a:cxn>
                <a:cxn ang="0">
                  <a:pos x="63" y="90"/>
                </a:cxn>
                <a:cxn ang="0">
                  <a:pos x="75" y="106"/>
                </a:cxn>
                <a:cxn ang="0">
                  <a:pos x="88" y="124"/>
                </a:cxn>
                <a:cxn ang="0">
                  <a:pos x="88" y="124"/>
                </a:cxn>
                <a:cxn ang="0">
                  <a:pos x="101" y="140"/>
                </a:cxn>
                <a:cxn ang="0">
                  <a:pos x="116" y="157"/>
                </a:cxn>
                <a:cxn ang="0">
                  <a:pos x="132" y="174"/>
                </a:cxn>
                <a:cxn ang="0">
                  <a:pos x="149" y="191"/>
                </a:cxn>
                <a:cxn ang="0">
                  <a:pos x="168" y="207"/>
                </a:cxn>
                <a:cxn ang="0">
                  <a:pos x="187" y="225"/>
                </a:cxn>
                <a:cxn ang="0">
                  <a:pos x="206" y="239"/>
                </a:cxn>
                <a:cxn ang="0">
                  <a:pos x="227" y="254"/>
                </a:cxn>
                <a:cxn ang="0">
                  <a:pos x="248" y="267"/>
                </a:cxn>
                <a:cxn ang="0">
                  <a:pos x="271" y="276"/>
                </a:cxn>
              </a:cxnLst>
              <a:rect l="0" t="0" r="r" b="b"/>
              <a:pathLst>
                <a:path w="414" h="277">
                  <a:moveTo>
                    <a:pt x="413" y="227"/>
                  </a:moveTo>
                  <a:lnTo>
                    <a:pt x="395" y="210"/>
                  </a:lnTo>
                  <a:lnTo>
                    <a:pt x="374" y="191"/>
                  </a:lnTo>
                  <a:lnTo>
                    <a:pt x="353" y="172"/>
                  </a:lnTo>
                  <a:lnTo>
                    <a:pt x="328" y="153"/>
                  </a:lnTo>
                  <a:lnTo>
                    <a:pt x="305" y="134"/>
                  </a:lnTo>
                  <a:lnTo>
                    <a:pt x="282" y="115"/>
                  </a:lnTo>
                  <a:lnTo>
                    <a:pt x="259" y="98"/>
                  </a:lnTo>
                  <a:lnTo>
                    <a:pt x="238" y="82"/>
                  </a:lnTo>
                  <a:lnTo>
                    <a:pt x="218" y="69"/>
                  </a:lnTo>
                  <a:lnTo>
                    <a:pt x="204" y="57"/>
                  </a:lnTo>
                  <a:lnTo>
                    <a:pt x="204" y="57"/>
                  </a:lnTo>
                  <a:lnTo>
                    <a:pt x="190" y="46"/>
                  </a:lnTo>
                  <a:lnTo>
                    <a:pt x="170" y="37"/>
                  </a:lnTo>
                  <a:lnTo>
                    <a:pt x="147" y="29"/>
                  </a:lnTo>
                  <a:lnTo>
                    <a:pt x="126" y="23"/>
                  </a:lnTo>
                  <a:lnTo>
                    <a:pt x="101" y="16"/>
                  </a:lnTo>
                  <a:lnTo>
                    <a:pt x="77" y="9"/>
                  </a:lnTo>
                  <a:lnTo>
                    <a:pt x="54" y="6"/>
                  </a:lnTo>
                  <a:lnTo>
                    <a:pt x="34" y="4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10" y="16"/>
                  </a:lnTo>
                  <a:lnTo>
                    <a:pt x="18" y="29"/>
                  </a:lnTo>
                  <a:lnTo>
                    <a:pt x="29" y="41"/>
                  </a:lnTo>
                  <a:lnTo>
                    <a:pt x="40" y="58"/>
                  </a:lnTo>
                  <a:lnTo>
                    <a:pt x="50" y="73"/>
                  </a:lnTo>
                  <a:lnTo>
                    <a:pt x="63" y="90"/>
                  </a:lnTo>
                  <a:lnTo>
                    <a:pt x="75" y="106"/>
                  </a:lnTo>
                  <a:lnTo>
                    <a:pt x="88" y="124"/>
                  </a:lnTo>
                  <a:lnTo>
                    <a:pt x="88" y="124"/>
                  </a:lnTo>
                  <a:lnTo>
                    <a:pt x="101" y="140"/>
                  </a:lnTo>
                  <a:lnTo>
                    <a:pt x="116" y="157"/>
                  </a:lnTo>
                  <a:lnTo>
                    <a:pt x="132" y="174"/>
                  </a:lnTo>
                  <a:lnTo>
                    <a:pt x="149" y="191"/>
                  </a:lnTo>
                  <a:lnTo>
                    <a:pt x="168" y="207"/>
                  </a:lnTo>
                  <a:lnTo>
                    <a:pt x="187" y="225"/>
                  </a:lnTo>
                  <a:lnTo>
                    <a:pt x="206" y="239"/>
                  </a:lnTo>
                  <a:lnTo>
                    <a:pt x="227" y="254"/>
                  </a:lnTo>
                  <a:lnTo>
                    <a:pt x="248" y="267"/>
                  </a:lnTo>
                  <a:lnTo>
                    <a:pt x="271" y="27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08" name="Freeform 251">
              <a:extLst>
                <a:ext uri="{FF2B5EF4-FFF2-40B4-BE49-F238E27FC236}">
                  <a16:creationId xmlns:a16="http://schemas.microsoft.com/office/drawing/2014/main" id="{4E595A41-3376-7D7A-8FAD-16A2EC2DD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" y="2667"/>
              <a:ext cx="260" cy="182"/>
            </a:xfrm>
            <a:custGeom>
              <a:avLst/>
              <a:gdLst/>
              <a:ahLst/>
              <a:cxnLst>
                <a:cxn ang="0">
                  <a:pos x="255" y="181"/>
                </a:cxn>
                <a:cxn ang="0">
                  <a:pos x="243" y="176"/>
                </a:cxn>
                <a:cxn ang="0">
                  <a:pos x="230" y="172"/>
                </a:cxn>
                <a:cxn ang="0">
                  <a:pos x="218" y="163"/>
                </a:cxn>
                <a:cxn ang="0">
                  <a:pos x="203" y="159"/>
                </a:cxn>
                <a:cxn ang="0">
                  <a:pos x="188" y="151"/>
                </a:cxn>
                <a:cxn ang="0">
                  <a:pos x="174" y="142"/>
                </a:cxn>
                <a:cxn ang="0">
                  <a:pos x="161" y="133"/>
                </a:cxn>
                <a:cxn ang="0">
                  <a:pos x="147" y="126"/>
                </a:cxn>
                <a:cxn ang="0">
                  <a:pos x="133" y="117"/>
                </a:cxn>
                <a:cxn ang="0">
                  <a:pos x="121" y="107"/>
                </a:cxn>
                <a:cxn ang="0">
                  <a:pos x="121" y="107"/>
                </a:cxn>
                <a:cxn ang="0">
                  <a:pos x="110" y="96"/>
                </a:cxn>
                <a:cxn ang="0">
                  <a:pos x="98" y="85"/>
                </a:cxn>
                <a:cxn ang="0">
                  <a:pos x="85" y="73"/>
                </a:cxn>
                <a:cxn ang="0">
                  <a:pos x="73" y="60"/>
                </a:cxn>
                <a:cxn ang="0">
                  <a:pos x="60" y="50"/>
                </a:cxn>
                <a:cxn ang="0">
                  <a:pos x="48" y="37"/>
                </a:cxn>
                <a:cxn ang="0">
                  <a:pos x="35" y="27"/>
                </a:cxn>
                <a:cxn ang="0">
                  <a:pos x="25" y="18"/>
                </a:cxn>
                <a:cxn ang="0">
                  <a:pos x="12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8"/>
                </a:cxn>
                <a:cxn ang="0">
                  <a:pos x="25" y="16"/>
                </a:cxn>
                <a:cxn ang="0">
                  <a:pos x="37" y="25"/>
                </a:cxn>
                <a:cxn ang="0">
                  <a:pos x="50" y="36"/>
                </a:cxn>
                <a:cxn ang="0">
                  <a:pos x="62" y="43"/>
                </a:cxn>
                <a:cxn ang="0">
                  <a:pos x="74" y="54"/>
                </a:cxn>
                <a:cxn ang="0">
                  <a:pos x="87" y="64"/>
                </a:cxn>
                <a:cxn ang="0">
                  <a:pos x="99" y="75"/>
                </a:cxn>
                <a:cxn ang="0">
                  <a:pos x="113" y="85"/>
                </a:cxn>
                <a:cxn ang="0">
                  <a:pos x="125" y="96"/>
                </a:cxn>
                <a:cxn ang="0">
                  <a:pos x="125" y="96"/>
                </a:cxn>
                <a:cxn ang="0">
                  <a:pos x="136" y="105"/>
                </a:cxn>
                <a:cxn ang="0">
                  <a:pos x="149" y="115"/>
                </a:cxn>
                <a:cxn ang="0">
                  <a:pos x="163" y="123"/>
                </a:cxn>
                <a:cxn ang="0">
                  <a:pos x="177" y="132"/>
                </a:cxn>
                <a:cxn ang="0">
                  <a:pos x="193" y="140"/>
                </a:cxn>
                <a:cxn ang="0">
                  <a:pos x="207" y="146"/>
                </a:cxn>
                <a:cxn ang="0">
                  <a:pos x="222" y="153"/>
                </a:cxn>
                <a:cxn ang="0">
                  <a:pos x="234" y="159"/>
                </a:cxn>
                <a:cxn ang="0">
                  <a:pos x="248" y="165"/>
                </a:cxn>
                <a:cxn ang="0">
                  <a:pos x="258" y="170"/>
                </a:cxn>
                <a:cxn ang="0">
                  <a:pos x="255" y="181"/>
                </a:cxn>
              </a:cxnLst>
              <a:rect l="0" t="0" r="r" b="b"/>
              <a:pathLst>
                <a:path w="259" h="182">
                  <a:moveTo>
                    <a:pt x="255" y="181"/>
                  </a:moveTo>
                  <a:lnTo>
                    <a:pt x="243" y="176"/>
                  </a:lnTo>
                  <a:lnTo>
                    <a:pt x="230" y="172"/>
                  </a:lnTo>
                  <a:lnTo>
                    <a:pt x="218" y="163"/>
                  </a:lnTo>
                  <a:lnTo>
                    <a:pt x="203" y="159"/>
                  </a:lnTo>
                  <a:lnTo>
                    <a:pt x="188" y="151"/>
                  </a:lnTo>
                  <a:lnTo>
                    <a:pt x="174" y="142"/>
                  </a:lnTo>
                  <a:lnTo>
                    <a:pt x="161" y="133"/>
                  </a:lnTo>
                  <a:lnTo>
                    <a:pt x="147" y="126"/>
                  </a:lnTo>
                  <a:lnTo>
                    <a:pt x="133" y="117"/>
                  </a:lnTo>
                  <a:lnTo>
                    <a:pt x="121" y="107"/>
                  </a:lnTo>
                  <a:lnTo>
                    <a:pt x="121" y="107"/>
                  </a:lnTo>
                  <a:lnTo>
                    <a:pt x="110" y="96"/>
                  </a:lnTo>
                  <a:lnTo>
                    <a:pt x="98" y="85"/>
                  </a:lnTo>
                  <a:lnTo>
                    <a:pt x="85" y="73"/>
                  </a:lnTo>
                  <a:lnTo>
                    <a:pt x="73" y="60"/>
                  </a:lnTo>
                  <a:lnTo>
                    <a:pt x="60" y="50"/>
                  </a:lnTo>
                  <a:lnTo>
                    <a:pt x="48" y="37"/>
                  </a:lnTo>
                  <a:lnTo>
                    <a:pt x="35" y="27"/>
                  </a:lnTo>
                  <a:lnTo>
                    <a:pt x="25" y="18"/>
                  </a:lnTo>
                  <a:lnTo>
                    <a:pt x="12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25" y="16"/>
                  </a:lnTo>
                  <a:lnTo>
                    <a:pt x="37" y="25"/>
                  </a:lnTo>
                  <a:lnTo>
                    <a:pt x="50" y="36"/>
                  </a:lnTo>
                  <a:lnTo>
                    <a:pt x="62" y="43"/>
                  </a:lnTo>
                  <a:lnTo>
                    <a:pt x="74" y="54"/>
                  </a:lnTo>
                  <a:lnTo>
                    <a:pt x="87" y="64"/>
                  </a:lnTo>
                  <a:lnTo>
                    <a:pt x="99" y="75"/>
                  </a:lnTo>
                  <a:lnTo>
                    <a:pt x="113" y="85"/>
                  </a:lnTo>
                  <a:lnTo>
                    <a:pt x="125" y="96"/>
                  </a:lnTo>
                  <a:lnTo>
                    <a:pt x="125" y="96"/>
                  </a:lnTo>
                  <a:lnTo>
                    <a:pt x="136" y="105"/>
                  </a:lnTo>
                  <a:lnTo>
                    <a:pt x="149" y="115"/>
                  </a:lnTo>
                  <a:lnTo>
                    <a:pt x="163" y="123"/>
                  </a:lnTo>
                  <a:lnTo>
                    <a:pt x="177" y="132"/>
                  </a:lnTo>
                  <a:lnTo>
                    <a:pt x="193" y="140"/>
                  </a:lnTo>
                  <a:lnTo>
                    <a:pt x="207" y="146"/>
                  </a:lnTo>
                  <a:lnTo>
                    <a:pt x="222" y="153"/>
                  </a:lnTo>
                  <a:lnTo>
                    <a:pt x="234" y="159"/>
                  </a:lnTo>
                  <a:lnTo>
                    <a:pt x="248" y="165"/>
                  </a:lnTo>
                  <a:lnTo>
                    <a:pt x="258" y="170"/>
                  </a:lnTo>
                  <a:lnTo>
                    <a:pt x="255" y="181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09" name="Freeform 252">
              <a:extLst>
                <a:ext uri="{FF2B5EF4-FFF2-40B4-BE49-F238E27FC236}">
                  <a16:creationId xmlns:a16="http://schemas.microsoft.com/office/drawing/2014/main" id="{49F611E2-0BE4-8B44-FD6D-A204829D0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" y="2825"/>
              <a:ext cx="317" cy="193"/>
            </a:xfrm>
            <a:custGeom>
              <a:avLst/>
              <a:gdLst/>
              <a:ahLst/>
              <a:cxnLst>
                <a:cxn ang="0">
                  <a:pos x="267" y="71"/>
                </a:cxn>
                <a:cxn ang="0">
                  <a:pos x="251" y="58"/>
                </a:cxn>
                <a:cxn ang="0">
                  <a:pos x="230" y="46"/>
                </a:cxn>
                <a:cxn ang="0">
                  <a:pos x="209" y="33"/>
                </a:cxn>
                <a:cxn ang="0">
                  <a:pos x="183" y="23"/>
                </a:cxn>
                <a:cxn ang="0">
                  <a:pos x="156" y="14"/>
                </a:cxn>
                <a:cxn ang="0">
                  <a:pos x="126" y="5"/>
                </a:cxn>
                <a:cxn ang="0">
                  <a:pos x="96" y="1"/>
                </a:cxn>
                <a:cxn ang="0">
                  <a:pos x="64" y="0"/>
                </a:cxn>
                <a:cxn ang="0">
                  <a:pos x="34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6" y="16"/>
                </a:cxn>
                <a:cxn ang="0">
                  <a:pos x="14" y="28"/>
                </a:cxn>
                <a:cxn ang="0">
                  <a:pos x="25" y="46"/>
                </a:cxn>
                <a:cxn ang="0">
                  <a:pos x="38" y="65"/>
                </a:cxn>
                <a:cxn ang="0">
                  <a:pos x="52" y="83"/>
                </a:cxn>
                <a:cxn ang="0">
                  <a:pos x="67" y="100"/>
                </a:cxn>
                <a:cxn ang="0">
                  <a:pos x="84" y="118"/>
                </a:cxn>
                <a:cxn ang="0">
                  <a:pos x="101" y="132"/>
                </a:cxn>
                <a:cxn ang="0">
                  <a:pos x="117" y="143"/>
                </a:cxn>
                <a:cxn ang="0">
                  <a:pos x="117" y="143"/>
                </a:cxn>
                <a:cxn ang="0">
                  <a:pos x="135" y="151"/>
                </a:cxn>
                <a:cxn ang="0">
                  <a:pos x="154" y="157"/>
                </a:cxn>
                <a:cxn ang="0">
                  <a:pos x="175" y="166"/>
                </a:cxn>
                <a:cxn ang="0">
                  <a:pos x="193" y="172"/>
                </a:cxn>
                <a:cxn ang="0">
                  <a:pos x="214" y="178"/>
                </a:cxn>
                <a:cxn ang="0">
                  <a:pos x="236" y="183"/>
                </a:cxn>
                <a:cxn ang="0">
                  <a:pos x="257" y="187"/>
                </a:cxn>
                <a:cxn ang="0">
                  <a:pos x="276" y="192"/>
                </a:cxn>
                <a:cxn ang="0">
                  <a:pos x="297" y="192"/>
                </a:cxn>
                <a:cxn ang="0">
                  <a:pos x="316" y="192"/>
                </a:cxn>
                <a:cxn ang="0">
                  <a:pos x="267" y="71"/>
                </a:cxn>
              </a:cxnLst>
              <a:rect l="0" t="0" r="r" b="b"/>
              <a:pathLst>
                <a:path w="317" h="193">
                  <a:moveTo>
                    <a:pt x="267" y="71"/>
                  </a:moveTo>
                  <a:lnTo>
                    <a:pt x="251" y="58"/>
                  </a:lnTo>
                  <a:lnTo>
                    <a:pt x="230" y="46"/>
                  </a:lnTo>
                  <a:lnTo>
                    <a:pt x="209" y="33"/>
                  </a:lnTo>
                  <a:lnTo>
                    <a:pt x="183" y="23"/>
                  </a:lnTo>
                  <a:lnTo>
                    <a:pt x="156" y="14"/>
                  </a:lnTo>
                  <a:lnTo>
                    <a:pt x="126" y="5"/>
                  </a:lnTo>
                  <a:lnTo>
                    <a:pt x="96" y="1"/>
                  </a:lnTo>
                  <a:lnTo>
                    <a:pt x="64" y="0"/>
                  </a:lnTo>
                  <a:lnTo>
                    <a:pt x="34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6" y="16"/>
                  </a:lnTo>
                  <a:lnTo>
                    <a:pt x="14" y="28"/>
                  </a:lnTo>
                  <a:lnTo>
                    <a:pt x="25" y="46"/>
                  </a:lnTo>
                  <a:lnTo>
                    <a:pt x="38" y="65"/>
                  </a:lnTo>
                  <a:lnTo>
                    <a:pt x="52" y="83"/>
                  </a:lnTo>
                  <a:lnTo>
                    <a:pt x="67" y="100"/>
                  </a:lnTo>
                  <a:lnTo>
                    <a:pt x="84" y="118"/>
                  </a:lnTo>
                  <a:lnTo>
                    <a:pt x="101" y="132"/>
                  </a:lnTo>
                  <a:lnTo>
                    <a:pt x="117" y="143"/>
                  </a:lnTo>
                  <a:lnTo>
                    <a:pt x="117" y="143"/>
                  </a:lnTo>
                  <a:lnTo>
                    <a:pt x="135" y="151"/>
                  </a:lnTo>
                  <a:lnTo>
                    <a:pt x="154" y="157"/>
                  </a:lnTo>
                  <a:lnTo>
                    <a:pt x="175" y="166"/>
                  </a:lnTo>
                  <a:lnTo>
                    <a:pt x="193" y="172"/>
                  </a:lnTo>
                  <a:lnTo>
                    <a:pt x="214" y="178"/>
                  </a:lnTo>
                  <a:lnTo>
                    <a:pt x="236" y="183"/>
                  </a:lnTo>
                  <a:lnTo>
                    <a:pt x="257" y="187"/>
                  </a:lnTo>
                  <a:lnTo>
                    <a:pt x="276" y="192"/>
                  </a:lnTo>
                  <a:lnTo>
                    <a:pt x="297" y="192"/>
                  </a:lnTo>
                  <a:lnTo>
                    <a:pt x="316" y="192"/>
                  </a:lnTo>
                  <a:lnTo>
                    <a:pt x="267" y="7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10" name="Freeform 253">
              <a:extLst>
                <a:ext uri="{FF2B5EF4-FFF2-40B4-BE49-F238E27FC236}">
                  <a16:creationId xmlns:a16="http://schemas.microsoft.com/office/drawing/2014/main" id="{EB3CED81-F38F-1D31-7AF4-3E356AF00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" y="2825"/>
              <a:ext cx="317" cy="193"/>
            </a:xfrm>
            <a:custGeom>
              <a:avLst/>
              <a:gdLst/>
              <a:ahLst/>
              <a:cxnLst>
                <a:cxn ang="0">
                  <a:pos x="267" y="71"/>
                </a:cxn>
                <a:cxn ang="0">
                  <a:pos x="251" y="58"/>
                </a:cxn>
                <a:cxn ang="0">
                  <a:pos x="230" y="46"/>
                </a:cxn>
                <a:cxn ang="0">
                  <a:pos x="209" y="33"/>
                </a:cxn>
                <a:cxn ang="0">
                  <a:pos x="183" y="23"/>
                </a:cxn>
                <a:cxn ang="0">
                  <a:pos x="156" y="14"/>
                </a:cxn>
                <a:cxn ang="0">
                  <a:pos x="126" y="5"/>
                </a:cxn>
                <a:cxn ang="0">
                  <a:pos x="96" y="1"/>
                </a:cxn>
                <a:cxn ang="0">
                  <a:pos x="64" y="0"/>
                </a:cxn>
                <a:cxn ang="0">
                  <a:pos x="34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6" y="16"/>
                </a:cxn>
                <a:cxn ang="0">
                  <a:pos x="14" y="28"/>
                </a:cxn>
                <a:cxn ang="0">
                  <a:pos x="25" y="46"/>
                </a:cxn>
                <a:cxn ang="0">
                  <a:pos x="38" y="65"/>
                </a:cxn>
                <a:cxn ang="0">
                  <a:pos x="52" y="83"/>
                </a:cxn>
                <a:cxn ang="0">
                  <a:pos x="67" y="100"/>
                </a:cxn>
                <a:cxn ang="0">
                  <a:pos x="84" y="118"/>
                </a:cxn>
                <a:cxn ang="0">
                  <a:pos x="101" y="132"/>
                </a:cxn>
                <a:cxn ang="0">
                  <a:pos x="117" y="143"/>
                </a:cxn>
                <a:cxn ang="0">
                  <a:pos x="117" y="143"/>
                </a:cxn>
                <a:cxn ang="0">
                  <a:pos x="135" y="151"/>
                </a:cxn>
                <a:cxn ang="0">
                  <a:pos x="154" y="157"/>
                </a:cxn>
                <a:cxn ang="0">
                  <a:pos x="175" y="166"/>
                </a:cxn>
                <a:cxn ang="0">
                  <a:pos x="193" y="172"/>
                </a:cxn>
                <a:cxn ang="0">
                  <a:pos x="214" y="178"/>
                </a:cxn>
                <a:cxn ang="0">
                  <a:pos x="236" y="183"/>
                </a:cxn>
                <a:cxn ang="0">
                  <a:pos x="257" y="187"/>
                </a:cxn>
                <a:cxn ang="0">
                  <a:pos x="276" y="192"/>
                </a:cxn>
                <a:cxn ang="0">
                  <a:pos x="297" y="192"/>
                </a:cxn>
                <a:cxn ang="0">
                  <a:pos x="316" y="192"/>
                </a:cxn>
              </a:cxnLst>
              <a:rect l="0" t="0" r="r" b="b"/>
              <a:pathLst>
                <a:path w="317" h="193">
                  <a:moveTo>
                    <a:pt x="267" y="71"/>
                  </a:moveTo>
                  <a:lnTo>
                    <a:pt x="251" y="58"/>
                  </a:lnTo>
                  <a:lnTo>
                    <a:pt x="230" y="46"/>
                  </a:lnTo>
                  <a:lnTo>
                    <a:pt x="209" y="33"/>
                  </a:lnTo>
                  <a:lnTo>
                    <a:pt x="183" y="23"/>
                  </a:lnTo>
                  <a:lnTo>
                    <a:pt x="156" y="14"/>
                  </a:lnTo>
                  <a:lnTo>
                    <a:pt x="126" y="5"/>
                  </a:lnTo>
                  <a:lnTo>
                    <a:pt x="96" y="1"/>
                  </a:lnTo>
                  <a:lnTo>
                    <a:pt x="64" y="0"/>
                  </a:lnTo>
                  <a:lnTo>
                    <a:pt x="34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6" y="16"/>
                  </a:lnTo>
                  <a:lnTo>
                    <a:pt x="14" y="28"/>
                  </a:lnTo>
                  <a:lnTo>
                    <a:pt x="25" y="46"/>
                  </a:lnTo>
                  <a:lnTo>
                    <a:pt x="38" y="65"/>
                  </a:lnTo>
                  <a:lnTo>
                    <a:pt x="52" y="83"/>
                  </a:lnTo>
                  <a:lnTo>
                    <a:pt x="67" y="100"/>
                  </a:lnTo>
                  <a:lnTo>
                    <a:pt x="84" y="118"/>
                  </a:lnTo>
                  <a:lnTo>
                    <a:pt x="101" y="132"/>
                  </a:lnTo>
                  <a:lnTo>
                    <a:pt x="117" y="143"/>
                  </a:lnTo>
                  <a:lnTo>
                    <a:pt x="117" y="143"/>
                  </a:lnTo>
                  <a:lnTo>
                    <a:pt x="135" y="151"/>
                  </a:lnTo>
                  <a:lnTo>
                    <a:pt x="154" y="157"/>
                  </a:lnTo>
                  <a:lnTo>
                    <a:pt x="175" y="166"/>
                  </a:lnTo>
                  <a:lnTo>
                    <a:pt x="193" y="172"/>
                  </a:lnTo>
                  <a:lnTo>
                    <a:pt x="214" y="178"/>
                  </a:lnTo>
                  <a:lnTo>
                    <a:pt x="236" y="183"/>
                  </a:lnTo>
                  <a:lnTo>
                    <a:pt x="257" y="187"/>
                  </a:lnTo>
                  <a:lnTo>
                    <a:pt x="276" y="192"/>
                  </a:lnTo>
                  <a:lnTo>
                    <a:pt x="297" y="192"/>
                  </a:lnTo>
                  <a:lnTo>
                    <a:pt x="316" y="19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11" name="Freeform 254">
              <a:extLst>
                <a:ext uri="{FF2B5EF4-FFF2-40B4-BE49-F238E27FC236}">
                  <a16:creationId xmlns:a16="http://schemas.microsoft.com/office/drawing/2014/main" id="{73E2D13B-16B1-A88B-9DF3-A41FCE50C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" y="2856"/>
              <a:ext cx="220" cy="96"/>
            </a:xfrm>
            <a:custGeom>
              <a:avLst/>
              <a:gdLst/>
              <a:ahLst/>
              <a:cxnLst>
                <a:cxn ang="0">
                  <a:pos x="218" y="85"/>
                </a:cxn>
                <a:cxn ang="0">
                  <a:pos x="187" y="76"/>
                </a:cxn>
                <a:cxn ang="0">
                  <a:pos x="159" y="67"/>
                </a:cxn>
                <a:cxn ang="0">
                  <a:pos x="132" y="59"/>
                </a:cxn>
                <a:cxn ang="0">
                  <a:pos x="107" y="48"/>
                </a:cxn>
                <a:cxn ang="0">
                  <a:pos x="86" y="40"/>
                </a:cxn>
                <a:cxn ang="0">
                  <a:pos x="63" y="32"/>
                </a:cxn>
                <a:cxn ang="0">
                  <a:pos x="43" y="23"/>
                </a:cxn>
                <a:cxn ang="0">
                  <a:pos x="27" y="15"/>
                </a:cxn>
                <a:cxn ang="0">
                  <a:pos x="13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6"/>
                </a:cxn>
                <a:cxn ang="0">
                  <a:pos x="27" y="15"/>
                </a:cxn>
                <a:cxn ang="0">
                  <a:pos x="43" y="25"/>
                </a:cxn>
                <a:cxn ang="0">
                  <a:pos x="63" y="36"/>
                </a:cxn>
                <a:cxn ang="0">
                  <a:pos x="84" y="46"/>
                </a:cxn>
                <a:cxn ang="0">
                  <a:pos x="105" y="57"/>
                </a:cxn>
                <a:cxn ang="0">
                  <a:pos x="130" y="67"/>
                </a:cxn>
                <a:cxn ang="0">
                  <a:pos x="155" y="76"/>
                </a:cxn>
                <a:cxn ang="0">
                  <a:pos x="182" y="87"/>
                </a:cxn>
                <a:cxn ang="0">
                  <a:pos x="214" y="95"/>
                </a:cxn>
                <a:cxn ang="0">
                  <a:pos x="218" y="85"/>
                </a:cxn>
              </a:cxnLst>
              <a:rect l="0" t="0" r="r" b="b"/>
              <a:pathLst>
                <a:path w="219" h="96">
                  <a:moveTo>
                    <a:pt x="218" y="85"/>
                  </a:moveTo>
                  <a:lnTo>
                    <a:pt x="187" y="76"/>
                  </a:lnTo>
                  <a:lnTo>
                    <a:pt x="159" y="67"/>
                  </a:lnTo>
                  <a:lnTo>
                    <a:pt x="132" y="59"/>
                  </a:lnTo>
                  <a:lnTo>
                    <a:pt x="107" y="48"/>
                  </a:lnTo>
                  <a:lnTo>
                    <a:pt x="86" y="40"/>
                  </a:lnTo>
                  <a:lnTo>
                    <a:pt x="63" y="32"/>
                  </a:lnTo>
                  <a:lnTo>
                    <a:pt x="43" y="23"/>
                  </a:lnTo>
                  <a:lnTo>
                    <a:pt x="27" y="15"/>
                  </a:lnTo>
                  <a:lnTo>
                    <a:pt x="13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" y="6"/>
                  </a:lnTo>
                  <a:lnTo>
                    <a:pt x="27" y="15"/>
                  </a:lnTo>
                  <a:lnTo>
                    <a:pt x="43" y="25"/>
                  </a:lnTo>
                  <a:lnTo>
                    <a:pt x="63" y="36"/>
                  </a:lnTo>
                  <a:lnTo>
                    <a:pt x="84" y="46"/>
                  </a:lnTo>
                  <a:lnTo>
                    <a:pt x="105" y="57"/>
                  </a:lnTo>
                  <a:lnTo>
                    <a:pt x="130" y="67"/>
                  </a:lnTo>
                  <a:lnTo>
                    <a:pt x="155" y="76"/>
                  </a:lnTo>
                  <a:lnTo>
                    <a:pt x="182" y="87"/>
                  </a:lnTo>
                  <a:lnTo>
                    <a:pt x="214" y="95"/>
                  </a:lnTo>
                  <a:lnTo>
                    <a:pt x="218" y="85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12" name="Freeform 255">
              <a:extLst>
                <a:ext uri="{FF2B5EF4-FFF2-40B4-BE49-F238E27FC236}">
                  <a16:creationId xmlns:a16="http://schemas.microsoft.com/office/drawing/2014/main" id="{4A9D652F-3F1A-AC5D-8FB7-4018E1528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" y="2655"/>
              <a:ext cx="326" cy="278"/>
            </a:xfrm>
            <a:custGeom>
              <a:avLst/>
              <a:gdLst/>
              <a:ahLst/>
              <a:cxnLst>
                <a:cxn ang="0">
                  <a:pos x="295" y="277"/>
                </a:cxn>
                <a:cxn ang="0">
                  <a:pos x="277" y="274"/>
                </a:cxn>
                <a:cxn ang="0">
                  <a:pos x="258" y="271"/>
                </a:cxn>
                <a:cxn ang="0">
                  <a:pos x="235" y="264"/>
                </a:cxn>
                <a:cxn ang="0">
                  <a:pos x="214" y="256"/>
                </a:cxn>
                <a:cxn ang="0">
                  <a:pos x="189" y="247"/>
                </a:cxn>
                <a:cxn ang="0">
                  <a:pos x="164" y="237"/>
                </a:cxn>
                <a:cxn ang="0">
                  <a:pos x="141" y="223"/>
                </a:cxn>
                <a:cxn ang="0">
                  <a:pos x="115" y="205"/>
                </a:cxn>
                <a:cxn ang="0">
                  <a:pos x="94" y="186"/>
                </a:cxn>
                <a:cxn ang="0">
                  <a:pos x="73" y="165"/>
                </a:cxn>
                <a:cxn ang="0">
                  <a:pos x="73" y="165"/>
                </a:cxn>
                <a:cxn ang="0">
                  <a:pos x="56" y="142"/>
                </a:cxn>
                <a:cxn ang="0">
                  <a:pos x="41" y="122"/>
                </a:cxn>
                <a:cxn ang="0">
                  <a:pos x="30" y="104"/>
                </a:cxn>
                <a:cxn ang="0">
                  <a:pos x="23" y="85"/>
                </a:cxn>
                <a:cxn ang="0">
                  <a:pos x="16" y="69"/>
                </a:cxn>
                <a:cxn ang="0">
                  <a:pos x="9" y="53"/>
                </a:cxn>
                <a:cxn ang="0">
                  <a:pos x="7" y="39"/>
                </a:cxn>
                <a:cxn ang="0">
                  <a:pos x="3" y="27"/>
                </a:cxn>
                <a:cxn ang="0">
                  <a:pos x="1" y="1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7" y="2"/>
                </a:cxn>
                <a:cxn ang="0">
                  <a:pos x="18" y="2"/>
                </a:cxn>
                <a:cxn ang="0">
                  <a:pos x="33" y="0"/>
                </a:cxn>
                <a:cxn ang="0">
                  <a:pos x="48" y="2"/>
                </a:cxn>
                <a:cxn ang="0">
                  <a:pos x="67" y="2"/>
                </a:cxn>
                <a:cxn ang="0">
                  <a:pos x="83" y="5"/>
                </a:cxn>
                <a:cxn ang="0">
                  <a:pos x="102" y="9"/>
                </a:cxn>
                <a:cxn ang="0">
                  <a:pos x="120" y="18"/>
                </a:cxn>
                <a:cxn ang="0">
                  <a:pos x="136" y="27"/>
                </a:cxn>
                <a:cxn ang="0">
                  <a:pos x="136" y="27"/>
                </a:cxn>
                <a:cxn ang="0">
                  <a:pos x="153" y="39"/>
                </a:cxn>
                <a:cxn ang="0">
                  <a:pos x="170" y="51"/>
                </a:cxn>
                <a:cxn ang="0">
                  <a:pos x="189" y="69"/>
                </a:cxn>
                <a:cxn ang="0">
                  <a:pos x="208" y="85"/>
                </a:cxn>
                <a:cxn ang="0">
                  <a:pos x="226" y="106"/>
                </a:cxn>
                <a:cxn ang="0">
                  <a:pos x="248" y="127"/>
                </a:cxn>
                <a:cxn ang="0">
                  <a:pos x="267" y="152"/>
                </a:cxn>
                <a:cxn ang="0">
                  <a:pos x="286" y="182"/>
                </a:cxn>
                <a:cxn ang="0">
                  <a:pos x="305" y="216"/>
                </a:cxn>
                <a:cxn ang="0">
                  <a:pos x="325" y="249"/>
                </a:cxn>
                <a:cxn ang="0">
                  <a:pos x="295" y="277"/>
                </a:cxn>
              </a:cxnLst>
              <a:rect l="0" t="0" r="r" b="b"/>
              <a:pathLst>
                <a:path w="326" h="278">
                  <a:moveTo>
                    <a:pt x="295" y="277"/>
                  </a:moveTo>
                  <a:lnTo>
                    <a:pt x="277" y="274"/>
                  </a:lnTo>
                  <a:lnTo>
                    <a:pt x="258" y="271"/>
                  </a:lnTo>
                  <a:lnTo>
                    <a:pt x="235" y="264"/>
                  </a:lnTo>
                  <a:lnTo>
                    <a:pt x="214" y="256"/>
                  </a:lnTo>
                  <a:lnTo>
                    <a:pt x="189" y="247"/>
                  </a:lnTo>
                  <a:lnTo>
                    <a:pt x="164" y="237"/>
                  </a:lnTo>
                  <a:lnTo>
                    <a:pt x="141" y="223"/>
                  </a:lnTo>
                  <a:lnTo>
                    <a:pt x="115" y="205"/>
                  </a:lnTo>
                  <a:lnTo>
                    <a:pt x="94" y="186"/>
                  </a:lnTo>
                  <a:lnTo>
                    <a:pt x="73" y="165"/>
                  </a:lnTo>
                  <a:lnTo>
                    <a:pt x="73" y="165"/>
                  </a:lnTo>
                  <a:lnTo>
                    <a:pt x="56" y="142"/>
                  </a:lnTo>
                  <a:lnTo>
                    <a:pt x="41" y="122"/>
                  </a:lnTo>
                  <a:lnTo>
                    <a:pt x="30" y="104"/>
                  </a:lnTo>
                  <a:lnTo>
                    <a:pt x="23" y="85"/>
                  </a:lnTo>
                  <a:lnTo>
                    <a:pt x="16" y="69"/>
                  </a:lnTo>
                  <a:lnTo>
                    <a:pt x="9" y="53"/>
                  </a:lnTo>
                  <a:lnTo>
                    <a:pt x="7" y="39"/>
                  </a:lnTo>
                  <a:lnTo>
                    <a:pt x="3" y="27"/>
                  </a:lnTo>
                  <a:lnTo>
                    <a:pt x="1" y="1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7" y="2"/>
                  </a:lnTo>
                  <a:lnTo>
                    <a:pt x="18" y="2"/>
                  </a:lnTo>
                  <a:lnTo>
                    <a:pt x="33" y="0"/>
                  </a:lnTo>
                  <a:lnTo>
                    <a:pt x="48" y="2"/>
                  </a:lnTo>
                  <a:lnTo>
                    <a:pt x="67" y="2"/>
                  </a:lnTo>
                  <a:lnTo>
                    <a:pt x="83" y="5"/>
                  </a:lnTo>
                  <a:lnTo>
                    <a:pt x="102" y="9"/>
                  </a:lnTo>
                  <a:lnTo>
                    <a:pt x="120" y="18"/>
                  </a:lnTo>
                  <a:lnTo>
                    <a:pt x="136" y="27"/>
                  </a:lnTo>
                  <a:lnTo>
                    <a:pt x="136" y="27"/>
                  </a:lnTo>
                  <a:lnTo>
                    <a:pt x="153" y="39"/>
                  </a:lnTo>
                  <a:lnTo>
                    <a:pt x="170" y="51"/>
                  </a:lnTo>
                  <a:lnTo>
                    <a:pt x="189" y="69"/>
                  </a:lnTo>
                  <a:lnTo>
                    <a:pt x="208" y="85"/>
                  </a:lnTo>
                  <a:lnTo>
                    <a:pt x="226" y="106"/>
                  </a:lnTo>
                  <a:lnTo>
                    <a:pt x="248" y="127"/>
                  </a:lnTo>
                  <a:lnTo>
                    <a:pt x="267" y="152"/>
                  </a:lnTo>
                  <a:lnTo>
                    <a:pt x="286" y="182"/>
                  </a:lnTo>
                  <a:lnTo>
                    <a:pt x="305" y="216"/>
                  </a:lnTo>
                  <a:lnTo>
                    <a:pt x="325" y="249"/>
                  </a:lnTo>
                  <a:lnTo>
                    <a:pt x="295" y="277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13" name="Freeform 256">
              <a:extLst>
                <a:ext uri="{FF2B5EF4-FFF2-40B4-BE49-F238E27FC236}">
                  <a16:creationId xmlns:a16="http://schemas.microsoft.com/office/drawing/2014/main" id="{976D011C-87F7-4A15-684C-CD8D02D0F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" y="2655"/>
              <a:ext cx="326" cy="278"/>
            </a:xfrm>
            <a:custGeom>
              <a:avLst/>
              <a:gdLst/>
              <a:ahLst/>
              <a:cxnLst>
                <a:cxn ang="0">
                  <a:pos x="295" y="277"/>
                </a:cxn>
                <a:cxn ang="0">
                  <a:pos x="277" y="274"/>
                </a:cxn>
                <a:cxn ang="0">
                  <a:pos x="258" y="271"/>
                </a:cxn>
                <a:cxn ang="0">
                  <a:pos x="235" y="264"/>
                </a:cxn>
                <a:cxn ang="0">
                  <a:pos x="214" y="256"/>
                </a:cxn>
                <a:cxn ang="0">
                  <a:pos x="189" y="247"/>
                </a:cxn>
                <a:cxn ang="0">
                  <a:pos x="164" y="237"/>
                </a:cxn>
                <a:cxn ang="0">
                  <a:pos x="141" y="223"/>
                </a:cxn>
                <a:cxn ang="0">
                  <a:pos x="115" y="205"/>
                </a:cxn>
                <a:cxn ang="0">
                  <a:pos x="94" y="186"/>
                </a:cxn>
                <a:cxn ang="0">
                  <a:pos x="73" y="165"/>
                </a:cxn>
                <a:cxn ang="0">
                  <a:pos x="73" y="165"/>
                </a:cxn>
                <a:cxn ang="0">
                  <a:pos x="56" y="142"/>
                </a:cxn>
                <a:cxn ang="0">
                  <a:pos x="41" y="122"/>
                </a:cxn>
                <a:cxn ang="0">
                  <a:pos x="30" y="104"/>
                </a:cxn>
                <a:cxn ang="0">
                  <a:pos x="23" y="85"/>
                </a:cxn>
                <a:cxn ang="0">
                  <a:pos x="16" y="69"/>
                </a:cxn>
                <a:cxn ang="0">
                  <a:pos x="9" y="53"/>
                </a:cxn>
                <a:cxn ang="0">
                  <a:pos x="7" y="39"/>
                </a:cxn>
                <a:cxn ang="0">
                  <a:pos x="3" y="27"/>
                </a:cxn>
                <a:cxn ang="0">
                  <a:pos x="1" y="1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7" y="2"/>
                </a:cxn>
                <a:cxn ang="0">
                  <a:pos x="18" y="2"/>
                </a:cxn>
                <a:cxn ang="0">
                  <a:pos x="33" y="0"/>
                </a:cxn>
                <a:cxn ang="0">
                  <a:pos x="48" y="2"/>
                </a:cxn>
                <a:cxn ang="0">
                  <a:pos x="67" y="2"/>
                </a:cxn>
                <a:cxn ang="0">
                  <a:pos x="83" y="5"/>
                </a:cxn>
                <a:cxn ang="0">
                  <a:pos x="102" y="9"/>
                </a:cxn>
                <a:cxn ang="0">
                  <a:pos x="120" y="18"/>
                </a:cxn>
                <a:cxn ang="0">
                  <a:pos x="136" y="27"/>
                </a:cxn>
                <a:cxn ang="0">
                  <a:pos x="136" y="27"/>
                </a:cxn>
                <a:cxn ang="0">
                  <a:pos x="153" y="39"/>
                </a:cxn>
                <a:cxn ang="0">
                  <a:pos x="170" y="51"/>
                </a:cxn>
                <a:cxn ang="0">
                  <a:pos x="189" y="69"/>
                </a:cxn>
                <a:cxn ang="0">
                  <a:pos x="208" y="85"/>
                </a:cxn>
                <a:cxn ang="0">
                  <a:pos x="226" y="106"/>
                </a:cxn>
                <a:cxn ang="0">
                  <a:pos x="248" y="127"/>
                </a:cxn>
                <a:cxn ang="0">
                  <a:pos x="267" y="152"/>
                </a:cxn>
                <a:cxn ang="0">
                  <a:pos x="286" y="182"/>
                </a:cxn>
                <a:cxn ang="0">
                  <a:pos x="305" y="216"/>
                </a:cxn>
                <a:cxn ang="0">
                  <a:pos x="325" y="249"/>
                </a:cxn>
              </a:cxnLst>
              <a:rect l="0" t="0" r="r" b="b"/>
              <a:pathLst>
                <a:path w="326" h="278">
                  <a:moveTo>
                    <a:pt x="295" y="277"/>
                  </a:moveTo>
                  <a:lnTo>
                    <a:pt x="277" y="274"/>
                  </a:lnTo>
                  <a:lnTo>
                    <a:pt x="258" y="271"/>
                  </a:lnTo>
                  <a:lnTo>
                    <a:pt x="235" y="264"/>
                  </a:lnTo>
                  <a:lnTo>
                    <a:pt x="214" y="256"/>
                  </a:lnTo>
                  <a:lnTo>
                    <a:pt x="189" y="247"/>
                  </a:lnTo>
                  <a:lnTo>
                    <a:pt x="164" y="237"/>
                  </a:lnTo>
                  <a:lnTo>
                    <a:pt x="141" y="223"/>
                  </a:lnTo>
                  <a:lnTo>
                    <a:pt x="115" y="205"/>
                  </a:lnTo>
                  <a:lnTo>
                    <a:pt x="94" y="186"/>
                  </a:lnTo>
                  <a:lnTo>
                    <a:pt x="73" y="165"/>
                  </a:lnTo>
                  <a:lnTo>
                    <a:pt x="73" y="165"/>
                  </a:lnTo>
                  <a:lnTo>
                    <a:pt x="56" y="142"/>
                  </a:lnTo>
                  <a:lnTo>
                    <a:pt x="41" y="122"/>
                  </a:lnTo>
                  <a:lnTo>
                    <a:pt x="30" y="104"/>
                  </a:lnTo>
                  <a:lnTo>
                    <a:pt x="23" y="85"/>
                  </a:lnTo>
                  <a:lnTo>
                    <a:pt x="16" y="69"/>
                  </a:lnTo>
                  <a:lnTo>
                    <a:pt x="9" y="53"/>
                  </a:lnTo>
                  <a:lnTo>
                    <a:pt x="7" y="39"/>
                  </a:lnTo>
                  <a:lnTo>
                    <a:pt x="3" y="27"/>
                  </a:lnTo>
                  <a:lnTo>
                    <a:pt x="1" y="1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7" y="2"/>
                  </a:lnTo>
                  <a:lnTo>
                    <a:pt x="18" y="2"/>
                  </a:lnTo>
                  <a:lnTo>
                    <a:pt x="33" y="0"/>
                  </a:lnTo>
                  <a:lnTo>
                    <a:pt x="48" y="2"/>
                  </a:lnTo>
                  <a:lnTo>
                    <a:pt x="67" y="2"/>
                  </a:lnTo>
                  <a:lnTo>
                    <a:pt x="83" y="5"/>
                  </a:lnTo>
                  <a:lnTo>
                    <a:pt x="102" y="9"/>
                  </a:lnTo>
                  <a:lnTo>
                    <a:pt x="120" y="18"/>
                  </a:lnTo>
                  <a:lnTo>
                    <a:pt x="136" y="27"/>
                  </a:lnTo>
                  <a:lnTo>
                    <a:pt x="136" y="27"/>
                  </a:lnTo>
                  <a:lnTo>
                    <a:pt x="153" y="39"/>
                  </a:lnTo>
                  <a:lnTo>
                    <a:pt x="170" y="51"/>
                  </a:lnTo>
                  <a:lnTo>
                    <a:pt x="189" y="69"/>
                  </a:lnTo>
                  <a:lnTo>
                    <a:pt x="208" y="85"/>
                  </a:lnTo>
                  <a:lnTo>
                    <a:pt x="226" y="106"/>
                  </a:lnTo>
                  <a:lnTo>
                    <a:pt x="248" y="127"/>
                  </a:lnTo>
                  <a:lnTo>
                    <a:pt x="267" y="152"/>
                  </a:lnTo>
                  <a:lnTo>
                    <a:pt x="286" y="182"/>
                  </a:lnTo>
                  <a:lnTo>
                    <a:pt x="305" y="216"/>
                  </a:lnTo>
                  <a:lnTo>
                    <a:pt x="325" y="249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14" name="Freeform 257">
              <a:extLst>
                <a:ext uri="{FF2B5EF4-FFF2-40B4-BE49-F238E27FC236}">
                  <a16:creationId xmlns:a16="http://schemas.microsoft.com/office/drawing/2014/main" id="{37034787-3DF3-7707-D7B2-F6A5DD548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" y="2732"/>
              <a:ext cx="191" cy="177"/>
            </a:xfrm>
            <a:custGeom>
              <a:avLst/>
              <a:gdLst/>
              <a:ahLst/>
              <a:cxnLst>
                <a:cxn ang="0">
                  <a:pos x="190" y="168"/>
                </a:cxn>
                <a:cxn ang="0">
                  <a:pos x="169" y="154"/>
                </a:cxn>
                <a:cxn ang="0">
                  <a:pos x="144" y="138"/>
                </a:cxn>
                <a:cxn ang="0">
                  <a:pos x="124" y="119"/>
                </a:cxn>
                <a:cxn ang="0">
                  <a:pos x="101" y="103"/>
                </a:cxn>
                <a:cxn ang="0">
                  <a:pos x="80" y="83"/>
                </a:cxn>
                <a:cxn ang="0">
                  <a:pos x="59" y="64"/>
                </a:cxn>
                <a:cxn ang="0">
                  <a:pos x="40" y="46"/>
                </a:cxn>
                <a:cxn ang="0">
                  <a:pos x="25" y="29"/>
                </a:cxn>
                <a:cxn ang="0">
                  <a:pos x="10" y="1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2"/>
                </a:cxn>
                <a:cxn ang="0">
                  <a:pos x="23" y="29"/>
                </a:cxn>
                <a:cxn ang="0">
                  <a:pos x="38" y="48"/>
                </a:cxn>
                <a:cxn ang="0">
                  <a:pos x="57" y="67"/>
                </a:cxn>
                <a:cxn ang="0">
                  <a:pos x="75" y="85"/>
                </a:cxn>
                <a:cxn ang="0">
                  <a:pos x="96" y="106"/>
                </a:cxn>
                <a:cxn ang="0">
                  <a:pos x="118" y="126"/>
                </a:cxn>
                <a:cxn ang="0">
                  <a:pos x="139" y="145"/>
                </a:cxn>
                <a:cxn ang="0">
                  <a:pos x="160" y="159"/>
                </a:cxn>
                <a:cxn ang="0">
                  <a:pos x="181" y="175"/>
                </a:cxn>
                <a:cxn ang="0">
                  <a:pos x="190" y="168"/>
                </a:cxn>
              </a:cxnLst>
              <a:rect l="0" t="0" r="r" b="b"/>
              <a:pathLst>
                <a:path w="191" h="176">
                  <a:moveTo>
                    <a:pt x="190" y="168"/>
                  </a:moveTo>
                  <a:lnTo>
                    <a:pt x="169" y="154"/>
                  </a:lnTo>
                  <a:lnTo>
                    <a:pt x="144" y="138"/>
                  </a:lnTo>
                  <a:lnTo>
                    <a:pt x="124" y="119"/>
                  </a:lnTo>
                  <a:lnTo>
                    <a:pt x="101" y="103"/>
                  </a:lnTo>
                  <a:lnTo>
                    <a:pt x="80" y="83"/>
                  </a:lnTo>
                  <a:lnTo>
                    <a:pt x="59" y="64"/>
                  </a:lnTo>
                  <a:lnTo>
                    <a:pt x="40" y="46"/>
                  </a:lnTo>
                  <a:lnTo>
                    <a:pt x="25" y="29"/>
                  </a:lnTo>
                  <a:lnTo>
                    <a:pt x="10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23" y="29"/>
                  </a:lnTo>
                  <a:lnTo>
                    <a:pt x="38" y="48"/>
                  </a:lnTo>
                  <a:lnTo>
                    <a:pt x="57" y="67"/>
                  </a:lnTo>
                  <a:lnTo>
                    <a:pt x="75" y="85"/>
                  </a:lnTo>
                  <a:lnTo>
                    <a:pt x="96" y="106"/>
                  </a:lnTo>
                  <a:lnTo>
                    <a:pt x="118" y="126"/>
                  </a:lnTo>
                  <a:lnTo>
                    <a:pt x="139" y="145"/>
                  </a:lnTo>
                  <a:lnTo>
                    <a:pt x="160" y="159"/>
                  </a:lnTo>
                  <a:lnTo>
                    <a:pt x="181" y="175"/>
                  </a:lnTo>
                  <a:lnTo>
                    <a:pt x="190" y="168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15" name="Freeform 258">
              <a:extLst>
                <a:ext uri="{FF2B5EF4-FFF2-40B4-BE49-F238E27FC236}">
                  <a16:creationId xmlns:a16="http://schemas.microsoft.com/office/drawing/2014/main" id="{8EAFE64C-96FC-D6A2-6A94-5BAD38871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8" y="2554"/>
              <a:ext cx="235" cy="413"/>
            </a:xfrm>
            <a:custGeom>
              <a:avLst/>
              <a:gdLst/>
              <a:ahLst/>
              <a:cxnLst>
                <a:cxn ang="0">
                  <a:pos x="210" y="412"/>
                </a:cxn>
                <a:cxn ang="0">
                  <a:pos x="194" y="401"/>
                </a:cxn>
                <a:cxn ang="0">
                  <a:pos x="175" y="391"/>
                </a:cxn>
                <a:cxn ang="0">
                  <a:pos x="152" y="375"/>
                </a:cxn>
                <a:cxn ang="0">
                  <a:pos x="131" y="361"/>
                </a:cxn>
                <a:cxn ang="0">
                  <a:pos x="108" y="343"/>
                </a:cxn>
                <a:cxn ang="0">
                  <a:pos x="86" y="327"/>
                </a:cxn>
                <a:cxn ang="0">
                  <a:pos x="67" y="308"/>
                </a:cxn>
                <a:cxn ang="0">
                  <a:pos x="50" y="290"/>
                </a:cxn>
                <a:cxn ang="0">
                  <a:pos x="35" y="269"/>
                </a:cxn>
                <a:cxn ang="0">
                  <a:pos x="25" y="247"/>
                </a:cxn>
                <a:cxn ang="0">
                  <a:pos x="25" y="247"/>
                </a:cxn>
                <a:cxn ang="0">
                  <a:pos x="16" y="224"/>
                </a:cxn>
                <a:cxn ang="0">
                  <a:pos x="9" y="201"/>
                </a:cxn>
                <a:cxn ang="0">
                  <a:pos x="6" y="173"/>
                </a:cxn>
                <a:cxn ang="0">
                  <a:pos x="4" y="148"/>
                </a:cxn>
                <a:cxn ang="0">
                  <a:pos x="2" y="121"/>
                </a:cxn>
                <a:cxn ang="0">
                  <a:pos x="0" y="94"/>
                </a:cxn>
                <a:cxn ang="0">
                  <a:pos x="0" y="67"/>
                </a:cxn>
                <a:cxn ang="0">
                  <a:pos x="2" y="41"/>
                </a:cxn>
                <a:cxn ang="0">
                  <a:pos x="2" y="18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9" y="1"/>
                </a:cxn>
                <a:cxn ang="0">
                  <a:pos x="18" y="12"/>
                </a:cxn>
                <a:cxn ang="0">
                  <a:pos x="33" y="28"/>
                </a:cxn>
                <a:cxn ang="0">
                  <a:pos x="50" y="48"/>
                </a:cxn>
                <a:cxn ang="0">
                  <a:pos x="67" y="71"/>
                </a:cxn>
                <a:cxn ang="0">
                  <a:pos x="88" y="94"/>
                </a:cxn>
                <a:cxn ang="0">
                  <a:pos x="105" y="119"/>
                </a:cxn>
                <a:cxn ang="0">
                  <a:pos x="122" y="142"/>
                </a:cxn>
                <a:cxn ang="0">
                  <a:pos x="134" y="163"/>
                </a:cxn>
                <a:cxn ang="0">
                  <a:pos x="143" y="180"/>
                </a:cxn>
                <a:cxn ang="0">
                  <a:pos x="143" y="180"/>
                </a:cxn>
                <a:cxn ang="0">
                  <a:pos x="150" y="196"/>
                </a:cxn>
                <a:cxn ang="0">
                  <a:pos x="158" y="216"/>
                </a:cxn>
                <a:cxn ang="0">
                  <a:pos x="166" y="237"/>
                </a:cxn>
                <a:cxn ang="0">
                  <a:pos x="177" y="258"/>
                </a:cxn>
                <a:cxn ang="0">
                  <a:pos x="187" y="279"/>
                </a:cxn>
                <a:cxn ang="0">
                  <a:pos x="198" y="297"/>
                </a:cxn>
                <a:cxn ang="0">
                  <a:pos x="208" y="318"/>
                </a:cxn>
                <a:cxn ang="0">
                  <a:pos x="217" y="336"/>
                </a:cxn>
                <a:cxn ang="0">
                  <a:pos x="226" y="352"/>
                </a:cxn>
                <a:cxn ang="0">
                  <a:pos x="234" y="366"/>
                </a:cxn>
                <a:cxn ang="0">
                  <a:pos x="210" y="412"/>
                </a:cxn>
              </a:cxnLst>
              <a:rect l="0" t="0" r="r" b="b"/>
              <a:pathLst>
                <a:path w="235" h="413">
                  <a:moveTo>
                    <a:pt x="210" y="412"/>
                  </a:moveTo>
                  <a:lnTo>
                    <a:pt x="194" y="401"/>
                  </a:lnTo>
                  <a:lnTo>
                    <a:pt x="175" y="391"/>
                  </a:lnTo>
                  <a:lnTo>
                    <a:pt x="152" y="375"/>
                  </a:lnTo>
                  <a:lnTo>
                    <a:pt x="131" y="361"/>
                  </a:lnTo>
                  <a:lnTo>
                    <a:pt x="108" y="343"/>
                  </a:lnTo>
                  <a:lnTo>
                    <a:pt x="86" y="327"/>
                  </a:lnTo>
                  <a:lnTo>
                    <a:pt x="67" y="308"/>
                  </a:lnTo>
                  <a:lnTo>
                    <a:pt x="50" y="290"/>
                  </a:lnTo>
                  <a:lnTo>
                    <a:pt x="35" y="269"/>
                  </a:lnTo>
                  <a:lnTo>
                    <a:pt x="25" y="247"/>
                  </a:lnTo>
                  <a:lnTo>
                    <a:pt x="25" y="247"/>
                  </a:lnTo>
                  <a:lnTo>
                    <a:pt x="16" y="224"/>
                  </a:lnTo>
                  <a:lnTo>
                    <a:pt x="9" y="201"/>
                  </a:lnTo>
                  <a:lnTo>
                    <a:pt x="6" y="173"/>
                  </a:lnTo>
                  <a:lnTo>
                    <a:pt x="4" y="148"/>
                  </a:lnTo>
                  <a:lnTo>
                    <a:pt x="2" y="121"/>
                  </a:lnTo>
                  <a:lnTo>
                    <a:pt x="0" y="94"/>
                  </a:lnTo>
                  <a:lnTo>
                    <a:pt x="0" y="67"/>
                  </a:lnTo>
                  <a:lnTo>
                    <a:pt x="2" y="41"/>
                  </a:lnTo>
                  <a:lnTo>
                    <a:pt x="2" y="18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18" y="12"/>
                  </a:lnTo>
                  <a:lnTo>
                    <a:pt x="33" y="28"/>
                  </a:lnTo>
                  <a:lnTo>
                    <a:pt x="50" y="48"/>
                  </a:lnTo>
                  <a:lnTo>
                    <a:pt x="67" y="71"/>
                  </a:lnTo>
                  <a:lnTo>
                    <a:pt x="88" y="94"/>
                  </a:lnTo>
                  <a:lnTo>
                    <a:pt x="105" y="119"/>
                  </a:lnTo>
                  <a:lnTo>
                    <a:pt x="122" y="142"/>
                  </a:lnTo>
                  <a:lnTo>
                    <a:pt x="134" y="163"/>
                  </a:lnTo>
                  <a:lnTo>
                    <a:pt x="143" y="180"/>
                  </a:lnTo>
                  <a:lnTo>
                    <a:pt x="143" y="180"/>
                  </a:lnTo>
                  <a:lnTo>
                    <a:pt x="150" y="196"/>
                  </a:lnTo>
                  <a:lnTo>
                    <a:pt x="158" y="216"/>
                  </a:lnTo>
                  <a:lnTo>
                    <a:pt x="166" y="237"/>
                  </a:lnTo>
                  <a:lnTo>
                    <a:pt x="177" y="258"/>
                  </a:lnTo>
                  <a:lnTo>
                    <a:pt x="187" y="279"/>
                  </a:lnTo>
                  <a:lnTo>
                    <a:pt x="198" y="297"/>
                  </a:lnTo>
                  <a:lnTo>
                    <a:pt x="208" y="318"/>
                  </a:lnTo>
                  <a:lnTo>
                    <a:pt x="217" y="336"/>
                  </a:lnTo>
                  <a:lnTo>
                    <a:pt x="226" y="352"/>
                  </a:lnTo>
                  <a:lnTo>
                    <a:pt x="234" y="366"/>
                  </a:lnTo>
                  <a:lnTo>
                    <a:pt x="210" y="41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16" name="Freeform 259">
              <a:extLst>
                <a:ext uri="{FF2B5EF4-FFF2-40B4-BE49-F238E27FC236}">
                  <a16:creationId xmlns:a16="http://schemas.microsoft.com/office/drawing/2014/main" id="{D092EC3E-08EB-4948-3084-FEC065C2D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8" y="2554"/>
              <a:ext cx="235" cy="413"/>
            </a:xfrm>
            <a:custGeom>
              <a:avLst/>
              <a:gdLst/>
              <a:ahLst/>
              <a:cxnLst>
                <a:cxn ang="0">
                  <a:pos x="210" y="412"/>
                </a:cxn>
                <a:cxn ang="0">
                  <a:pos x="194" y="401"/>
                </a:cxn>
                <a:cxn ang="0">
                  <a:pos x="175" y="391"/>
                </a:cxn>
                <a:cxn ang="0">
                  <a:pos x="152" y="375"/>
                </a:cxn>
                <a:cxn ang="0">
                  <a:pos x="131" y="361"/>
                </a:cxn>
                <a:cxn ang="0">
                  <a:pos x="108" y="343"/>
                </a:cxn>
                <a:cxn ang="0">
                  <a:pos x="86" y="327"/>
                </a:cxn>
                <a:cxn ang="0">
                  <a:pos x="67" y="308"/>
                </a:cxn>
                <a:cxn ang="0">
                  <a:pos x="50" y="290"/>
                </a:cxn>
                <a:cxn ang="0">
                  <a:pos x="35" y="269"/>
                </a:cxn>
                <a:cxn ang="0">
                  <a:pos x="25" y="247"/>
                </a:cxn>
                <a:cxn ang="0">
                  <a:pos x="25" y="247"/>
                </a:cxn>
                <a:cxn ang="0">
                  <a:pos x="16" y="224"/>
                </a:cxn>
                <a:cxn ang="0">
                  <a:pos x="9" y="201"/>
                </a:cxn>
                <a:cxn ang="0">
                  <a:pos x="6" y="173"/>
                </a:cxn>
                <a:cxn ang="0">
                  <a:pos x="4" y="148"/>
                </a:cxn>
                <a:cxn ang="0">
                  <a:pos x="2" y="121"/>
                </a:cxn>
                <a:cxn ang="0">
                  <a:pos x="0" y="94"/>
                </a:cxn>
                <a:cxn ang="0">
                  <a:pos x="0" y="67"/>
                </a:cxn>
                <a:cxn ang="0">
                  <a:pos x="2" y="41"/>
                </a:cxn>
                <a:cxn ang="0">
                  <a:pos x="2" y="18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9" y="1"/>
                </a:cxn>
                <a:cxn ang="0">
                  <a:pos x="18" y="12"/>
                </a:cxn>
                <a:cxn ang="0">
                  <a:pos x="33" y="28"/>
                </a:cxn>
                <a:cxn ang="0">
                  <a:pos x="50" y="48"/>
                </a:cxn>
                <a:cxn ang="0">
                  <a:pos x="67" y="71"/>
                </a:cxn>
                <a:cxn ang="0">
                  <a:pos x="88" y="94"/>
                </a:cxn>
                <a:cxn ang="0">
                  <a:pos x="105" y="119"/>
                </a:cxn>
                <a:cxn ang="0">
                  <a:pos x="122" y="142"/>
                </a:cxn>
                <a:cxn ang="0">
                  <a:pos x="134" y="163"/>
                </a:cxn>
                <a:cxn ang="0">
                  <a:pos x="143" y="180"/>
                </a:cxn>
                <a:cxn ang="0">
                  <a:pos x="143" y="180"/>
                </a:cxn>
                <a:cxn ang="0">
                  <a:pos x="150" y="196"/>
                </a:cxn>
                <a:cxn ang="0">
                  <a:pos x="158" y="216"/>
                </a:cxn>
                <a:cxn ang="0">
                  <a:pos x="166" y="237"/>
                </a:cxn>
                <a:cxn ang="0">
                  <a:pos x="177" y="258"/>
                </a:cxn>
                <a:cxn ang="0">
                  <a:pos x="187" y="279"/>
                </a:cxn>
                <a:cxn ang="0">
                  <a:pos x="198" y="297"/>
                </a:cxn>
                <a:cxn ang="0">
                  <a:pos x="208" y="318"/>
                </a:cxn>
                <a:cxn ang="0">
                  <a:pos x="217" y="336"/>
                </a:cxn>
                <a:cxn ang="0">
                  <a:pos x="226" y="352"/>
                </a:cxn>
                <a:cxn ang="0">
                  <a:pos x="234" y="366"/>
                </a:cxn>
              </a:cxnLst>
              <a:rect l="0" t="0" r="r" b="b"/>
              <a:pathLst>
                <a:path w="235" h="413">
                  <a:moveTo>
                    <a:pt x="210" y="412"/>
                  </a:moveTo>
                  <a:lnTo>
                    <a:pt x="194" y="401"/>
                  </a:lnTo>
                  <a:lnTo>
                    <a:pt x="175" y="391"/>
                  </a:lnTo>
                  <a:lnTo>
                    <a:pt x="152" y="375"/>
                  </a:lnTo>
                  <a:lnTo>
                    <a:pt x="131" y="361"/>
                  </a:lnTo>
                  <a:lnTo>
                    <a:pt x="108" y="343"/>
                  </a:lnTo>
                  <a:lnTo>
                    <a:pt x="86" y="327"/>
                  </a:lnTo>
                  <a:lnTo>
                    <a:pt x="67" y="308"/>
                  </a:lnTo>
                  <a:lnTo>
                    <a:pt x="50" y="290"/>
                  </a:lnTo>
                  <a:lnTo>
                    <a:pt x="35" y="269"/>
                  </a:lnTo>
                  <a:lnTo>
                    <a:pt x="25" y="247"/>
                  </a:lnTo>
                  <a:lnTo>
                    <a:pt x="25" y="247"/>
                  </a:lnTo>
                  <a:lnTo>
                    <a:pt x="16" y="224"/>
                  </a:lnTo>
                  <a:lnTo>
                    <a:pt x="9" y="201"/>
                  </a:lnTo>
                  <a:lnTo>
                    <a:pt x="6" y="173"/>
                  </a:lnTo>
                  <a:lnTo>
                    <a:pt x="4" y="148"/>
                  </a:lnTo>
                  <a:lnTo>
                    <a:pt x="2" y="121"/>
                  </a:lnTo>
                  <a:lnTo>
                    <a:pt x="0" y="94"/>
                  </a:lnTo>
                  <a:lnTo>
                    <a:pt x="0" y="67"/>
                  </a:lnTo>
                  <a:lnTo>
                    <a:pt x="2" y="41"/>
                  </a:lnTo>
                  <a:lnTo>
                    <a:pt x="2" y="18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18" y="12"/>
                  </a:lnTo>
                  <a:lnTo>
                    <a:pt x="33" y="28"/>
                  </a:lnTo>
                  <a:lnTo>
                    <a:pt x="50" y="48"/>
                  </a:lnTo>
                  <a:lnTo>
                    <a:pt x="67" y="71"/>
                  </a:lnTo>
                  <a:lnTo>
                    <a:pt x="88" y="94"/>
                  </a:lnTo>
                  <a:lnTo>
                    <a:pt x="105" y="119"/>
                  </a:lnTo>
                  <a:lnTo>
                    <a:pt x="122" y="142"/>
                  </a:lnTo>
                  <a:lnTo>
                    <a:pt x="134" y="163"/>
                  </a:lnTo>
                  <a:lnTo>
                    <a:pt x="143" y="180"/>
                  </a:lnTo>
                  <a:lnTo>
                    <a:pt x="143" y="180"/>
                  </a:lnTo>
                  <a:lnTo>
                    <a:pt x="150" y="196"/>
                  </a:lnTo>
                  <a:lnTo>
                    <a:pt x="158" y="216"/>
                  </a:lnTo>
                  <a:lnTo>
                    <a:pt x="166" y="237"/>
                  </a:lnTo>
                  <a:lnTo>
                    <a:pt x="177" y="258"/>
                  </a:lnTo>
                  <a:lnTo>
                    <a:pt x="187" y="279"/>
                  </a:lnTo>
                  <a:lnTo>
                    <a:pt x="198" y="297"/>
                  </a:lnTo>
                  <a:lnTo>
                    <a:pt x="208" y="318"/>
                  </a:lnTo>
                  <a:lnTo>
                    <a:pt x="217" y="336"/>
                  </a:lnTo>
                  <a:lnTo>
                    <a:pt x="226" y="352"/>
                  </a:lnTo>
                  <a:lnTo>
                    <a:pt x="234" y="36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17" name="Freeform 260">
              <a:extLst>
                <a:ext uri="{FF2B5EF4-FFF2-40B4-BE49-F238E27FC236}">
                  <a16:creationId xmlns:a16="http://schemas.microsoft.com/office/drawing/2014/main" id="{B1919534-D677-E438-8486-9BE634FC6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" y="2655"/>
              <a:ext cx="163" cy="273"/>
            </a:xfrm>
            <a:custGeom>
              <a:avLst/>
              <a:gdLst/>
              <a:ahLst/>
              <a:cxnLst>
                <a:cxn ang="0">
                  <a:pos x="162" y="261"/>
                </a:cxn>
                <a:cxn ang="0">
                  <a:pos x="145" y="249"/>
                </a:cxn>
                <a:cxn ang="0">
                  <a:pos x="130" y="238"/>
                </a:cxn>
                <a:cxn ang="0">
                  <a:pos x="115" y="225"/>
                </a:cxn>
                <a:cxn ang="0">
                  <a:pos x="103" y="214"/>
                </a:cxn>
                <a:cxn ang="0">
                  <a:pos x="90" y="200"/>
                </a:cxn>
                <a:cxn ang="0">
                  <a:pos x="79" y="187"/>
                </a:cxn>
                <a:cxn ang="0">
                  <a:pos x="69" y="175"/>
                </a:cxn>
                <a:cxn ang="0">
                  <a:pos x="60" y="162"/>
                </a:cxn>
                <a:cxn ang="0">
                  <a:pos x="52" y="149"/>
                </a:cxn>
                <a:cxn ang="0">
                  <a:pos x="44" y="134"/>
                </a:cxn>
                <a:cxn ang="0">
                  <a:pos x="44" y="134"/>
                </a:cxn>
                <a:cxn ang="0">
                  <a:pos x="37" y="124"/>
                </a:cxn>
                <a:cxn ang="0">
                  <a:pos x="33" y="113"/>
                </a:cxn>
                <a:cxn ang="0">
                  <a:pos x="27" y="101"/>
                </a:cxn>
                <a:cxn ang="0">
                  <a:pos x="20" y="88"/>
                </a:cxn>
                <a:cxn ang="0">
                  <a:pos x="16" y="73"/>
                </a:cxn>
                <a:cxn ang="0">
                  <a:pos x="12" y="58"/>
                </a:cxn>
                <a:cxn ang="0">
                  <a:pos x="7" y="46"/>
                </a:cxn>
                <a:cxn ang="0">
                  <a:pos x="3" y="29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16"/>
                </a:cxn>
                <a:cxn ang="0">
                  <a:pos x="3" y="31"/>
                </a:cxn>
                <a:cxn ang="0">
                  <a:pos x="5" y="46"/>
                </a:cxn>
                <a:cxn ang="0">
                  <a:pos x="7" y="62"/>
                </a:cxn>
                <a:cxn ang="0">
                  <a:pos x="12" y="78"/>
                </a:cxn>
                <a:cxn ang="0">
                  <a:pos x="14" y="92"/>
                </a:cxn>
                <a:cxn ang="0">
                  <a:pos x="18" y="105"/>
                </a:cxn>
                <a:cxn ang="0">
                  <a:pos x="23" y="120"/>
                </a:cxn>
                <a:cxn ang="0">
                  <a:pos x="27" y="132"/>
                </a:cxn>
                <a:cxn ang="0">
                  <a:pos x="33" y="143"/>
                </a:cxn>
                <a:cxn ang="0">
                  <a:pos x="33" y="143"/>
                </a:cxn>
                <a:cxn ang="0">
                  <a:pos x="39" y="157"/>
                </a:cxn>
                <a:cxn ang="0">
                  <a:pos x="50" y="170"/>
                </a:cxn>
                <a:cxn ang="0">
                  <a:pos x="58" y="182"/>
                </a:cxn>
                <a:cxn ang="0">
                  <a:pos x="67" y="196"/>
                </a:cxn>
                <a:cxn ang="0">
                  <a:pos x="79" y="208"/>
                </a:cxn>
                <a:cxn ang="0">
                  <a:pos x="92" y="221"/>
                </a:cxn>
                <a:cxn ang="0">
                  <a:pos x="104" y="233"/>
                </a:cxn>
                <a:cxn ang="0">
                  <a:pos x="117" y="244"/>
                </a:cxn>
                <a:cxn ang="0">
                  <a:pos x="134" y="256"/>
                </a:cxn>
                <a:cxn ang="0">
                  <a:pos x="152" y="270"/>
                </a:cxn>
                <a:cxn ang="0">
                  <a:pos x="162" y="261"/>
                </a:cxn>
              </a:cxnLst>
              <a:rect l="0" t="0" r="r" b="b"/>
              <a:pathLst>
                <a:path w="163" h="271">
                  <a:moveTo>
                    <a:pt x="162" y="261"/>
                  </a:moveTo>
                  <a:lnTo>
                    <a:pt x="145" y="249"/>
                  </a:lnTo>
                  <a:lnTo>
                    <a:pt x="130" y="238"/>
                  </a:lnTo>
                  <a:lnTo>
                    <a:pt x="115" y="225"/>
                  </a:lnTo>
                  <a:lnTo>
                    <a:pt x="103" y="214"/>
                  </a:lnTo>
                  <a:lnTo>
                    <a:pt x="90" y="200"/>
                  </a:lnTo>
                  <a:lnTo>
                    <a:pt x="79" y="187"/>
                  </a:lnTo>
                  <a:lnTo>
                    <a:pt x="69" y="175"/>
                  </a:lnTo>
                  <a:lnTo>
                    <a:pt x="60" y="162"/>
                  </a:lnTo>
                  <a:lnTo>
                    <a:pt x="52" y="149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7" y="124"/>
                  </a:lnTo>
                  <a:lnTo>
                    <a:pt x="33" y="113"/>
                  </a:lnTo>
                  <a:lnTo>
                    <a:pt x="27" y="101"/>
                  </a:lnTo>
                  <a:lnTo>
                    <a:pt x="20" y="88"/>
                  </a:lnTo>
                  <a:lnTo>
                    <a:pt x="16" y="73"/>
                  </a:lnTo>
                  <a:lnTo>
                    <a:pt x="12" y="58"/>
                  </a:lnTo>
                  <a:lnTo>
                    <a:pt x="7" y="46"/>
                  </a:lnTo>
                  <a:lnTo>
                    <a:pt x="3" y="29"/>
                  </a:lnTo>
                  <a:lnTo>
                    <a:pt x="2" y="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16"/>
                  </a:lnTo>
                  <a:lnTo>
                    <a:pt x="3" y="31"/>
                  </a:lnTo>
                  <a:lnTo>
                    <a:pt x="5" y="46"/>
                  </a:lnTo>
                  <a:lnTo>
                    <a:pt x="7" y="62"/>
                  </a:lnTo>
                  <a:lnTo>
                    <a:pt x="12" y="78"/>
                  </a:lnTo>
                  <a:lnTo>
                    <a:pt x="14" y="92"/>
                  </a:lnTo>
                  <a:lnTo>
                    <a:pt x="18" y="105"/>
                  </a:lnTo>
                  <a:lnTo>
                    <a:pt x="23" y="120"/>
                  </a:lnTo>
                  <a:lnTo>
                    <a:pt x="27" y="132"/>
                  </a:lnTo>
                  <a:lnTo>
                    <a:pt x="33" y="143"/>
                  </a:lnTo>
                  <a:lnTo>
                    <a:pt x="33" y="143"/>
                  </a:lnTo>
                  <a:lnTo>
                    <a:pt x="39" y="157"/>
                  </a:lnTo>
                  <a:lnTo>
                    <a:pt x="50" y="170"/>
                  </a:lnTo>
                  <a:lnTo>
                    <a:pt x="58" y="182"/>
                  </a:lnTo>
                  <a:lnTo>
                    <a:pt x="67" y="196"/>
                  </a:lnTo>
                  <a:lnTo>
                    <a:pt x="79" y="208"/>
                  </a:lnTo>
                  <a:lnTo>
                    <a:pt x="92" y="221"/>
                  </a:lnTo>
                  <a:lnTo>
                    <a:pt x="104" y="233"/>
                  </a:lnTo>
                  <a:lnTo>
                    <a:pt x="117" y="244"/>
                  </a:lnTo>
                  <a:lnTo>
                    <a:pt x="134" y="256"/>
                  </a:lnTo>
                  <a:lnTo>
                    <a:pt x="152" y="270"/>
                  </a:lnTo>
                  <a:lnTo>
                    <a:pt x="162" y="261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18" name="Freeform 261">
              <a:extLst>
                <a:ext uri="{FF2B5EF4-FFF2-40B4-BE49-F238E27FC236}">
                  <a16:creationId xmlns:a16="http://schemas.microsoft.com/office/drawing/2014/main" id="{AB8A9110-C6F4-0B96-04F7-EAB8F73C9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2926"/>
              <a:ext cx="389" cy="143"/>
            </a:xfrm>
            <a:custGeom>
              <a:avLst/>
              <a:gdLst/>
              <a:ahLst/>
              <a:cxnLst>
                <a:cxn ang="0">
                  <a:pos x="389" y="42"/>
                </a:cxn>
                <a:cxn ang="0">
                  <a:pos x="374" y="34"/>
                </a:cxn>
                <a:cxn ang="0">
                  <a:pos x="357" y="27"/>
                </a:cxn>
                <a:cxn ang="0">
                  <a:pos x="342" y="22"/>
                </a:cxn>
                <a:cxn ang="0">
                  <a:pos x="324" y="17"/>
                </a:cxn>
                <a:cxn ang="0">
                  <a:pos x="306" y="13"/>
                </a:cxn>
                <a:cxn ang="0">
                  <a:pos x="290" y="8"/>
                </a:cxn>
                <a:cxn ang="0">
                  <a:pos x="273" y="6"/>
                </a:cxn>
                <a:cxn ang="0">
                  <a:pos x="256" y="4"/>
                </a:cxn>
                <a:cxn ang="0">
                  <a:pos x="239" y="2"/>
                </a:cxn>
                <a:cxn ang="0">
                  <a:pos x="225" y="0"/>
                </a:cxn>
                <a:cxn ang="0">
                  <a:pos x="225" y="0"/>
                </a:cxn>
                <a:cxn ang="0">
                  <a:pos x="209" y="0"/>
                </a:cxn>
                <a:cxn ang="0">
                  <a:pos x="197" y="0"/>
                </a:cxn>
                <a:cxn ang="0">
                  <a:pos x="182" y="2"/>
                </a:cxn>
                <a:cxn ang="0">
                  <a:pos x="170" y="4"/>
                </a:cxn>
                <a:cxn ang="0">
                  <a:pos x="157" y="4"/>
                </a:cxn>
                <a:cxn ang="0">
                  <a:pos x="145" y="8"/>
                </a:cxn>
                <a:cxn ang="0">
                  <a:pos x="131" y="11"/>
                </a:cxn>
                <a:cxn ang="0">
                  <a:pos x="121" y="15"/>
                </a:cxn>
                <a:cxn ang="0">
                  <a:pos x="108" y="19"/>
                </a:cxn>
                <a:cxn ang="0">
                  <a:pos x="98" y="23"/>
                </a:cxn>
                <a:cxn ang="0">
                  <a:pos x="98" y="23"/>
                </a:cxn>
                <a:cxn ang="0">
                  <a:pos x="87" y="27"/>
                </a:cxn>
                <a:cxn ang="0">
                  <a:pos x="78" y="34"/>
                </a:cxn>
                <a:cxn ang="0">
                  <a:pos x="67" y="40"/>
                </a:cxn>
                <a:cxn ang="0">
                  <a:pos x="56" y="47"/>
                </a:cxn>
                <a:cxn ang="0">
                  <a:pos x="46" y="52"/>
                </a:cxn>
                <a:cxn ang="0">
                  <a:pos x="35" y="59"/>
                </a:cxn>
                <a:cxn ang="0">
                  <a:pos x="25" y="63"/>
                </a:cxn>
                <a:cxn ang="0">
                  <a:pos x="16" y="70"/>
                </a:cxn>
                <a:cxn ang="0">
                  <a:pos x="5" y="73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0" y="78"/>
                </a:cxn>
                <a:cxn ang="0">
                  <a:pos x="4" y="80"/>
                </a:cxn>
                <a:cxn ang="0">
                  <a:pos x="9" y="84"/>
                </a:cxn>
                <a:cxn ang="0">
                  <a:pos x="20" y="91"/>
                </a:cxn>
                <a:cxn ang="0">
                  <a:pos x="30" y="99"/>
                </a:cxn>
                <a:cxn ang="0">
                  <a:pos x="43" y="105"/>
                </a:cxn>
                <a:cxn ang="0">
                  <a:pos x="56" y="112"/>
                </a:cxn>
                <a:cxn ang="0">
                  <a:pos x="69" y="119"/>
                </a:cxn>
                <a:cxn ang="0">
                  <a:pos x="83" y="126"/>
                </a:cxn>
                <a:cxn ang="0">
                  <a:pos x="98" y="130"/>
                </a:cxn>
                <a:cxn ang="0">
                  <a:pos x="98" y="130"/>
                </a:cxn>
                <a:cxn ang="0">
                  <a:pos x="115" y="135"/>
                </a:cxn>
                <a:cxn ang="0">
                  <a:pos x="136" y="139"/>
                </a:cxn>
                <a:cxn ang="0">
                  <a:pos x="159" y="142"/>
                </a:cxn>
                <a:cxn ang="0">
                  <a:pos x="186" y="142"/>
                </a:cxn>
                <a:cxn ang="0">
                  <a:pos x="216" y="142"/>
                </a:cxn>
                <a:cxn ang="0">
                  <a:pos x="246" y="139"/>
                </a:cxn>
                <a:cxn ang="0">
                  <a:pos x="275" y="137"/>
                </a:cxn>
                <a:cxn ang="0">
                  <a:pos x="304" y="130"/>
                </a:cxn>
                <a:cxn ang="0">
                  <a:pos x="334" y="122"/>
                </a:cxn>
                <a:cxn ang="0">
                  <a:pos x="363" y="112"/>
                </a:cxn>
                <a:cxn ang="0">
                  <a:pos x="389" y="42"/>
                </a:cxn>
              </a:cxnLst>
              <a:rect l="0" t="0" r="r" b="b"/>
              <a:pathLst>
                <a:path w="390" h="143">
                  <a:moveTo>
                    <a:pt x="389" y="42"/>
                  </a:moveTo>
                  <a:lnTo>
                    <a:pt x="374" y="34"/>
                  </a:lnTo>
                  <a:lnTo>
                    <a:pt x="357" y="27"/>
                  </a:lnTo>
                  <a:lnTo>
                    <a:pt x="342" y="22"/>
                  </a:lnTo>
                  <a:lnTo>
                    <a:pt x="324" y="17"/>
                  </a:lnTo>
                  <a:lnTo>
                    <a:pt x="306" y="13"/>
                  </a:lnTo>
                  <a:lnTo>
                    <a:pt x="290" y="8"/>
                  </a:lnTo>
                  <a:lnTo>
                    <a:pt x="273" y="6"/>
                  </a:lnTo>
                  <a:lnTo>
                    <a:pt x="256" y="4"/>
                  </a:lnTo>
                  <a:lnTo>
                    <a:pt x="239" y="2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09" y="0"/>
                  </a:lnTo>
                  <a:lnTo>
                    <a:pt x="197" y="0"/>
                  </a:lnTo>
                  <a:lnTo>
                    <a:pt x="182" y="2"/>
                  </a:lnTo>
                  <a:lnTo>
                    <a:pt x="170" y="4"/>
                  </a:lnTo>
                  <a:lnTo>
                    <a:pt x="157" y="4"/>
                  </a:lnTo>
                  <a:lnTo>
                    <a:pt x="145" y="8"/>
                  </a:lnTo>
                  <a:lnTo>
                    <a:pt x="131" y="11"/>
                  </a:lnTo>
                  <a:lnTo>
                    <a:pt x="121" y="15"/>
                  </a:lnTo>
                  <a:lnTo>
                    <a:pt x="108" y="19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87" y="27"/>
                  </a:lnTo>
                  <a:lnTo>
                    <a:pt x="78" y="34"/>
                  </a:lnTo>
                  <a:lnTo>
                    <a:pt x="67" y="40"/>
                  </a:lnTo>
                  <a:lnTo>
                    <a:pt x="56" y="47"/>
                  </a:lnTo>
                  <a:lnTo>
                    <a:pt x="46" y="52"/>
                  </a:lnTo>
                  <a:lnTo>
                    <a:pt x="35" y="59"/>
                  </a:lnTo>
                  <a:lnTo>
                    <a:pt x="25" y="63"/>
                  </a:lnTo>
                  <a:lnTo>
                    <a:pt x="16" y="70"/>
                  </a:lnTo>
                  <a:lnTo>
                    <a:pt x="5" y="73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4" y="80"/>
                  </a:lnTo>
                  <a:lnTo>
                    <a:pt x="9" y="84"/>
                  </a:lnTo>
                  <a:lnTo>
                    <a:pt x="20" y="91"/>
                  </a:lnTo>
                  <a:lnTo>
                    <a:pt x="30" y="99"/>
                  </a:lnTo>
                  <a:lnTo>
                    <a:pt x="43" y="105"/>
                  </a:lnTo>
                  <a:lnTo>
                    <a:pt x="56" y="112"/>
                  </a:lnTo>
                  <a:lnTo>
                    <a:pt x="69" y="119"/>
                  </a:lnTo>
                  <a:lnTo>
                    <a:pt x="83" y="126"/>
                  </a:lnTo>
                  <a:lnTo>
                    <a:pt x="98" y="130"/>
                  </a:lnTo>
                  <a:lnTo>
                    <a:pt x="98" y="130"/>
                  </a:lnTo>
                  <a:lnTo>
                    <a:pt x="115" y="135"/>
                  </a:lnTo>
                  <a:lnTo>
                    <a:pt x="136" y="139"/>
                  </a:lnTo>
                  <a:lnTo>
                    <a:pt x="159" y="142"/>
                  </a:lnTo>
                  <a:lnTo>
                    <a:pt x="186" y="142"/>
                  </a:lnTo>
                  <a:lnTo>
                    <a:pt x="216" y="142"/>
                  </a:lnTo>
                  <a:lnTo>
                    <a:pt x="246" y="139"/>
                  </a:lnTo>
                  <a:lnTo>
                    <a:pt x="275" y="137"/>
                  </a:lnTo>
                  <a:lnTo>
                    <a:pt x="304" y="130"/>
                  </a:lnTo>
                  <a:lnTo>
                    <a:pt x="334" y="122"/>
                  </a:lnTo>
                  <a:lnTo>
                    <a:pt x="363" y="112"/>
                  </a:lnTo>
                  <a:lnTo>
                    <a:pt x="389" y="4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19" name="Freeform 262">
              <a:extLst>
                <a:ext uri="{FF2B5EF4-FFF2-40B4-BE49-F238E27FC236}">
                  <a16:creationId xmlns:a16="http://schemas.microsoft.com/office/drawing/2014/main" id="{0DAB6876-CB68-6A79-5168-8AAA16039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2926"/>
              <a:ext cx="389" cy="143"/>
            </a:xfrm>
            <a:custGeom>
              <a:avLst/>
              <a:gdLst/>
              <a:ahLst/>
              <a:cxnLst>
                <a:cxn ang="0">
                  <a:pos x="389" y="42"/>
                </a:cxn>
                <a:cxn ang="0">
                  <a:pos x="374" y="34"/>
                </a:cxn>
                <a:cxn ang="0">
                  <a:pos x="357" y="27"/>
                </a:cxn>
                <a:cxn ang="0">
                  <a:pos x="342" y="22"/>
                </a:cxn>
                <a:cxn ang="0">
                  <a:pos x="324" y="17"/>
                </a:cxn>
                <a:cxn ang="0">
                  <a:pos x="306" y="13"/>
                </a:cxn>
                <a:cxn ang="0">
                  <a:pos x="290" y="8"/>
                </a:cxn>
                <a:cxn ang="0">
                  <a:pos x="273" y="6"/>
                </a:cxn>
                <a:cxn ang="0">
                  <a:pos x="256" y="4"/>
                </a:cxn>
                <a:cxn ang="0">
                  <a:pos x="239" y="2"/>
                </a:cxn>
                <a:cxn ang="0">
                  <a:pos x="225" y="0"/>
                </a:cxn>
                <a:cxn ang="0">
                  <a:pos x="225" y="0"/>
                </a:cxn>
                <a:cxn ang="0">
                  <a:pos x="209" y="0"/>
                </a:cxn>
                <a:cxn ang="0">
                  <a:pos x="197" y="0"/>
                </a:cxn>
                <a:cxn ang="0">
                  <a:pos x="182" y="2"/>
                </a:cxn>
                <a:cxn ang="0">
                  <a:pos x="170" y="4"/>
                </a:cxn>
                <a:cxn ang="0">
                  <a:pos x="157" y="4"/>
                </a:cxn>
                <a:cxn ang="0">
                  <a:pos x="145" y="8"/>
                </a:cxn>
                <a:cxn ang="0">
                  <a:pos x="131" y="11"/>
                </a:cxn>
                <a:cxn ang="0">
                  <a:pos x="121" y="15"/>
                </a:cxn>
                <a:cxn ang="0">
                  <a:pos x="108" y="19"/>
                </a:cxn>
                <a:cxn ang="0">
                  <a:pos x="98" y="23"/>
                </a:cxn>
                <a:cxn ang="0">
                  <a:pos x="98" y="23"/>
                </a:cxn>
                <a:cxn ang="0">
                  <a:pos x="87" y="27"/>
                </a:cxn>
                <a:cxn ang="0">
                  <a:pos x="78" y="34"/>
                </a:cxn>
                <a:cxn ang="0">
                  <a:pos x="67" y="40"/>
                </a:cxn>
                <a:cxn ang="0">
                  <a:pos x="56" y="47"/>
                </a:cxn>
                <a:cxn ang="0">
                  <a:pos x="46" y="52"/>
                </a:cxn>
                <a:cxn ang="0">
                  <a:pos x="35" y="59"/>
                </a:cxn>
                <a:cxn ang="0">
                  <a:pos x="25" y="63"/>
                </a:cxn>
                <a:cxn ang="0">
                  <a:pos x="16" y="70"/>
                </a:cxn>
                <a:cxn ang="0">
                  <a:pos x="5" y="73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0" y="78"/>
                </a:cxn>
                <a:cxn ang="0">
                  <a:pos x="4" y="80"/>
                </a:cxn>
                <a:cxn ang="0">
                  <a:pos x="9" y="84"/>
                </a:cxn>
                <a:cxn ang="0">
                  <a:pos x="20" y="91"/>
                </a:cxn>
                <a:cxn ang="0">
                  <a:pos x="30" y="99"/>
                </a:cxn>
                <a:cxn ang="0">
                  <a:pos x="43" y="105"/>
                </a:cxn>
                <a:cxn ang="0">
                  <a:pos x="56" y="112"/>
                </a:cxn>
                <a:cxn ang="0">
                  <a:pos x="69" y="119"/>
                </a:cxn>
                <a:cxn ang="0">
                  <a:pos x="83" y="126"/>
                </a:cxn>
                <a:cxn ang="0">
                  <a:pos x="98" y="130"/>
                </a:cxn>
                <a:cxn ang="0">
                  <a:pos x="98" y="130"/>
                </a:cxn>
                <a:cxn ang="0">
                  <a:pos x="115" y="135"/>
                </a:cxn>
                <a:cxn ang="0">
                  <a:pos x="136" y="139"/>
                </a:cxn>
                <a:cxn ang="0">
                  <a:pos x="159" y="142"/>
                </a:cxn>
                <a:cxn ang="0">
                  <a:pos x="186" y="142"/>
                </a:cxn>
                <a:cxn ang="0">
                  <a:pos x="216" y="142"/>
                </a:cxn>
                <a:cxn ang="0">
                  <a:pos x="246" y="139"/>
                </a:cxn>
                <a:cxn ang="0">
                  <a:pos x="275" y="137"/>
                </a:cxn>
                <a:cxn ang="0">
                  <a:pos x="304" y="130"/>
                </a:cxn>
                <a:cxn ang="0">
                  <a:pos x="334" y="122"/>
                </a:cxn>
                <a:cxn ang="0">
                  <a:pos x="363" y="112"/>
                </a:cxn>
              </a:cxnLst>
              <a:rect l="0" t="0" r="r" b="b"/>
              <a:pathLst>
                <a:path w="390" h="143">
                  <a:moveTo>
                    <a:pt x="389" y="42"/>
                  </a:moveTo>
                  <a:lnTo>
                    <a:pt x="374" y="34"/>
                  </a:lnTo>
                  <a:lnTo>
                    <a:pt x="357" y="27"/>
                  </a:lnTo>
                  <a:lnTo>
                    <a:pt x="342" y="22"/>
                  </a:lnTo>
                  <a:lnTo>
                    <a:pt x="324" y="17"/>
                  </a:lnTo>
                  <a:lnTo>
                    <a:pt x="306" y="13"/>
                  </a:lnTo>
                  <a:lnTo>
                    <a:pt x="290" y="8"/>
                  </a:lnTo>
                  <a:lnTo>
                    <a:pt x="273" y="6"/>
                  </a:lnTo>
                  <a:lnTo>
                    <a:pt x="256" y="4"/>
                  </a:lnTo>
                  <a:lnTo>
                    <a:pt x="239" y="2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09" y="0"/>
                  </a:lnTo>
                  <a:lnTo>
                    <a:pt x="197" y="0"/>
                  </a:lnTo>
                  <a:lnTo>
                    <a:pt x="182" y="2"/>
                  </a:lnTo>
                  <a:lnTo>
                    <a:pt x="170" y="4"/>
                  </a:lnTo>
                  <a:lnTo>
                    <a:pt x="157" y="4"/>
                  </a:lnTo>
                  <a:lnTo>
                    <a:pt x="145" y="8"/>
                  </a:lnTo>
                  <a:lnTo>
                    <a:pt x="131" y="11"/>
                  </a:lnTo>
                  <a:lnTo>
                    <a:pt x="121" y="15"/>
                  </a:lnTo>
                  <a:lnTo>
                    <a:pt x="108" y="19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87" y="27"/>
                  </a:lnTo>
                  <a:lnTo>
                    <a:pt x="78" y="34"/>
                  </a:lnTo>
                  <a:lnTo>
                    <a:pt x="67" y="40"/>
                  </a:lnTo>
                  <a:lnTo>
                    <a:pt x="56" y="47"/>
                  </a:lnTo>
                  <a:lnTo>
                    <a:pt x="46" y="52"/>
                  </a:lnTo>
                  <a:lnTo>
                    <a:pt x="35" y="59"/>
                  </a:lnTo>
                  <a:lnTo>
                    <a:pt x="25" y="63"/>
                  </a:lnTo>
                  <a:lnTo>
                    <a:pt x="16" y="70"/>
                  </a:lnTo>
                  <a:lnTo>
                    <a:pt x="5" y="73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4" y="80"/>
                  </a:lnTo>
                  <a:lnTo>
                    <a:pt x="9" y="84"/>
                  </a:lnTo>
                  <a:lnTo>
                    <a:pt x="20" y="91"/>
                  </a:lnTo>
                  <a:lnTo>
                    <a:pt x="30" y="99"/>
                  </a:lnTo>
                  <a:lnTo>
                    <a:pt x="43" y="105"/>
                  </a:lnTo>
                  <a:lnTo>
                    <a:pt x="56" y="112"/>
                  </a:lnTo>
                  <a:lnTo>
                    <a:pt x="69" y="119"/>
                  </a:lnTo>
                  <a:lnTo>
                    <a:pt x="83" y="126"/>
                  </a:lnTo>
                  <a:lnTo>
                    <a:pt x="98" y="130"/>
                  </a:lnTo>
                  <a:lnTo>
                    <a:pt x="98" y="130"/>
                  </a:lnTo>
                  <a:lnTo>
                    <a:pt x="115" y="135"/>
                  </a:lnTo>
                  <a:lnTo>
                    <a:pt x="136" y="139"/>
                  </a:lnTo>
                  <a:lnTo>
                    <a:pt x="159" y="142"/>
                  </a:lnTo>
                  <a:lnTo>
                    <a:pt x="186" y="142"/>
                  </a:lnTo>
                  <a:lnTo>
                    <a:pt x="216" y="142"/>
                  </a:lnTo>
                  <a:lnTo>
                    <a:pt x="246" y="139"/>
                  </a:lnTo>
                  <a:lnTo>
                    <a:pt x="275" y="137"/>
                  </a:lnTo>
                  <a:lnTo>
                    <a:pt x="304" y="130"/>
                  </a:lnTo>
                  <a:lnTo>
                    <a:pt x="334" y="122"/>
                  </a:lnTo>
                  <a:lnTo>
                    <a:pt x="363" y="11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20" name="Freeform 263">
              <a:extLst>
                <a:ext uri="{FF2B5EF4-FFF2-40B4-BE49-F238E27FC236}">
                  <a16:creationId xmlns:a16="http://schemas.microsoft.com/office/drawing/2014/main" id="{271872A5-B370-36A3-C1E8-0D9535192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7" y="2991"/>
              <a:ext cx="303" cy="29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263" y="7"/>
                </a:cxn>
                <a:cxn ang="0">
                  <a:pos x="227" y="11"/>
                </a:cxn>
                <a:cxn ang="0">
                  <a:pos x="192" y="16"/>
                </a:cxn>
                <a:cxn ang="0">
                  <a:pos x="155" y="18"/>
                </a:cxn>
                <a:cxn ang="0">
                  <a:pos x="124" y="20"/>
                </a:cxn>
                <a:cxn ang="0">
                  <a:pos x="93" y="20"/>
                </a:cxn>
                <a:cxn ang="0">
                  <a:pos x="63" y="20"/>
                </a:cxn>
                <a:cxn ang="0">
                  <a:pos x="38" y="18"/>
                </a:cxn>
                <a:cxn ang="0">
                  <a:pos x="17" y="16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7" y="16"/>
                </a:cxn>
                <a:cxn ang="0">
                  <a:pos x="38" y="20"/>
                </a:cxn>
                <a:cxn ang="0">
                  <a:pos x="65" y="22"/>
                </a:cxn>
                <a:cxn ang="0">
                  <a:pos x="93" y="24"/>
                </a:cxn>
                <a:cxn ang="0">
                  <a:pos x="124" y="27"/>
                </a:cxn>
                <a:cxn ang="0">
                  <a:pos x="158" y="27"/>
                </a:cxn>
                <a:cxn ang="0">
                  <a:pos x="194" y="24"/>
                </a:cxn>
                <a:cxn ang="0">
                  <a:pos x="231" y="22"/>
                </a:cxn>
                <a:cxn ang="0">
                  <a:pos x="267" y="18"/>
                </a:cxn>
                <a:cxn ang="0">
                  <a:pos x="303" y="11"/>
                </a:cxn>
                <a:cxn ang="0">
                  <a:pos x="298" y="0"/>
                </a:cxn>
              </a:cxnLst>
              <a:rect l="0" t="0" r="r" b="b"/>
              <a:pathLst>
                <a:path w="304" h="28">
                  <a:moveTo>
                    <a:pt x="298" y="0"/>
                  </a:moveTo>
                  <a:lnTo>
                    <a:pt x="263" y="7"/>
                  </a:lnTo>
                  <a:lnTo>
                    <a:pt x="227" y="11"/>
                  </a:lnTo>
                  <a:lnTo>
                    <a:pt x="192" y="16"/>
                  </a:lnTo>
                  <a:lnTo>
                    <a:pt x="155" y="18"/>
                  </a:lnTo>
                  <a:lnTo>
                    <a:pt x="124" y="20"/>
                  </a:lnTo>
                  <a:lnTo>
                    <a:pt x="93" y="20"/>
                  </a:lnTo>
                  <a:lnTo>
                    <a:pt x="63" y="20"/>
                  </a:lnTo>
                  <a:lnTo>
                    <a:pt x="38" y="18"/>
                  </a:lnTo>
                  <a:lnTo>
                    <a:pt x="17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7" y="16"/>
                  </a:lnTo>
                  <a:lnTo>
                    <a:pt x="38" y="20"/>
                  </a:lnTo>
                  <a:lnTo>
                    <a:pt x="65" y="22"/>
                  </a:lnTo>
                  <a:lnTo>
                    <a:pt x="93" y="24"/>
                  </a:lnTo>
                  <a:lnTo>
                    <a:pt x="124" y="27"/>
                  </a:lnTo>
                  <a:lnTo>
                    <a:pt x="158" y="27"/>
                  </a:lnTo>
                  <a:lnTo>
                    <a:pt x="194" y="24"/>
                  </a:lnTo>
                  <a:lnTo>
                    <a:pt x="231" y="22"/>
                  </a:lnTo>
                  <a:lnTo>
                    <a:pt x="267" y="18"/>
                  </a:lnTo>
                  <a:lnTo>
                    <a:pt x="303" y="11"/>
                  </a:lnTo>
                  <a:lnTo>
                    <a:pt x="298" y="0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21" name="Freeform 264">
              <a:extLst>
                <a:ext uri="{FF2B5EF4-FFF2-40B4-BE49-F238E27FC236}">
                  <a16:creationId xmlns:a16="http://schemas.microsoft.com/office/drawing/2014/main" id="{3A9C51BC-7438-3FDC-FA65-9D9C9DC12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2669"/>
              <a:ext cx="177" cy="316"/>
            </a:xfrm>
            <a:custGeom>
              <a:avLst/>
              <a:gdLst/>
              <a:ahLst/>
              <a:cxnLst>
                <a:cxn ang="0">
                  <a:pos x="175" y="265"/>
                </a:cxn>
                <a:cxn ang="0">
                  <a:pos x="172" y="253"/>
                </a:cxn>
                <a:cxn ang="0">
                  <a:pos x="168" y="237"/>
                </a:cxn>
                <a:cxn ang="0">
                  <a:pos x="166" y="223"/>
                </a:cxn>
                <a:cxn ang="0">
                  <a:pos x="163" y="206"/>
                </a:cxn>
                <a:cxn ang="0">
                  <a:pos x="159" y="191"/>
                </a:cxn>
                <a:cxn ang="0">
                  <a:pos x="158" y="175"/>
                </a:cxn>
                <a:cxn ang="0">
                  <a:pos x="156" y="161"/>
                </a:cxn>
                <a:cxn ang="0">
                  <a:pos x="151" y="147"/>
                </a:cxn>
                <a:cxn ang="0">
                  <a:pos x="147" y="132"/>
                </a:cxn>
                <a:cxn ang="0">
                  <a:pos x="140" y="120"/>
                </a:cxn>
                <a:cxn ang="0">
                  <a:pos x="140" y="120"/>
                </a:cxn>
                <a:cxn ang="0">
                  <a:pos x="134" y="107"/>
                </a:cxn>
                <a:cxn ang="0">
                  <a:pos x="126" y="92"/>
                </a:cxn>
                <a:cxn ang="0">
                  <a:pos x="113" y="80"/>
                </a:cxn>
                <a:cxn ang="0">
                  <a:pos x="101" y="65"/>
                </a:cxn>
                <a:cxn ang="0">
                  <a:pos x="85" y="52"/>
                </a:cxn>
                <a:cxn ang="0">
                  <a:pos x="71" y="39"/>
                </a:cxn>
                <a:cxn ang="0">
                  <a:pos x="52" y="27"/>
                </a:cxn>
                <a:cxn ang="0">
                  <a:pos x="35" y="16"/>
                </a:cxn>
                <a:cxn ang="0">
                  <a:pos x="18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6"/>
                </a:cxn>
                <a:cxn ang="0">
                  <a:pos x="2" y="25"/>
                </a:cxn>
                <a:cxn ang="0">
                  <a:pos x="2" y="37"/>
                </a:cxn>
                <a:cxn ang="0">
                  <a:pos x="4" y="50"/>
                </a:cxn>
                <a:cxn ang="0">
                  <a:pos x="4" y="62"/>
                </a:cxn>
                <a:cxn ang="0">
                  <a:pos x="6" y="76"/>
                </a:cxn>
                <a:cxn ang="0">
                  <a:pos x="6" y="85"/>
                </a:cxn>
                <a:cxn ang="0">
                  <a:pos x="8" y="96"/>
                </a:cxn>
                <a:cxn ang="0">
                  <a:pos x="8" y="96"/>
                </a:cxn>
                <a:cxn ang="0">
                  <a:pos x="8" y="109"/>
                </a:cxn>
                <a:cxn ang="0">
                  <a:pos x="9" y="120"/>
                </a:cxn>
                <a:cxn ang="0">
                  <a:pos x="14" y="132"/>
                </a:cxn>
                <a:cxn ang="0">
                  <a:pos x="16" y="147"/>
                </a:cxn>
                <a:cxn ang="0">
                  <a:pos x="20" y="159"/>
                </a:cxn>
                <a:cxn ang="0">
                  <a:pos x="25" y="172"/>
                </a:cxn>
                <a:cxn ang="0">
                  <a:pos x="31" y="185"/>
                </a:cxn>
                <a:cxn ang="0">
                  <a:pos x="35" y="198"/>
                </a:cxn>
                <a:cxn ang="0">
                  <a:pos x="41" y="208"/>
                </a:cxn>
                <a:cxn ang="0">
                  <a:pos x="48" y="217"/>
                </a:cxn>
                <a:cxn ang="0">
                  <a:pos x="48" y="217"/>
                </a:cxn>
                <a:cxn ang="0">
                  <a:pos x="57" y="225"/>
                </a:cxn>
                <a:cxn ang="0">
                  <a:pos x="64" y="235"/>
                </a:cxn>
                <a:cxn ang="0">
                  <a:pos x="75" y="246"/>
                </a:cxn>
                <a:cxn ang="0">
                  <a:pos x="88" y="256"/>
                </a:cxn>
                <a:cxn ang="0">
                  <a:pos x="101" y="267"/>
                </a:cxn>
                <a:cxn ang="0">
                  <a:pos x="113" y="278"/>
                </a:cxn>
                <a:cxn ang="0">
                  <a:pos x="128" y="290"/>
                </a:cxn>
                <a:cxn ang="0">
                  <a:pos x="140" y="299"/>
                </a:cxn>
                <a:cxn ang="0">
                  <a:pos x="156" y="307"/>
                </a:cxn>
                <a:cxn ang="0">
                  <a:pos x="168" y="314"/>
                </a:cxn>
                <a:cxn ang="0">
                  <a:pos x="175" y="265"/>
                </a:cxn>
              </a:cxnLst>
              <a:rect l="0" t="0" r="r" b="b"/>
              <a:pathLst>
                <a:path w="176" h="315">
                  <a:moveTo>
                    <a:pt x="175" y="265"/>
                  </a:moveTo>
                  <a:lnTo>
                    <a:pt x="172" y="253"/>
                  </a:lnTo>
                  <a:lnTo>
                    <a:pt x="168" y="237"/>
                  </a:lnTo>
                  <a:lnTo>
                    <a:pt x="166" y="223"/>
                  </a:lnTo>
                  <a:lnTo>
                    <a:pt x="163" y="206"/>
                  </a:lnTo>
                  <a:lnTo>
                    <a:pt x="159" y="191"/>
                  </a:lnTo>
                  <a:lnTo>
                    <a:pt x="158" y="175"/>
                  </a:lnTo>
                  <a:lnTo>
                    <a:pt x="156" y="161"/>
                  </a:lnTo>
                  <a:lnTo>
                    <a:pt x="151" y="147"/>
                  </a:lnTo>
                  <a:lnTo>
                    <a:pt x="147" y="132"/>
                  </a:lnTo>
                  <a:lnTo>
                    <a:pt x="140" y="120"/>
                  </a:lnTo>
                  <a:lnTo>
                    <a:pt x="140" y="120"/>
                  </a:lnTo>
                  <a:lnTo>
                    <a:pt x="134" y="107"/>
                  </a:lnTo>
                  <a:lnTo>
                    <a:pt x="126" y="92"/>
                  </a:lnTo>
                  <a:lnTo>
                    <a:pt x="113" y="80"/>
                  </a:lnTo>
                  <a:lnTo>
                    <a:pt x="101" y="65"/>
                  </a:lnTo>
                  <a:lnTo>
                    <a:pt x="85" y="52"/>
                  </a:lnTo>
                  <a:lnTo>
                    <a:pt x="71" y="39"/>
                  </a:lnTo>
                  <a:lnTo>
                    <a:pt x="52" y="27"/>
                  </a:lnTo>
                  <a:lnTo>
                    <a:pt x="35" y="16"/>
                  </a:lnTo>
                  <a:lnTo>
                    <a:pt x="18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6"/>
                  </a:lnTo>
                  <a:lnTo>
                    <a:pt x="2" y="25"/>
                  </a:lnTo>
                  <a:lnTo>
                    <a:pt x="2" y="37"/>
                  </a:lnTo>
                  <a:lnTo>
                    <a:pt x="4" y="50"/>
                  </a:lnTo>
                  <a:lnTo>
                    <a:pt x="4" y="62"/>
                  </a:lnTo>
                  <a:lnTo>
                    <a:pt x="6" y="76"/>
                  </a:lnTo>
                  <a:lnTo>
                    <a:pt x="6" y="85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8" y="109"/>
                  </a:lnTo>
                  <a:lnTo>
                    <a:pt x="9" y="120"/>
                  </a:lnTo>
                  <a:lnTo>
                    <a:pt x="14" y="132"/>
                  </a:lnTo>
                  <a:lnTo>
                    <a:pt x="16" y="147"/>
                  </a:lnTo>
                  <a:lnTo>
                    <a:pt x="20" y="159"/>
                  </a:lnTo>
                  <a:lnTo>
                    <a:pt x="25" y="172"/>
                  </a:lnTo>
                  <a:lnTo>
                    <a:pt x="31" y="185"/>
                  </a:lnTo>
                  <a:lnTo>
                    <a:pt x="35" y="198"/>
                  </a:lnTo>
                  <a:lnTo>
                    <a:pt x="41" y="208"/>
                  </a:lnTo>
                  <a:lnTo>
                    <a:pt x="48" y="217"/>
                  </a:lnTo>
                  <a:lnTo>
                    <a:pt x="48" y="217"/>
                  </a:lnTo>
                  <a:lnTo>
                    <a:pt x="57" y="225"/>
                  </a:lnTo>
                  <a:lnTo>
                    <a:pt x="64" y="235"/>
                  </a:lnTo>
                  <a:lnTo>
                    <a:pt x="75" y="246"/>
                  </a:lnTo>
                  <a:lnTo>
                    <a:pt x="88" y="256"/>
                  </a:lnTo>
                  <a:lnTo>
                    <a:pt x="101" y="267"/>
                  </a:lnTo>
                  <a:lnTo>
                    <a:pt x="113" y="278"/>
                  </a:lnTo>
                  <a:lnTo>
                    <a:pt x="128" y="290"/>
                  </a:lnTo>
                  <a:lnTo>
                    <a:pt x="140" y="299"/>
                  </a:lnTo>
                  <a:lnTo>
                    <a:pt x="156" y="307"/>
                  </a:lnTo>
                  <a:lnTo>
                    <a:pt x="168" y="314"/>
                  </a:lnTo>
                  <a:lnTo>
                    <a:pt x="175" y="26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22" name="Freeform 265">
              <a:extLst>
                <a:ext uri="{FF2B5EF4-FFF2-40B4-BE49-F238E27FC236}">
                  <a16:creationId xmlns:a16="http://schemas.microsoft.com/office/drawing/2014/main" id="{0BA83537-7818-2730-D050-E12F9DCC5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2669"/>
              <a:ext cx="177" cy="316"/>
            </a:xfrm>
            <a:custGeom>
              <a:avLst/>
              <a:gdLst/>
              <a:ahLst/>
              <a:cxnLst>
                <a:cxn ang="0">
                  <a:pos x="175" y="265"/>
                </a:cxn>
                <a:cxn ang="0">
                  <a:pos x="172" y="253"/>
                </a:cxn>
                <a:cxn ang="0">
                  <a:pos x="168" y="237"/>
                </a:cxn>
                <a:cxn ang="0">
                  <a:pos x="166" y="223"/>
                </a:cxn>
                <a:cxn ang="0">
                  <a:pos x="163" y="206"/>
                </a:cxn>
                <a:cxn ang="0">
                  <a:pos x="159" y="191"/>
                </a:cxn>
                <a:cxn ang="0">
                  <a:pos x="158" y="175"/>
                </a:cxn>
                <a:cxn ang="0">
                  <a:pos x="156" y="161"/>
                </a:cxn>
                <a:cxn ang="0">
                  <a:pos x="151" y="147"/>
                </a:cxn>
                <a:cxn ang="0">
                  <a:pos x="147" y="132"/>
                </a:cxn>
                <a:cxn ang="0">
                  <a:pos x="140" y="120"/>
                </a:cxn>
                <a:cxn ang="0">
                  <a:pos x="140" y="120"/>
                </a:cxn>
                <a:cxn ang="0">
                  <a:pos x="134" y="107"/>
                </a:cxn>
                <a:cxn ang="0">
                  <a:pos x="126" y="92"/>
                </a:cxn>
                <a:cxn ang="0">
                  <a:pos x="113" y="80"/>
                </a:cxn>
                <a:cxn ang="0">
                  <a:pos x="101" y="65"/>
                </a:cxn>
                <a:cxn ang="0">
                  <a:pos x="85" y="52"/>
                </a:cxn>
                <a:cxn ang="0">
                  <a:pos x="71" y="39"/>
                </a:cxn>
                <a:cxn ang="0">
                  <a:pos x="52" y="27"/>
                </a:cxn>
                <a:cxn ang="0">
                  <a:pos x="35" y="16"/>
                </a:cxn>
                <a:cxn ang="0">
                  <a:pos x="18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6"/>
                </a:cxn>
                <a:cxn ang="0">
                  <a:pos x="2" y="25"/>
                </a:cxn>
                <a:cxn ang="0">
                  <a:pos x="2" y="37"/>
                </a:cxn>
                <a:cxn ang="0">
                  <a:pos x="4" y="50"/>
                </a:cxn>
                <a:cxn ang="0">
                  <a:pos x="4" y="62"/>
                </a:cxn>
                <a:cxn ang="0">
                  <a:pos x="6" y="76"/>
                </a:cxn>
                <a:cxn ang="0">
                  <a:pos x="6" y="85"/>
                </a:cxn>
                <a:cxn ang="0">
                  <a:pos x="8" y="96"/>
                </a:cxn>
                <a:cxn ang="0">
                  <a:pos x="8" y="96"/>
                </a:cxn>
                <a:cxn ang="0">
                  <a:pos x="8" y="109"/>
                </a:cxn>
                <a:cxn ang="0">
                  <a:pos x="9" y="120"/>
                </a:cxn>
                <a:cxn ang="0">
                  <a:pos x="14" y="132"/>
                </a:cxn>
                <a:cxn ang="0">
                  <a:pos x="16" y="147"/>
                </a:cxn>
                <a:cxn ang="0">
                  <a:pos x="20" y="159"/>
                </a:cxn>
                <a:cxn ang="0">
                  <a:pos x="25" y="172"/>
                </a:cxn>
                <a:cxn ang="0">
                  <a:pos x="31" y="185"/>
                </a:cxn>
                <a:cxn ang="0">
                  <a:pos x="35" y="198"/>
                </a:cxn>
                <a:cxn ang="0">
                  <a:pos x="41" y="208"/>
                </a:cxn>
                <a:cxn ang="0">
                  <a:pos x="48" y="217"/>
                </a:cxn>
                <a:cxn ang="0">
                  <a:pos x="48" y="217"/>
                </a:cxn>
                <a:cxn ang="0">
                  <a:pos x="57" y="225"/>
                </a:cxn>
                <a:cxn ang="0">
                  <a:pos x="64" y="235"/>
                </a:cxn>
                <a:cxn ang="0">
                  <a:pos x="75" y="246"/>
                </a:cxn>
                <a:cxn ang="0">
                  <a:pos x="88" y="256"/>
                </a:cxn>
                <a:cxn ang="0">
                  <a:pos x="101" y="267"/>
                </a:cxn>
                <a:cxn ang="0">
                  <a:pos x="113" y="278"/>
                </a:cxn>
                <a:cxn ang="0">
                  <a:pos x="128" y="290"/>
                </a:cxn>
                <a:cxn ang="0">
                  <a:pos x="140" y="299"/>
                </a:cxn>
                <a:cxn ang="0">
                  <a:pos x="156" y="307"/>
                </a:cxn>
                <a:cxn ang="0">
                  <a:pos x="168" y="314"/>
                </a:cxn>
              </a:cxnLst>
              <a:rect l="0" t="0" r="r" b="b"/>
              <a:pathLst>
                <a:path w="176" h="315">
                  <a:moveTo>
                    <a:pt x="175" y="265"/>
                  </a:moveTo>
                  <a:lnTo>
                    <a:pt x="172" y="253"/>
                  </a:lnTo>
                  <a:lnTo>
                    <a:pt x="168" y="237"/>
                  </a:lnTo>
                  <a:lnTo>
                    <a:pt x="166" y="223"/>
                  </a:lnTo>
                  <a:lnTo>
                    <a:pt x="163" y="206"/>
                  </a:lnTo>
                  <a:lnTo>
                    <a:pt x="159" y="191"/>
                  </a:lnTo>
                  <a:lnTo>
                    <a:pt x="158" y="175"/>
                  </a:lnTo>
                  <a:lnTo>
                    <a:pt x="156" y="161"/>
                  </a:lnTo>
                  <a:lnTo>
                    <a:pt x="151" y="147"/>
                  </a:lnTo>
                  <a:lnTo>
                    <a:pt x="147" y="132"/>
                  </a:lnTo>
                  <a:lnTo>
                    <a:pt x="140" y="120"/>
                  </a:lnTo>
                  <a:lnTo>
                    <a:pt x="140" y="120"/>
                  </a:lnTo>
                  <a:lnTo>
                    <a:pt x="134" y="107"/>
                  </a:lnTo>
                  <a:lnTo>
                    <a:pt x="126" y="92"/>
                  </a:lnTo>
                  <a:lnTo>
                    <a:pt x="113" y="80"/>
                  </a:lnTo>
                  <a:lnTo>
                    <a:pt x="101" y="65"/>
                  </a:lnTo>
                  <a:lnTo>
                    <a:pt x="85" y="52"/>
                  </a:lnTo>
                  <a:lnTo>
                    <a:pt x="71" y="39"/>
                  </a:lnTo>
                  <a:lnTo>
                    <a:pt x="52" y="27"/>
                  </a:lnTo>
                  <a:lnTo>
                    <a:pt x="35" y="16"/>
                  </a:lnTo>
                  <a:lnTo>
                    <a:pt x="18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6"/>
                  </a:lnTo>
                  <a:lnTo>
                    <a:pt x="2" y="25"/>
                  </a:lnTo>
                  <a:lnTo>
                    <a:pt x="2" y="37"/>
                  </a:lnTo>
                  <a:lnTo>
                    <a:pt x="4" y="50"/>
                  </a:lnTo>
                  <a:lnTo>
                    <a:pt x="4" y="62"/>
                  </a:lnTo>
                  <a:lnTo>
                    <a:pt x="6" y="76"/>
                  </a:lnTo>
                  <a:lnTo>
                    <a:pt x="6" y="85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8" y="109"/>
                  </a:lnTo>
                  <a:lnTo>
                    <a:pt x="9" y="120"/>
                  </a:lnTo>
                  <a:lnTo>
                    <a:pt x="14" y="132"/>
                  </a:lnTo>
                  <a:lnTo>
                    <a:pt x="16" y="147"/>
                  </a:lnTo>
                  <a:lnTo>
                    <a:pt x="20" y="159"/>
                  </a:lnTo>
                  <a:lnTo>
                    <a:pt x="25" y="172"/>
                  </a:lnTo>
                  <a:lnTo>
                    <a:pt x="31" y="185"/>
                  </a:lnTo>
                  <a:lnTo>
                    <a:pt x="35" y="198"/>
                  </a:lnTo>
                  <a:lnTo>
                    <a:pt x="41" y="208"/>
                  </a:lnTo>
                  <a:lnTo>
                    <a:pt x="48" y="217"/>
                  </a:lnTo>
                  <a:lnTo>
                    <a:pt x="48" y="217"/>
                  </a:lnTo>
                  <a:lnTo>
                    <a:pt x="57" y="225"/>
                  </a:lnTo>
                  <a:lnTo>
                    <a:pt x="64" y="235"/>
                  </a:lnTo>
                  <a:lnTo>
                    <a:pt x="75" y="246"/>
                  </a:lnTo>
                  <a:lnTo>
                    <a:pt x="88" y="256"/>
                  </a:lnTo>
                  <a:lnTo>
                    <a:pt x="101" y="267"/>
                  </a:lnTo>
                  <a:lnTo>
                    <a:pt x="113" y="278"/>
                  </a:lnTo>
                  <a:lnTo>
                    <a:pt x="128" y="290"/>
                  </a:lnTo>
                  <a:lnTo>
                    <a:pt x="140" y="299"/>
                  </a:lnTo>
                  <a:lnTo>
                    <a:pt x="156" y="307"/>
                  </a:lnTo>
                  <a:lnTo>
                    <a:pt x="168" y="31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23" name="Freeform 266">
              <a:extLst>
                <a:ext uri="{FF2B5EF4-FFF2-40B4-BE49-F238E27FC236}">
                  <a16:creationId xmlns:a16="http://schemas.microsoft.com/office/drawing/2014/main" id="{1A50485F-C9D1-6C2F-FEAC-2CE9298DE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" y="2732"/>
              <a:ext cx="120" cy="201"/>
            </a:xfrm>
            <a:custGeom>
              <a:avLst/>
              <a:gdLst/>
              <a:ahLst/>
              <a:cxnLst>
                <a:cxn ang="0">
                  <a:pos x="108" y="203"/>
                </a:cxn>
                <a:cxn ang="0">
                  <a:pos x="101" y="195"/>
                </a:cxn>
                <a:cxn ang="0">
                  <a:pos x="92" y="186"/>
                </a:cxn>
                <a:cxn ang="0">
                  <a:pos x="83" y="176"/>
                </a:cxn>
                <a:cxn ang="0">
                  <a:pos x="75" y="165"/>
                </a:cxn>
                <a:cxn ang="0">
                  <a:pos x="67" y="154"/>
                </a:cxn>
                <a:cxn ang="0">
                  <a:pos x="60" y="147"/>
                </a:cxn>
                <a:cxn ang="0">
                  <a:pos x="52" y="136"/>
                </a:cxn>
                <a:cxn ang="0">
                  <a:pos x="46" y="126"/>
                </a:cxn>
                <a:cxn ang="0">
                  <a:pos x="39" y="117"/>
                </a:cxn>
                <a:cxn ang="0">
                  <a:pos x="35" y="110"/>
                </a:cxn>
                <a:cxn ang="0">
                  <a:pos x="35" y="110"/>
                </a:cxn>
                <a:cxn ang="0">
                  <a:pos x="31" y="103"/>
                </a:cxn>
                <a:cxn ang="0">
                  <a:pos x="27" y="94"/>
                </a:cxn>
                <a:cxn ang="0">
                  <a:pos x="23" y="85"/>
                </a:cxn>
                <a:cxn ang="0">
                  <a:pos x="20" y="73"/>
                </a:cxn>
                <a:cxn ang="0">
                  <a:pos x="16" y="62"/>
                </a:cxn>
                <a:cxn ang="0">
                  <a:pos x="12" y="50"/>
                </a:cxn>
                <a:cxn ang="0">
                  <a:pos x="9" y="37"/>
                </a:cxn>
                <a:cxn ang="0">
                  <a:pos x="6" y="25"/>
                </a:cxn>
                <a:cxn ang="0">
                  <a:pos x="2" y="1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12"/>
                </a:cxn>
                <a:cxn ang="0">
                  <a:pos x="6" y="25"/>
                </a:cxn>
                <a:cxn ang="0">
                  <a:pos x="12" y="37"/>
                </a:cxn>
                <a:cxn ang="0">
                  <a:pos x="16" y="50"/>
                </a:cxn>
                <a:cxn ang="0">
                  <a:pos x="20" y="62"/>
                </a:cxn>
                <a:cxn ang="0">
                  <a:pos x="27" y="73"/>
                </a:cxn>
                <a:cxn ang="0">
                  <a:pos x="31" y="85"/>
                </a:cxn>
                <a:cxn ang="0">
                  <a:pos x="37" y="94"/>
                </a:cxn>
                <a:cxn ang="0">
                  <a:pos x="41" y="103"/>
                </a:cxn>
                <a:cxn ang="0">
                  <a:pos x="46" y="110"/>
                </a:cxn>
                <a:cxn ang="0">
                  <a:pos x="46" y="110"/>
                </a:cxn>
                <a:cxn ang="0">
                  <a:pos x="50" y="117"/>
                </a:cxn>
                <a:cxn ang="0">
                  <a:pos x="57" y="126"/>
                </a:cxn>
                <a:cxn ang="0">
                  <a:pos x="62" y="136"/>
                </a:cxn>
                <a:cxn ang="0">
                  <a:pos x="71" y="147"/>
                </a:cxn>
                <a:cxn ang="0">
                  <a:pos x="80" y="154"/>
                </a:cxn>
                <a:cxn ang="0">
                  <a:pos x="88" y="165"/>
                </a:cxn>
                <a:cxn ang="0">
                  <a:pos x="96" y="176"/>
                </a:cxn>
                <a:cxn ang="0">
                  <a:pos x="105" y="186"/>
                </a:cxn>
                <a:cxn ang="0">
                  <a:pos x="113" y="195"/>
                </a:cxn>
                <a:cxn ang="0">
                  <a:pos x="120" y="203"/>
                </a:cxn>
                <a:cxn ang="0">
                  <a:pos x="108" y="203"/>
                </a:cxn>
              </a:cxnLst>
              <a:rect l="0" t="0" r="r" b="b"/>
              <a:pathLst>
                <a:path w="121" h="204">
                  <a:moveTo>
                    <a:pt x="108" y="203"/>
                  </a:moveTo>
                  <a:lnTo>
                    <a:pt x="101" y="195"/>
                  </a:lnTo>
                  <a:lnTo>
                    <a:pt x="92" y="186"/>
                  </a:lnTo>
                  <a:lnTo>
                    <a:pt x="83" y="176"/>
                  </a:lnTo>
                  <a:lnTo>
                    <a:pt x="75" y="165"/>
                  </a:lnTo>
                  <a:lnTo>
                    <a:pt x="67" y="154"/>
                  </a:lnTo>
                  <a:lnTo>
                    <a:pt x="60" y="147"/>
                  </a:lnTo>
                  <a:lnTo>
                    <a:pt x="52" y="136"/>
                  </a:lnTo>
                  <a:lnTo>
                    <a:pt x="46" y="126"/>
                  </a:lnTo>
                  <a:lnTo>
                    <a:pt x="39" y="117"/>
                  </a:lnTo>
                  <a:lnTo>
                    <a:pt x="35" y="110"/>
                  </a:lnTo>
                  <a:lnTo>
                    <a:pt x="35" y="110"/>
                  </a:lnTo>
                  <a:lnTo>
                    <a:pt x="31" y="103"/>
                  </a:lnTo>
                  <a:lnTo>
                    <a:pt x="27" y="94"/>
                  </a:lnTo>
                  <a:lnTo>
                    <a:pt x="23" y="85"/>
                  </a:lnTo>
                  <a:lnTo>
                    <a:pt x="20" y="73"/>
                  </a:lnTo>
                  <a:lnTo>
                    <a:pt x="16" y="62"/>
                  </a:lnTo>
                  <a:lnTo>
                    <a:pt x="12" y="50"/>
                  </a:lnTo>
                  <a:lnTo>
                    <a:pt x="9" y="37"/>
                  </a:lnTo>
                  <a:lnTo>
                    <a:pt x="6" y="25"/>
                  </a:lnTo>
                  <a:lnTo>
                    <a:pt x="2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12"/>
                  </a:lnTo>
                  <a:lnTo>
                    <a:pt x="6" y="25"/>
                  </a:lnTo>
                  <a:lnTo>
                    <a:pt x="12" y="37"/>
                  </a:lnTo>
                  <a:lnTo>
                    <a:pt x="16" y="50"/>
                  </a:lnTo>
                  <a:lnTo>
                    <a:pt x="20" y="62"/>
                  </a:lnTo>
                  <a:lnTo>
                    <a:pt x="27" y="73"/>
                  </a:lnTo>
                  <a:lnTo>
                    <a:pt x="31" y="85"/>
                  </a:lnTo>
                  <a:lnTo>
                    <a:pt x="37" y="94"/>
                  </a:lnTo>
                  <a:lnTo>
                    <a:pt x="41" y="103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50" y="117"/>
                  </a:lnTo>
                  <a:lnTo>
                    <a:pt x="57" y="126"/>
                  </a:lnTo>
                  <a:lnTo>
                    <a:pt x="62" y="136"/>
                  </a:lnTo>
                  <a:lnTo>
                    <a:pt x="71" y="147"/>
                  </a:lnTo>
                  <a:lnTo>
                    <a:pt x="80" y="154"/>
                  </a:lnTo>
                  <a:lnTo>
                    <a:pt x="88" y="165"/>
                  </a:lnTo>
                  <a:lnTo>
                    <a:pt x="96" y="176"/>
                  </a:lnTo>
                  <a:lnTo>
                    <a:pt x="105" y="186"/>
                  </a:lnTo>
                  <a:lnTo>
                    <a:pt x="113" y="195"/>
                  </a:lnTo>
                  <a:lnTo>
                    <a:pt x="120" y="203"/>
                  </a:lnTo>
                  <a:lnTo>
                    <a:pt x="108" y="203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24" name="Freeform 267">
              <a:extLst>
                <a:ext uri="{FF2B5EF4-FFF2-40B4-BE49-F238E27FC236}">
                  <a16:creationId xmlns:a16="http://schemas.microsoft.com/office/drawing/2014/main" id="{7B591C97-4A15-3EA6-568B-04021B91D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3014"/>
              <a:ext cx="240" cy="226"/>
            </a:xfrm>
            <a:custGeom>
              <a:avLst/>
              <a:gdLst/>
              <a:ahLst/>
              <a:cxnLst>
                <a:cxn ang="0">
                  <a:pos x="44" y="4"/>
                </a:cxn>
                <a:cxn ang="0">
                  <a:pos x="67" y="7"/>
                </a:cxn>
                <a:cxn ang="0">
                  <a:pos x="94" y="16"/>
                </a:cxn>
                <a:cxn ang="0">
                  <a:pos x="117" y="29"/>
                </a:cxn>
                <a:cxn ang="0">
                  <a:pos x="134" y="46"/>
                </a:cxn>
                <a:cxn ang="0">
                  <a:pos x="141" y="57"/>
                </a:cxn>
                <a:cxn ang="0">
                  <a:pos x="147" y="77"/>
                </a:cxn>
                <a:cxn ang="0">
                  <a:pos x="153" y="98"/>
                </a:cxn>
                <a:cxn ang="0">
                  <a:pos x="155" y="117"/>
                </a:cxn>
                <a:cxn ang="0">
                  <a:pos x="161" y="129"/>
                </a:cxn>
                <a:cxn ang="0">
                  <a:pos x="170" y="138"/>
                </a:cxn>
                <a:cxn ang="0">
                  <a:pos x="177" y="140"/>
                </a:cxn>
                <a:cxn ang="0">
                  <a:pos x="191" y="144"/>
                </a:cxn>
                <a:cxn ang="0">
                  <a:pos x="206" y="144"/>
                </a:cxn>
                <a:cxn ang="0">
                  <a:pos x="221" y="144"/>
                </a:cxn>
                <a:cxn ang="0">
                  <a:pos x="233" y="144"/>
                </a:cxn>
                <a:cxn ang="0">
                  <a:pos x="238" y="142"/>
                </a:cxn>
                <a:cxn ang="0">
                  <a:pos x="229" y="153"/>
                </a:cxn>
                <a:cxn ang="0">
                  <a:pos x="217" y="174"/>
                </a:cxn>
                <a:cxn ang="0">
                  <a:pos x="212" y="182"/>
                </a:cxn>
                <a:cxn ang="0">
                  <a:pos x="206" y="201"/>
                </a:cxn>
                <a:cxn ang="0">
                  <a:pos x="203" y="216"/>
                </a:cxn>
                <a:cxn ang="0">
                  <a:pos x="203" y="222"/>
                </a:cxn>
                <a:cxn ang="0">
                  <a:pos x="198" y="225"/>
                </a:cxn>
                <a:cxn ang="0">
                  <a:pos x="182" y="225"/>
                </a:cxn>
                <a:cxn ang="0">
                  <a:pos x="161" y="222"/>
                </a:cxn>
                <a:cxn ang="0">
                  <a:pos x="136" y="222"/>
                </a:cxn>
                <a:cxn ang="0">
                  <a:pos x="115" y="216"/>
                </a:cxn>
                <a:cxn ang="0">
                  <a:pos x="104" y="211"/>
                </a:cxn>
                <a:cxn ang="0">
                  <a:pos x="88" y="201"/>
                </a:cxn>
                <a:cxn ang="0">
                  <a:pos x="77" y="188"/>
                </a:cxn>
                <a:cxn ang="0">
                  <a:pos x="71" y="172"/>
                </a:cxn>
                <a:cxn ang="0">
                  <a:pos x="67" y="151"/>
                </a:cxn>
                <a:cxn ang="0">
                  <a:pos x="67" y="142"/>
                </a:cxn>
                <a:cxn ang="0">
                  <a:pos x="65" y="121"/>
                </a:cxn>
                <a:cxn ang="0">
                  <a:pos x="62" y="98"/>
                </a:cxn>
                <a:cxn ang="0">
                  <a:pos x="58" y="80"/>
                </a:cxn>
                <a:cxn ang="0">
                  <a:pos x="51" y="62"/>
                </a:cxn>
                <a:cxn ang="0">
                  <a:pos x="39" y="52"/>
                </a:cxn>
                <a:cxn ang="0">
                  <a:pos x="26" y="46"/>
                </a:cxn>
                <a:cxn ang="0">
                  <a:pos x="7" y="27"/>
                </a:cxn>
                <a:cxn ang="0">
                  <a:pos x="0" y="18"/>
                </a:cxn>
              </a:cxnLst>
              <a:rect l="0" t="0" r="r" b="b"/>
              <a:pathLst>
                <a:path w="239" h="226">
                  <a:moveTo>
                    <a:pt x="33" y="0"/>
                  </a:moveTo>
                  <a:lnTo>
                    <a:pt x="44" y="4"/>
                  </a:lnTo>
                  <a:lnTo>
                    <a:pt x="53" y="6"/>
                  </a:lnTo>
                  <a:lnTo>
                    <a:pt x="67" y="7"/>
                  </a:lnTo>
                  <a:lnTo>
                    <a:pt x="79" y="12"/>
                  </a:lnTo>
                  <a:lnTo>
                    <a:pt x="94" y="16"/>
                  </a:lnTo>
                  <a:lnTo>
                    <a:pt x="104" y="23"/>
                  </a:lnTo>
                  <a:lnTo>
                    <a:pt x="117" y="29"/>
                  </a:lnTo>
                  <a:lnTo>
                    <a:pt x="127" y="37"/>
                  </a:lnTo>
                  <a:lnTo>
                    <a:pt x="134" y="46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45" y="69"/>
                  </a:lnTo>
                  <a:lnTo>
                    <a:pt x="147" y="77"/>
                  </a:lnTo>
                  <a:lnTo>
                    <a:pt x="149" y="90"/>
                  </a:lnTo>
                  <a:lnTo>
                    <a:pt x="153" y="98"/>
                  </a:lnTo>
                  <a:lnTo>
                    <a:pt x="153" y="108"/>
                  </a:lnTo>
                  <a:lnTo>
                    <a:pt x="155" y="117"/>
                  </a:lnTo>
                  <a:lnTo>
                    <a:pt x="157" y="124"/>
                  </a:lnTo>
                  <a:lnTo>
                    <a:pt x="161" y="129"/>
                  </a:lnTo>
                  <a:lnTo>
                    <a:pt x="166" y="136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7" y="140"/>
                  </a:lnTo>
                  <a:lnTo>
                    <a:pt x="182" y="142"/>
                  </a:lnTo>
                  <a:lnTo>
                    <a:pt x="191" y="144"/>
                  </a:lnTo>
                  <a:lnTo>
                    <a:pt x="198" y="144"/>
                  </a:lnTo>
                  <a:lnTo>
                    <a:pt x="206" y="144"/>
                  </a:lnTo>
                  <a:lnTo>
                    <a:pt x="212" y="144"/>
                  </a:lnTo>
                  <a:lnTo>
                    <a:pt x="221" y="144"/>
                  </a:lnTo>
                  <a:lnTo>
                    <a:pt x="226" y="144"/>
                  </a:lnTo>
                  <a:lnTo>
                    <a:pt x="233" y="144"/>
                  </a:lnTo>
                  <a:lnTo>
                    <a:pt x="238" y="142"/>
                  </a:lnTo>
                  <a:lnTo>
                    <a:pt x="238" y="142"/>
                  </a:lnTo>
                  <a:lnTo>
                    <a:pt x="235" y="144"/>
                  </a:lnTo>
                  <a:lnTo>
                    <a:pt x="229" y="153"/>
                  </a:lnTo>
                  <a:lnTo>
                    <a:pt x="223" y="163"/>
                  </a:lnTo>
                  <a:lnTo>
                    <a:pt x="217" y="174"/>
                  </a:lnTo>
                  <a:lnTo>
                    <a:pt x="212" y="182"/>
                  </a:lnTo>
                  <a:lnTo>
                    <a:pt x="212" y="182"/>
                  </a:lnTo>
                  <a:lnTo>
                    <a:pt x="208" y="193"/>
                  </a:lnTo>
                  <a:lnTo>
                    <a:pt x="206" y="201"/>
                  </a:lnTo>
                  <a:lnTo>
                    <a:pt x="203" y="207"/>
                  </a:lnTo>
                  <a:lnTo>
                    <a:pt x="203" y="216"/>
                  </a:lnTo>
                  <a:lnTo>
                    <a:pt x="203" y="222"/>
                  </a:lnTo>
                  <a:lnTo>
                    <a:pt x="203" y="222"/>
                  </a:lnTo>
                  <a:lnTo>
                    <a:pt x="202" y="225"/>
                  </a:lnTo>
                  <a:lnTo>
                    <a:pt x="198" y="225"/>
                  </a:lnTo>
                  <a:lnTo>
                    <a:pt x="191" y="225"/>
                  </a:lnTo>
                  <a:lnTo>
                    <a:pt x="182" y="225"/>
                  </a:lnTo>
                  <a:lnTo>
                    <a:pt x="172" y="225"/>
                  </a:lnTo>
                  <a:lnTo>
                    <a:pt x="161" y="222"/>
                  </a:lnTo>
                  <a:lnTo>
                    <a:pt x="149" y="222"/>
                  </a:lnTo>
                  <a:lnTo>
                    <a:pt x="136" y="222"/>
                  </a:lnTo>
                  <a:lnTo>
                    <a:pt x="126" y="218"/>
                  </a:lnTo>
                  <a:lnTo>
                    <a:pt x="115" y="216"/>
                  </a:lnTo>
                  <a:lnTo>
                    <a:pt x="115" y="216"/>
                  </a:lnTo>
                  <a:lnTo>
                    <a:pt x="104" y="211"/>
                  </a:lnTo>
                  <a:lnTo>
                    <a:pt x="96" y="207"/>
                  </a:lnTo>
                  <a:lnTo>
                    <a:pt x="88" y="201"/>
                  </a:lnTo>
                  <a:lnTo>
                    <a:pt x="83" y="195"/>
                  </a:lnTo>
                  <a:lnTo>
                    <a:pt x="77" y="188"/>
                  </a:lnTo>
                  <a:lnTo>
                    <a:pt x="73" y="180"/>
                  </a:lnTo>
                  <a:lnTo>
                    <a:pt x="71" y="172"/>
                  </a:lnTo>
                  <a:lnTo>
                    <a:pt x="67" y="161"/>
                  </a:lnTo>
                  <a:lnTo>
                    <a:pt x="67" y="151"/>
                  </a:lnTo>
                  <a:lnTo>
                    <a:pt x="67" y="142"/>
                  </a:lnTo>
                  <a:lnTo>
                    <a:pt x="67" y="142"/>
                  </a:lnTo>
                  <a:lnTo>
                    <a:pt x="67" y="131"/>
                  </a:lnTo>
                  <a:lnTo>
                    <a:pt x="65" y="121"/>
                  </a:lnTo>
                  <a:lnTo>
                    <a:pt x="65" y="110"/>
                  </a:lnTo>
                  <a:lnTo>
                    <a:pt x="62" y="98"/>
                  </a:lnTo>
                  <a:lnTo>
                    <a:pt x="62" y="90"/>
                  </a:lnTo>
                  <a:lnTo>
                    <a:pt x="58" y="80"/>
                  </a:lnTo>
                  <a:lnTo>
                    <a:pt x="56" y="71"/>
                  </a:lnTo>
                  <a:lnTo>
                    <a:pt x="51" y="62"/>
                  </a:lnTo>
                  <a:lnTo>
                    <a:pt x="46" y="57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26" y="46"/>
                  </a:lnTo>
                  <a:lnTo>
                    <a:pt x="16" y="35"/>
                  </a:lnTo>
                  <a:lnTo>
                    <a:pt x="7" y="27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33" y="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25" name="Freeform 268">
              <a:extLst>
                <a:ext uri="{FF2B5EF4-FFF2-40B4-BE49-F238E27FC236}">
                  <a16:creationId xmlns:a16="http://schemas.microsoft.com/office/drawing/2014/main" id="{48FFB7EA-1FEF-0A27-AEBE-446865FE8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3014"/>
              <a:ext cx="240" cy="226"/>
            </a:xfrm>
            <a:custGeom>
              <a:avLst/>
              <a:gdLst/>
              <a:ahLst/>
              <a:cxnLst>
                <a:cxn ang="0">
                  <a:pos x="44" y="4"/>
                </a:cxn>
                <a:cxn ang="0">
                  <a:pos x="67" y="7"/>
                </a:cxn>
                <a:cxn ang="0">
                  <a:pos x="94" y="16"/>
                </a:cxn>
                <a:cxn ang="0">
                  <a:pos x="117" y="29"/>
                </a:cxn>
                <a:cxn ang="0">
                  <a:pos x="134" y="46"/>
                </a:cxn>
                <a:cxn ang="0">
                  <a:pos x="141" y="57"/>
                </a:cxn>
                <a:cxn ang="0">
                  <a:pos x="147" y="77"/>
                </a:cxn>
                <a:cxn ang="0">
                  <a:pos x="153" y="98"/>
                </a:cxn>
                <a:cxn ang="0">
                  <a:pos x="155" y="117"/>
                </a:cxn>
                <a:cxn ang="0">
                  <a:pos x="161" y="129"/>
                </a:cxn>
                <a:cxn ang="0">
                  <a:pos x="170" y="138"/>
                </a:cxn>
                <a:cxn ang="0">
                  <a:pos x="177" y="140"/>
                </a:cxn>
                <a:cxn ang="0">
                  <a:pos x="191" y="144"/>
                </a:cxn>
                <a:cxn ang="0">
                  <a:pos x="206" y="144"/>
                </a:cxn>
                <a:cxn ang="0">
                  <a:pos x="221" y="144"/>
                </a:cxn>
                <a:cxn ang="0">
                  <a:pos x="233" y="144"/>
                </a:cxn>
                <a:cxn ang="0">
                  <a:pos x="238" y="142"/>
                </a:cxn>
                <a:cxn ang="0">
                  <a:pos x="229" y="153"/>
                </a:cxn>
                <a:cxn ang="0">
                  <a:pos x="217" y="174"/>
                </a:cxn>
                <a:cxn ang="0">
                  <a:pos x="212" y="182"/>
                </a:cxn>
                <a:cxn ang="0">
                  <a:pos x="206" y="201"/>
                </a:cxn>
                <a:cxn ang="0">
                  <a:pos x="203" y="216"/>
                </a:cxn>
                <a:cxn ang="0">
                  <a:pos x="203" y="222"/>
                </a:cxn>
                <a:cxn ang="0">
                  <a:pos x="198" y="225"/>
                </a:cxn>
                <a:cxn ang="0">
                  <a:pos x="182" y="225"/>
                </a:cxn>
                <a:cxn ang="0">
                  <a:pos x="161" y="222"/>
                </a:cxn>
                <a:cxn ang="0">
                  <a:pos x="136" y="222"/>
                </a:cxn>
                <a:cxn ang="0">
                  <a:pos x="115" y="216"/>
                </a:cxn>
                <a:cxn ang="0">
                  <a:pos x="104" y="211"/>
                </a:cxn>
                <a:cxn ang="0">
                  <a:pos x="88" y="201"/>
                </a:cxn>
                <a:cxn ang="0">
                  <a:pos x="77" y="188"/>
                </a:cxn>
                <a:cxn ang="0">
                  <a:pos x="71" y="172"/>
                </a:cxn>
                <a:cxn ang="0">
                  <a:pos x="67" y="151"/>
                </a:cxn>
                <a:cxn ang="0">
                  <a:pos x="67" y="142"/>
                </a:cxn>
                <a:cxn ang="0">
                  <a:pos x="65" y="121"/>
                </a:cxn>
                <a:cxn ang="0">
                  <a:pos x="62" y="98"/>
                </a:cxn>
                <a:cxn ang="0">
                  <a:pos x="58" y="80"/>
                </a:cxn>
                <a:cxn ang="0">
                  <a:pos x="51" y="62"/>
                </a:cxn>
                <a:cxn ang="0">
                  <a:pos x="39" y="52"/>
                </a:cxn>
                <a:cxn ang="0">
                  <a:pos x="26" y="46"/>
                </a:cxn>
                <a:cxn ang="0">
                  <a:pos x="7" y="27"/>
                </a:cxn>
                <a:cxn ang="0">
                  <a:pos x="0" y="18"/>
                </a:cxn>
              </a:cxnLst>
              <a:rect l="0" t="0" r="r" b="b"/>
              <a:pathLst>
                <a:path w="239" h="226">
                  <a:moveTo>
                    <a:pt x="33" y="0"/>
                  </a:moveTo>
                  <a:lnTo>
                    <a:pt x="44" y="4"/>
                  </a:lnTo>
                  <a:lnTo>
                    <a:pt x="53" y="6"/>
                  </a:lnTo>
                  <a:lnTo>
                    <a:pt x="67" y="7"/>
                  </a:lnTo>
                  <a:lnTo>
                    <a:pt x="79" y="12"/>
                  </a:lnTo>
                  <a:lnTo>
                    <a:pt x="94" y="16"/>
                  </a:lnTo>
                  <a:lnTo>
                    <a:pt x="104" y="23"/>
                  </a:lnTo>
                  <a:lnTo>
                    <a:pt x="117" y="29"/>
                  </a:lnTo>
                  <a:lnTo>
                    <a:pt x="127" y="37"/>
                  </a:lnTo>
                  <a:lnTo>
                    <a:pt x="134" y="46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45" y="69"/>
                  </a:lnTo>
                  <a:lnTo>
                    <a:pt x="147" y="77"/>
                  </a:lnTo>
                  <a:lnTo>
                    <a:pt x="149" y="90"/>
                  </a:lnTo>
                  <a:lnTo>
                    <a:pt x="153" y="98"/>
                  </a:lnTo>
                  <a:lnTo>
                    <a:pt x="153" y="108"/>
                  </a:lnTo>
                  <a:lnTo>
                    <a:pt x="155" y="117"/>
                  </a:lnTo>
                  <a:lnTo>
                    <a:pt x="157" y="124"/>
                  </a:lnTo>
                  <a:lnTo>
                    <a:pt x="161" y="129"/>
                  </a:lnTo>
                  <a:lnTo>
                    <a:pt x="166" y="136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7" y="140"/>
                  </a:lnTo>
                  <a:lnTo>
                    <a:pt x="182" y="142"/>
                  </a:lnTo>
                  <a:lnTo>
                    <a:pt x="191" y="144"/>
                  </a:lnTo>
                  <a:lnTo>
                    <a:pt x="198" y="144"/>
                  </a:lnTo>
                  <a:lnTo>
                    <a:pt x="206" y="144"/>
                  </a:lnTo>
                  <a:lnTo>
                    <a:pt x="212" y="144"/>
                  </a:lnTo>
                  <a:lnTo>
                    <a:pt x="221" y="144"/>
                  </a:lnTo>
                  <a:lnTo>
                    <a:pt x="226" y="144"/>
                  </a:lnTo>
                  <a:lnTo>
                    <a:pt x="233" y="144"/>
                  </a:lnTo>
                  <a:lnTo>
                    <a:pt x="238" y="142"/>
                  </a:lnTo>
                  <a:lnTo>
                    <a:pt x="238" y="142"/>
                  </a:lnTo>
                  <a:lnTo>
                    <a:pt x="235" y="144"/>
                  </a:lnTo>
                  <a:lnTo>
                    <a:pt x="229" y="153"/>
                  </a:lnTo>
                  <a:lnTo>
                    <a:pt x="223" y="163"/>
                  </a:lnTo>
                  <a:lnTo>
                    <a:pt x="217" y="174"/>
                  </a:lnTo>
                  <a:lnTo>
                    <a:pt x="212" y="182"/>
                  </a:lnTo>
                  <a:lnTo>
                    <a:pt x="212" y="182"/>
                  </a:lnTo>
                  <a:lnTo>
                    <a:pt x="208" y="193"/>
                  </a:lnTo>
                  <a:lnTo>
                    <a:pt x="206" y="201"/>
                  </a:lnTo>
                  <a:lnTo>
                    <a:pt x="203" y="207"/>
                  </a:lnTo>
                  <a:lnTo>
                    <a:pt x="203" y="216"/>
                  </a:lnTo>
                  <a:lnTo>
                    <a:pt x="203" y="222"/>
                  </a:lnTo>
                  <a:lnTo>
                    <a:pt x="203" y="222"/>
                  </a:lnTo>
                  <a:lnTo>
                    <a:pt x="202" y="225"/>
                  </a:lnTo>
                  <a:lnTo>
                    <a:pt x="198" y="225"/>
                  </a:lnTo>
                  <a:lnTo>
                    <a:pt x="191" y="225"/>
                  </a:lnTo>
                  <a:lnTo>
                    <a:pt x="182" y="225"/>
                  </a:lnTo>
                  <a:lnTo>
                    <a:pt x="172" y="225"/>
                  </a:lnTo>
                  <a:lnTo>
                    <a:pt x="161" y="222"/>
                  </a:lnTo>
                  <a:lnTo>
                    <a:pt x="149" y="222"/>
                  </a:lnTo>
                  <a:lnTo>
                    <a:pt x="136" y="222"/>
                  </a:lnTo>
                  <a:lnTo>
                    <a:pt x="126" y="218"/>
                  </a:lnTo>
                  <a:lnTo>
                    <a:pt x="115" y="216"/>
                  </a:lnTo>
                  <a:lnTo>
                    <a:pt x="115" y="216"/>
                  </a:lnTo>
                  <a:lnTo>
                    <a:pt x="104" y="211"/>
                  </a:lnTo>
                  <a:lnTo>
                    <a:pt x="96" y="207"/>
                  </a:lnTo>
                  <a:lnTo>
                    <a:pt x="88" y="201"/>
                  </a:lnTo>
                  <a:lnTo>
                    <a:pt x="83" y="195"/>
                  </a:lnTo>
                  <a:lnTo>
                    <a:pt x="77" y="188"/>
                  </a:lnTo>
                  <a:lnTo>
                    <a:pt x="73" y="180"/>
                  </a:lnTo>
                  <a:lnTo>
                    <a:pt x="71" y="172"/>
                  </a:lnTo>
                  <a:lnTo>
                    <a:pt x="67" y="161"/>
                  </a:lnTo>
                  <a:lnTo>
                    <a:pt x="67" y="151"/>
                  </a:lnTo>
                  <a:lnTo>
                    <a:pt x="67" y="142"/>
                  </a:lnTo>
                  <a:lnTo>
                    <a:pt x="67" y="142"/>
                  </a:lnTo>
                  <a:lnTo>
                    <a:pt x="67" y="131"/>
                  </a:lnTo>
                  <a:lnTo>
                    <a:pt x="65" y="121"/>
                  </a:lnTo>
                  <a:lnTo>
                    <a:pt x="65" y="110"/>
                  </a:lnTo>
                  <a:lnTo>
                    <a:pt x="62" y="98"/>
                  </a:lnTo>
                  <a:lnTo>
                    <a:pt x="62" y="90"/>
                  </a:lnTo>
                  <a:lnTo>
                    <a:pt x="58" y="80"/>
                  </a:lnTo>
                  <a:lnTo>
                    <a:pt x="56" y="71"/>
                  </a:lnTo>
                  <a:lnTo>
                    <a:pt x="51" y="62"/>
                  </a:lnTo>
                  <a:lnTo>
                    <a:pt x="46" y="57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26" y="46"/>
                  </a:lnTo>
                  <a:lnTo>
                    <a:pt x="16" y="35"/>
                  </a:lnTo>
                  <a:lnTo>
                    <a:pt x="7" y="27"/>
                  </a:lnTo>
                  <a:lnTo>
                    <a:pt x="1" y="20"/>
                  </a:lnTo>
                  <a:lnTo>
                    <a:pt x="0" y="18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26" name="Freeform 269">
              <a:extLst>
                <a:ext uri="{FF2B5EF4-FFF2-40B4-BE49-F238E27FC236}">
                  <a16:creationId xmlns:a16="http://schemas.microsoft.com/office/drawing/2014/main" id="{66A2D17D-F45F-E9FD-AF38-B54B25278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" y="2852"/>
              <a:ext cx="212" cy="259"/>
            </a:xfrm>
            <a:custGeom>
              <a:avLst/>
              <a:gdLst/>
              <a:ahLst/>
              <a:cxnLst>
                <a:cxn ang="0">
                  <a:pos x="15" y="68"/>
                </a:cxn>
                <a:cxn ang="0">
                  <a:pos x="36" y="50"/>
                </a:cxn>
                <a:cxn ang="0">
                  <a:pos x="59" y="29"/>
                </a:cxn>
                <a:cxn ang="0">
                  <a:pos x="72" y="19"/>
                </a:cxn>
                <a:cxn ang="0">
                  <a:pos x="98" y="4"/>
                </a:cxn>
                <a:cxn ang="0">
                  <a:pos x="122" y="0"/>
                </a:cxn>
                <a:cxn ang="0">
                  <a:pos x="135" y="2"/>
                </a:cxn>
                <a:cxn ang="0">
                  <a:pos x="162" y="19"/>
                </a:cxn>
                <a:cxn ang="0">
                  <a:pos x="178" y="48"/>
                </a:cxn>
                <a:cxn ang="0">
                  <a:pos x="178" y="57"/>
                </a:cxn>
                <a:cxn ang="0">
                  <a:pos x="178" y="75"/>
                </a:cxn>
                <a:cxn ang="0">
                  <a:pos x="174" y="94"/>
                </a:cxn>
                <a:cxn ang="0">
                  <a:pos x="173" y="111"/>
                </a:cxn>
                <a:cxn ang="0">
                  <a:pos x="173" y="124"/>
                </a:cxn>
                <a:cxn ang="0">
                  <a:pos x="174" y="130"/>
                </a:cxn>
                <a:cxn ang="0">
                  <a:pos x="183" y="141"/>
                </a:cxn>
                <a:cxn ang="0">
                  <a:pos x="194" y="153"/>
                </a:cxn>
                <a:cxn ang="0">
                  <a:pos x="204" y="167"/>
                </a:cxn>
                <a:cxn ang="0">
                  <a:pos x="213" y="183"/>
                </a:cxn>
                <a:cxn ang="0">
                  <a:pos x="213" y="199"/>
                </a:cxn>
                <a:cxn ang="0">
                  <a:pos x="206" y="216"/>
                </a:cxn>
                <a:cxn ang="0">
                  <a:pos x="189" y="241"/>
                </a:cxn>
                <a:cxn ang="0">
                  <a:pos x="160" y="256"/>
                </a:cxn>
                <a:cxn ang="0">
                  <a:pos x="149" y="259"/>
                </a:cxn>
                <a:cxn ang="0">
                  <a:pos x="130" y="256"/>
                </a:cxn>
                <a:cxn ang="0">
                  <a:pos x="109" y="250"/>
                </a:cxn>
                <a:cxn ang="0">
                  <a:pos x="88" y="241"/>
                </a:cxn>
                <a:cxn ang="0">
                  <a:pos x="72" y="231"/>
                </a:cxn>
                <a:cxn ang="0">
                  <a:pos x="63" y="227"/>
                </a:cxn>
                <a:cxn ang="0">
                  <a:pos x="36" y="215"/>
                </a:cxn>
                <a:cxn ang="0">
                  <a:pos x="13" y="212"/>
                </a:cxn>
                <a:cxn ang="0">
                  <a:pos x="0" y="71"/>
                </a:cxn>
              </a:cxnLst>
              <a:rect l="0" t="0" r="r" b="b"/>
              <a:pathLst>
                <a:path w="214" h="260">
                  <a:moveTo>
                    <a:pt x="0" y="71"/>
                  </a:moveTo>
                  <a:lnTo>
                    <a:pt x="15" y="68"/>
                  </a:lnTo>
                  <a:lnTo>
                    <a:pt x="25" y="59"/>
                  </a:lnTo>
                  <a:lnTo>
                    <a:pt x="36" y="50"/>
                  </a:lnTo>
                  <a:lnTo>
                    <a:pt x="47" y="42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72" y="19"/>
                  </a:lnTo>
                  <a:lnTo>
                    <a:pt x="86" y="10"/>
                  </a:lnTo>
                  <a:lnTo>
                    <a:pt x="98" y="4"/>
                  </a:lnTo>
                  <a:lnTo>
                    <a:pt x="111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5" y="2"/>
                  </a:lnTo>
                  <a:lnTo>
                    <a:pt x="149" y="8"/>
                  </a:lnTo>
                  <a:lnTo>
                    <a:pt x="162" y="19"/>
                  </a:lnTo>
                  <a:lnTo>
                    <a:pt x="173" y="31"/>
                  </a:lnTo>
                  <a:lnTo>
                    <a:pt x="178" y="48"/>
                  </a:lnTo>
                  <a:lnTo>
                    <a:pt x="178" y="48"/>
                  </a:lnTo>
                  <a:lnTo>
                    <a:pt x="178" y="57"/>
                  </a:lnTo>
                  <a:lnTo>
                    <a:pt x="178" y="68"/>
                  </a:lnTo>
                  <a:lnTo>
                    <a:pt x="178" y="75"/>
                  </a:lnTo>
                  <a:lnTo>
                    <a:pt x="176" y="86"/>
                  </a:lnTo>
                  <a:lnTo>
                    <a:pt x="174" y="94"/>
                  </a:lnTo>
                  <a:lnTo>
                    <a:pt x="174" y="103"/>
                  </a:lnTo>
                  <a:lnTo>
                    <a:pt x="173" y="111"/>
                  </a:lnTo>
                  <a:lnTo>
                    <a:pt x="173" y="118"/>
                  </a:lnTo>
                  <a:lnTo>
                    <a:pt x="173" y="124"/>
                  </a:lnTo>
                  <a:lnTo>
                    <a:pt x="174" y="130"/>
                  </a:lnTo>
                  <a:lnTo>
                    <a:pt x="174" y="130"/>
                  </a:lnTo>
                  <a:lnTo>
                    <a:pt x="178" y="134"/>
                  </a:lnTo>
                  <a:lnTo>
                    <a:pt x="183" y="141"/>
                  </a:lnTo>
                  <a:lnTo>
                    <a:pt x="187" y="147"/>
                  </a:lnTo>
                  <a:lnTo>
                    <a:pt x="194" y="153"/>
                  </a:lnTo>
                  <a:lnTo>
                    <a:pt x="199" y="160"/>
                  </a:lnTo>
                  <a:lnTo>
                    <a:pt x="204" y="167"/>
                  </a:lnTo>
                  <a:lnTo>
                    <a:pt x="208" y="174"/>
                  </a:lnTo>
                  <a:lnTo>
                    <a:pt x="213" y="183"/>
                  </a:lnTo>
                  <a:lnTo>
                    <a:pt x="213" y="190"/>
                  </a:lnTo>
                  <a:lnTo>
                    <a:pt x="213" y="199"/>
                  </a:lnTo>
                  <a:lnTo>
                    <a:pt x="213" y="199"/>
                  </a:lnTo>
                  <a:lnTo>
                    <a:pt x="206" y="216"/>
                  </a:lnTo>
                  <a:lnTo>
                    <a:pt x="199" y="231"/>
                  </a:lnTo>
                  <a:lnTo>
                    <a:pt x="189" y="241"/>
                  </a:lnTo>
                  <a:lnTo>
                    <a:pt x="174" y="250"/>
                  </a:lnTo>
                  <a:lnTo>
                    <a:pt x="160" y="256"/>
                  </a:lnTo>
                  <a:lnTo>
                    <a:pt x="160" y="256"/>
                  </a:lnTo>
                  <a:lnTo>
                    <a:pt x="149" y="259"/>
                  </a:lnTo>
                  <a:lnTo>
                    <a:pt x="141" y="259"/>
                  </a:lnTo>
                  <a:lnTo>
                    <a:pt x="130" y="256"/>
                  </a:lnTo>
                  <a:lnTo>
                    <a:pt x="120" y="254"/>
                  </a:lnTo>
                  <a:lnTo>
                    <a:pt x="109" y="250"/>
                  </a:lnTo>
                  <a:lnTo>
                    <a:pt x="98" y="245"/>
                  </a:lnTo>
                  <a:lnTo>
                    <a:pt x="88" y="241"/>
                  </a:lnTo>
                  <a:lnTo>
                    <a:pt x="80" y="235"/>
                  </a:lnTo>
                  <a:lnTo>
                    <a:pt x="72" y="231"/>
                  </a:lnTo>
                  <a:lnTo>
                    <a:pt x="63" y="227"/>
                  </a:lnTo>
                  <a:lnTo>
                    <a:pt x="63" y="227"/>
                  </a:lnTo>
                  <a:lnTo>
                    <a:pt x="50" y="218"/>
                  </a:lnTo>
                  <a:lnTo>
                    <a:pt x="36" y="215"/>
                  </a:lnTo>
                  <a:lnTo>
                    <a:pt x="23" y="212"/>
                  </a:lnTo>
                  <a:lnTo>
                    <a:pt x="13" y="212"/>
                  </a:lnTo>
                  <a:lnTo>
                    <a:pt x="4" y="212"/>
                  </a:lnTo>
                  <a:lnTo>
                    <a:pt x="0" y="71"/>
                  </a:lnTo>
                </a:path>
              </a:pathLst>
            </a:custGeom>
            <a:solidFill>
              <a:srgbClr val="3B595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27" name="Freeform 270">
              <a:extLst>
                <a:ext uri="{FF2B5EF4-FFF2-40B4-BE49-F238E27FC236}">
                  <a16:creationId xmlns:a16="http://schemas.microsoft.com/office/drawing/2014/main" id="{0D45C528-5EF6-312D-2F56-AEB3959FE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" y="2852"/>
              <a:ext cx="212" cy="259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15" y="68"/>
                </a:cxn>
                <a:cxn ang="0">
                  <a:pos x="25" y="59"/>
                </a:cxn>
                <a:cxn ang="0">
                  <a:pos x="36" y="50"/>
                </a:cxn>
                <a:cxn ang="0">
                  <a:pos x="47" y="42"/>
                </a:cxn>
                <a:cxn ang="0">
                  <a:pos x="59" y="29"/>
                </a:cxn>
                <a:cxn ang="0">
                  <a:pos x="59" y="29"/>
                </a:cxn>
                <a:cxn ang="0">
                  <a:pos x="72" y="19"/>
                </a:cxn>
                <a:cxn ang="0">
                  <a:pos x="86" y="10"/>
                </a:cxn>
                <a:cxn ang="0">
                  <a:pos x="98" y="4"/>
                </a:cxn>
                <a:cxn ang="0">
                  <a:pos x="111" y="2"/>
                </a:cxn>
                <a:cxn ang="0">
                  <a:pos x="122" y="0"/>
                </a:cxn>
                <a:cxn ang="0">
                  <a:pos x="122" y="0"/>
                </a:cxn>
                <a:cxn ang="0">
                  <a:pos x="135" y="2"/>
                </a:cxn>
                <a:cxn ang="0">
                  <a:pos x="149" y="8"/>
                </a:cxn>
                <a:cxn ang="0">
                  <a:pos x="162" y="19"/>
                </a:cxn>
                <a:cxn ang="0">
                  <a:pos x="173" y="31"/>
                </a:cxn>
                <a:cxn ang="0">
                  <a:pos x="178" y="48"/>
                </a:cxn>
                <a:cxn ang="0">
                  <a:pos x="178" y="48"/>
                </a:cxn>
                <a:cxn ang="0">
                  <a:pos x="178" y="57"/>
                </a:cxn>
                <a:cxn ang="0">
                  <a:pos x="178" y="68"/>
                </a:cxn>
                <a:cxn ang="0">
                  <a:pos x="178" y="75"/>
                </a:cxn>
                <a:cxn ang="0">
                  <a:pos x="176" y="86"/>
                </a:cxn>
                <a:cxn ang="0">
                  <a:pos x="174" y="94"/>
                </a:cxn>
                <a:cxn ang="0">
                  <a:pos x="174" y="103"/>
                </a:cxn>
                <a:cxn ang="0">
                  <a:pos x="173" y="111"/>
                </a:cxn>
                <a:cxn ang="0">
                  <a:pos x="173" y="118"/>
                </a:cxn>
                <a:cxn ang="0">
                  <a:pos x="173" y="124"/>
                </a:cxn>
                <a:cxn ang="0">
                  <a:pos x="174" y="130"/>
                </a:cxn>
                <a:cxn ang="0">
                  <a:pos x="174" y="130"/>
                </a:cxn>
                <a:cxn ang="0">
                  <a:pos x="178" y="134"/>
                </a:cxn>
                <a:cxn ang="0">
                  <a:pos x="183" y="141"/>
                </a:cxn>
                <a:cxn ang="0">
                  <a:pos x="187" y="147"/>
                </a:cxn>
                <a:cxn ang="0">
                  <a:pos x="194" y="153"/>
                </a:cxn>
                <a:cxn ang="0">
                  <a:pos x="199" y="160"/>
                </a:cxn>
                <a:cxn ang="0">
                  <a:pos x="204" y="167"/>
                </a:cxn>
                <a:cxn ang="0">
                  <a:pos x="208" y="174"/>
                </a:cxn>
                <a:cxn ang="0">
                  <a:pos x="213" y="183"/>
                </a:cxn>
                <a:cxn ang="0">
                  <a:pos x="213" y="190"/>
                </a:cxn>
                <a:cxn ang="0">
                  <a:pos x="213" y="199"/>
                </a:cxn>
                <a:cxn ang="0">
                  <a:pos x="213" y="199"/>
                </a:cxn>
                <a:cxn ang="0">
                  <a:pos x="206" y="216"/>
                </a:cxn>
                <a:cxn ang="0">
                  <a:pos x="199" y="231"/>
                </a:cxn>
                <a:cxn ang="0">
                  <a:pos x="189" y="241"/>
                </a:cxn>
                <a:cxn ang="0">
                  <a:pos x="174" y="250"/>
                </a:cxn>
                <a:cxn ang="0">
                  <a:pos x="160" y="256"/>
                </a:cxn>
                <a:cxn ang="0">
                  <a:pos x="160" y="256"/>
                </a:cxn>
                <a:cxn ang="0">
                  <a:pos x="149" y="259"/>
                </a:cxn>
                <a:cxn ang="0">
                  <a:pos x="141" y="259"/>
                </a:cxn>
                <a:cxn ang="0">
                  <a:pos x="130" y="256"/>
                </a:cxn>
                <a:cxn ang="0">
                  <a:pos x="120" y="254"/>
                </a:cxn>
                <a:cxn ang="0">
                  <a:pos x="109" y="250"/>
                </a:cxn>
                <a:cxn ang="0">
                  <a:pos x="98" y="245"/>
                </a:cxn>
                <a:cxn ang="0">
                  <a:pos x="88" y="241"/>
                </a:cxn>
                <a:cxn ang="0">
                  <a:pos x="80" y="235"/>
                </a:cxn>
                <a:cxn ang="0">
                  <a:pos x="72" y="231"/>
                </a:cxn>
                <a:cxn ang="0">
                  <a:pos x="63" y="227"/>
                </a:cxn>
                <a:cxn ang="0">
                  <a:pos x="63" y="227"/>
                </a:cxn>
                <a:cxn ang="0">
                  <a:pos x="50" y="218"/>
                </a:cxn>
                <a:cxn ang="0">
                  <a:pos x="36" y="215"/>
                </a:cxn>
                <a:cxn ang="0">
                  <a:pos x="23" y="212"/>
                </a:cxn>
                <a:cxn ang="0">
                  <a:pos x="13" y="212"/>
                </a:cxn>
                <a:cxn ang="0">
                  <a:pos x="4" y="212"/>
                </a:cxn>
              </a:cxnLst>
              <a:rect l="0" t="0" r="r" b="b"/>
              <a:pathLst>
                <a:path w="214" h="260">
                  <a:moveTo>
                    <a:pt x="0" y="71"/>
                  </a:moveTo>
                  <a:lnTo>
                    <a:pt x="15" y="68"/>
                  </a:lnTo>
                  <a:lnTo>
                    <a:pt x="25" y="59"/>
                  </a:lnTo>
                  <a:lnTo>
                    <a:pt x="36" y="50"/>
                  </a:lnTo>
                  <a:lnTo>
                    <a:pt x="47" y="42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72" y="19"/>
                  </a:lnTo>
                  <a:lnTo>
                    <a:pt x="86" y="10"/>
                  </a:lnTo>
                  <a:lnTo>
                    <a:pt x="98" y="4"/>
                  </a:lnTo>
                  <a:lnTo>
                    <a:pt x="111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5" y="2"/>
                  </a:lnTo>
                  <a:lnTo>
                    <a:pt x="149" y="8"/>
                  </a:lnTo>
                  <a:lnTo>
                    <a:pt x="162" y="19"/>
                  </a:lnTo>
                  <a:lnTo>
                    <a:pt x="173" y="31"/>
                  </a:lnTo>
                  <a:lnTo>
                    <a:pt x="178" y="48"/>
                  </a:lnTo>
                  <a:lnTo>
                    <a:pt x="178" y="48"/>
                  </a:lnTo>
                  <a:lnTo>
                    <a:pt x="178" y="57"/>
                  </a:lnTo>
                  <a:lnTo>
                    <a:pt x="178" y="68"/>
                  </a:lnTo>
                  <a:lnTo>
                    <a:pt x="178" y="75"/>
                  </a:lnTo>
                  <a:lnTo>
                    <a:pt x="176" y="86"/>
                  </a:lnTo>
                  <a:lnTo>
                    <a:pt x="174" y="94"/>
                  </a:lnTo>
                  <a:lnTo>
                    <a:pt x="174" y="103"/>
                  </a:lnTo>
                  <a:lnTo>
                    <a:pt x="173" y="111"/>
                  </a:lnTo>
                  <a:lnTo>
                    <a:pt x="173" y="118"/>
                  </a:lnTo>
                  <a:lnTo>
                    <a:pt x="173" y="124"/>
                  </a:lnTo>
                  <a:lnTo>
                    <a:pt x="174" y="130"/>
                  </a:lnTo>
                  <a:lnTo>
                    <a:pt x="174" y="130"/>
                  </a:lnTo>
                  <a:lnTo>
                    <a:pt x="178" y="134"/>
                  </a:lnTo>
                  <a:lnTo>
                    <a:pt x="183" y="141"/>
                  </a:lnTo>
                  <a:lnTo>
                    <a:pt x="187" y="147"/>
                  </a:lnTo>
                  <a:lnTo>
                    <a:pt x="194" y="153"/>
                  </a:lnTo>
                  <a:lnTo>
                    <a:pt x="199" y="160"/>
                  </a:lnTo>
                  <a:lnTo>
                    <a:pt x="204" y="167"/>
                  </a:lnTo>
                  <a:lnTo>
                    <a:pt x="208" y="174"/>
                  </a:lnTo>
                  <a:lnTo>
                    <a:pt x="213" y="183"/>
                  </a:lnTo>
                  <a:lnTo>
                    <a:pt x="213" y="190"/>
                  </a:lnTo>
                  <a:lnTo>
                    <a:pt x="213" y="199"/>
                  </a:lnTo>
                  <a:lnTo>
                    <a:pt x="213" y="199"/>
                  </a:lnTo>
                  <a:lnTo>
                    <a:pt x="206" y="216"/>
                  </a:lnTo>
                  <a:lnTo>
                    <a:pt x="199" y="231"/>
                  </a:lnTo>
                  <a:lnTo>
                    <a:pt x="189" y="241"/>
                  </a:lnTo>
                  <a:lnTo>
                    <a:pt x="174" y="250"/>
                  </a:lnTo>
                  <a:lnTo>
                    <a:pt x="160" y="256"/>
                  </a:lnTo>
                  <a:lnTo>
                    <a:pt x="160" y="256"/>
                  </a:lnTo>
                  <a:lnTo>
                    <a:pt x="149" y="259"/>
                  </a:lnTo>
                  <a:lnTo>
                    <a:pt x="141" y="259"/>
                  </a:lnTo>
                  <a:lnTo>
                    <a:pt x="130" y="256"/>
                  </a:lnTo>
                  <a:lnTo>
                    <a:pt x="120" y="254"/>
                  </a:lnTo>
                  <a:lnTo>
                    <a:pt x="109" y="250"/>
                  </a:lnTo>
                  <a:lnTo>
                    <a:pt x="98" y="245"/>
                  </a:lnTo>
                  <a:lnTo>
                    <a:pt x="88" y="241"/>
                  </a:lnTo>
                  <a:lnTo>
                    <a:pt x="80" y="235"/>
                  </a:lnTo>
                  <a:lnTo>
                    <a:pt x="72" y="231"/>
                  </a:lnTo>
                  <a:lnTo>
                    <a:pt x="63" y="227"/>
                  </a:lnTo>
                  <a:lnTo>
                    <a:pt x="63" y="227"/>
                  </a:lnTo>
                  <a:lnTo>
                    <a:pt x="50" y="218"/>
                  </a:lnTo>
                  <a:lnTo>
                    <a:pt x="36" y="215"/>
                  </a:lnTo>
                  <a:lnTo>
                    <a:pt x="23" y="212"/>
                  </a:lnTo>
                  <a:lnTo>
                    <a:pt x="13" y="212"/>
                  </a:lnTo>
                  <a:lnTo>
                    <a:pt x="4" y="212"/>
                  </a:lnTo>
                </a:path>
              </a:pathLst>
            </a:custGeom>
            <a:noFill/>
            <a:ln w="12700" cap="rnd" cmpd="sng">
              <a:solidFill>
                <a:srgbClr val="3B595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28" name="Freeform 271">
              <a:extLst>
                <a:ext uri="{FF2B5EF4-FFF2-40B4-BE49-F238E27FC236}">
                  <a16:creationId xmlns:a16="http://schemas.microsoft.com/office/drawing/2014/main" id="{52FC7452-C13F-078F-C4B0-7F9FBA482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" y="2847"/>
              <a:ext cx="212" cy="259"/>
            </a:xfrm>
            <a:custGeom>
              <a:avLst/>
              <a:gdLst/>
              <a:ahLst/>
              <a:cxnLst>
                <a:cxn ang="0">
                  <a:pos x="15" y="67"/>
                </a:cxn>
                <a:cxn ang="0">
                  <a:pos x="36" y="51"/>
                </a:cxn>
                <a:cxn ang="0">
                  <a:pos x="59" y="28"/>
                </a:cxn>
                <a:cxn ang="0">
                  <a:pos x="72" y="20"/>
                </a:cxn>
                <a:cxn ang="0">
                  <a:pos x="98" y="5"/>
                </a:cxn>
                <a:cxn ang="0">
                  <a:pos x="122" y="0"/>
                </a:cxn>
                <a:cxn ang="0">
                  <a:pos x="135" y="1"/>
                </a:cxn>
                <a:cxn ang="0">
                  <a:pos x="162" y="18"/>
                </a:cxn>
                <a:cxn ang="0">
                  <a:pos x="178" y="48"/>
                </a:cxn>
                <a:cxn ang="0">
                  <a:pos x="178" y="58"/>
                </a:cxn>
                <a:cxn ang="0">
                  <a:pos x="178" y="77"/>
                </a:cxn>
                <a:cxn ang="0">
                  <a:pos x="174" y="94"/>
                </a:cxn>
                <a:cxn ang="0">
                  <a:pos x="173" y="111"/>
                </a:cxn>
                <a:cxn ang="0">
                  <a:pos x="173" y="125"/>
                </a:cxn>
                <a:cxn ang="0">
                  <a:pos x="174" y="130"/>
                </a:cxn>
                <a:cxn ang="0">
                  <a:pos x="183" y="141"/>
                </a:cxn>
                <a:cxn ang="0">
                  <a:pos x="194" y="153"/>
                </a:cxn>
                <a:cxn ang="0">
                  <a:pos x="204" y="168"/>
                </a:cxn>
                <a:cxn ang="0">
                  <a:pos x="213" y="185"/>
                </a:cxn>
                <a:cxn ang="0">
                  <a:pos x="213" y="201"/>
                </a:cxn>
                <a:cxn ang="0">
                  <a:pos x="206" y="219"/>
                </a:cxn>
                <a:cxn ang="0">
                  <a:pos x="189" y="244"/>
                </a:cxn>
                <a:cxn ang="0">
                  <a:pos x="160" y="259"/>
                </a:cxn>
                <a:cxn ang="0">
                  <a:pos x="149" y="259"/>
                </a:cxn>
                <a:cxn ang="0">
                  <a:pos x="130" y="256"/>
                </a:cxn>
                <a:cxn ang="0">
                  <a:pos x="109" y="250"/>
                </a:cxn>
                <a:cxn ang="0">
                  <a:pos x="88" y="242"/>
                </a:cxn>
                <a:cxn ang="0">
                  <a:pos x="72" y="231"/>
                </a:cxn>
                <a:cxn ang="0">
                  <a:pos x="63" y="227"/>
                </a:cxn>
                <a:cxn ang="0">
                  <a:pos x="36" y="217"/>
                </a:cxn>
                <a:cxn ang="0">
                  <a:pos x="13" y="212"/>
                </a:cxn>
                <a:cxn ang="0">
                  <a:pos x="0" y="71"/>
                </a:cxn>
              </a:cxnLst>
              <a:rect l="0" t="0" r="r" b="b"/>
              <a:pathLst>
                <a:path w="214" h="260">
                  <a:moveTo>
                    <a:pt x="0" y="71"/>
                  </a:moveTo>
                  <a:lnTo>
                    <a:pt x="15" y="67"/>
                  </a:lnTo>
                  <a:lnTo>
                    <a:pt x="25" y="60"/>
                  </a:lnTo>
                  <a:lnTo>
                    <a:pt x="36" y="51"/>
                  </a:lnTo>
                  <a:lnTo>
                    <a:pt x="47" y="41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72" y="20"/>
                  </a:lnTo>
                  <a:lnTo>
                    <a:pt x="86" y="12"/>
                  </a:lnTo>
                  <a:lnTo>
                    <a:pt x="98" y="5"/>
                  </a:lnTo>
                  <a:lnTo>
                    <a:pt x="111" y="1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5" y="1"/>
                  </a:lnTo>
                  <a:lnTo>
                    <a:pt x="149" y="7"/>
                  </a:lnTo>
                  <a:lnTo>
                    <a:pt x="162" y="18"/>
                  </a:lnTo>
                  <a:lnTo>
                    <a:pt x="173" y="33"/>
                  </a:lnTo>
                  <a:lnTo>
                    <a:pt x="178" y="48"/>
                  </a:lnTo>
                  <a:lnTo>
                    <a:pt x="178" y="48"/>
                  </a:lnTo>
                  <a:lnTo>
                    <a:pt x="178" y="58"/>
                  </a:lnTo>
                  <a:lnTo>
                    <a:pt x="178" y="67"/>
                  </a:lnTo>
                  <a:lnTo>
                    <a:pt x="178" y="77"/>
                  </a:lnTo>
                  <a:lnTo>
                    <a:pt x="176" y="85"/>
                  </a:lnTo>
                  <a:lnTo>
                    <a:pt x="174" y="94"/>
                  </a:lnTo>
                  <a:lnTo>
                    <a:pt x="174" y="102"/>
                  </a:lnTo>
                  <a:lnTo>
                    <a:pt x="173" y="111"/>
                  </a:lnTo>
                  <a:lnTo>
                    <a:pt x="173" y="120"/>
                  </a:lnTo>
                  <a:lnTo>
                    <a:pt x="173" y="125"/>
                  </a:lnTo>
                  <a:lnTo>
                    <a:pt x="174" y="130"/>
                  </a:lnTo>
                  <a:lnTo>
                    <a:pt x="174" y="130"/>
                  </a:lnTo>
                  <a:lnTo>
                    <a:pt x="178" y="136"/>
                  </a:lnTo>
                  <a:lnTo>
                    <a:pt x="183" y="141"/>
                  </a:lnTo>
                  <a:lnTo>
                    <a:pt x="187" y="147"/>
                  </a:lnTo>
                  <a:lnTo>
                    <a:pt x="194" y="153"/>
                  </a:lnTo>
                  <a:lnTo>
                    <a:pt x="199" y="159"/>
                  </a:lnTo>
                  <a:lnTo>
                    <a:pt x="204" y="168"/>
                  </a:lnTo>
                  <a:lnTo>
                    <a:pt x="208" y="176"/>
                  </a:lnTo>
                  <a:lnTo>
                    <a:pt x="213" y="185"/>
                  </a:lnTo>
                  <a:lnTo>
                    <a:pt x="213" y="193"/>
                  </a:lnTo>
                  <a:lnTo>
                    <a:pt x="213" y="201"/>
                  </a:lnTo>
                  <a:lnTo>
                    <a:pt x="213" y="201"/>
                  </a:lnTo>
                  <a:lnTo>
                    <a:pt x="206" y="219"/>
                  </a:lnTo>
                  <a:lnTo>
                    <a:pt x="199" y="231"/>
                  </a:lnTo>
                  <a:lnTo>
                    <a:pt x="189" y="244"/>
                  </a:lnTo>
                  <a:lnTo>
                    <a:pt x="174" y="252"/>
                  </a:lnTo>
                  <a:lnTo>
                    <a:pt x="160" y="259"/>
                  </a:lnTo>
                  <a:lnTo>
                    <a:pt x="160" y="259"/>
                  </a:lnTo>
                  <a:lnTo>
                    <a:pt x="149" y="259"/>
                  </a:lnTo>
                  <a:lnTo>
                    <a:pt x="141" y="259"/>
                  </a:lnTo>
                  <a:lnTo>
                    <a:pt x="130" y="256"/>
                  </a:lnTo>
                  <a:lnTo>
                    <a:pt x="120" y="254"/>
                  </a:lnTo>
                  <a:lnTo>
                    <a:pt x="109" y="250"/>
                  </a:lnTo>
                  <a:lnTo>
                    <a:pt x="98" y="246"/>
                  </a:lnTo>
                  <a:lnTo>
                    <a:pt x="88" y="242"/>
                  </a:lnTo>
                  <a:lnTo>
                    <a:pt x="80" y="238"/>
                  </a:lnTo>
                  <a:lnTo>
                    <a:pt x="72" y="231"/>
                  </a:lnTo>
                  <a:lnTo>
                    <a:pt x="63" y="227"/>
                  </a:lnTo>
                  <a:lnTo>
                    <a:pt x="63" y="227"/>
                  </a:lnTo>
                  <a:lnTo>
                    <a:pt x="50" y="221"/>
                  </a:lnTo>
                  <a:lnTo>
                    <a:pt x="36" y="217"/>
                  </a:lnTo>
                  <a:lnTo>
                    <a:pt x="23" y="214"/>
                  </a:lnTo>
                  <a:lnTo>
                    <a:pt x="13" y="212"/>
                  </a:lnTo>
                  <a:lnTo>
                    <a:pt x="4" y="212"/>
                  </a:lnTo>
                  <a:lnTo>
                    <a:pt x="0" y="7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29" name="Freeform 272">
              <a:extLst>
                <a:ext uri="{FF2B5EF4-FFF2-40B4-BE49-F238E27FC236}">
                  <a16:creationId xmlns:a16="http://schemas.microsoft.com/office/drawing/2014/main" id="{625CBB00-BF07-0904-B91C-8A174E823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" y="2847"/>
              <a:ext cx="212" cy="259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15" y="67"/>
                </a:cxn>
                <a:cxn ang="0">
                  <a:pos x="25" y="60"/>
                </a:cxn>
                <a:cxn ang="0">
                  <a:pos x="36" y="51"/>
                </a:cxn>
                <a:cxn ang="0">
                  <a:pos x="47" y="41"/>
                </a:cxn>
                <a:cxn ang="0">
                  <a:pos x="59" y="28"/>
                </a:cxn>
                <a:cxn ang="0">
                  <a:pos x="59" y="28"/>
                </a:cxn>
                <a:cxn ang="0">
                  <a:pos x="72" y="20"/>
                </a:cxn>
                <a:cxn ang="0">
                  <a:pos x="86" y="12"/>
                </a:cxn>
                <a:cxn ang="0">
                  <a:pos x="98" y="5"/>
                </a:cxn>
                <a:cxn ang="0">
                  <a:pos x="111" y="1"/>
                </a:cxn>
                <a:cxn ang="0">
                  <a:pos x="122" y="0"/>
                </a:cxn>
                <a:cxn ang="0">
                  <a:pos x="122" y="0"/>
                </a:cxn>
                <a:cxn ang="0">
                  <a:pos x="135" y="1"/>
                </a:cxn>
                <a:cxn ang="0">
                  <a:pos x="149" y="7"/>
                </a:cxn>
                <a:cxn ang="0">
                  <a:pos x="162" y="18"/>
                </a:cxn>
                <a:cxn ang="0">
                  <a:pos x="173" y="33"/>
                </a:cxn>
                <a:cxn ang="0">
                  <a:pos x="178" y="48"/>
                </a:cxn>
                <a:cxn ang="0">
                  <a:pos x="178" y="48"/>
                </a:cxn>
                <a:cxn ang="0">
                  <a:pos x="178" y="58"/>
                </a:cxn>
                <a:cxn ang="0">
                  <a:pos x="178" y="67"/>
                </a:cxn>
                <a:cxn ang="0">
                  <a:pos x="178" y="77"/>
                </a:cxn>
                <a:cxn ang="0">
                  <a:pos x="176" y="85"/>
                </a:cxn>
                <a:cxn ang="0">
                  <a:pos x="174" y="94"/>
                </a:cxn>
                <a:cxn ang="0">
                  <a:pos x="174" y="102"/>
                </a:cxn>
                <a:cxn ang="0">
                  <a:pos x="173" y="111"/>
                </a:cxn>
                <a:cxn ang="0">
                  <a:pos x="173" y="120"/>
                </a:cxn>
                <a:cxn ang="0">
                  <a:pos x="173" y="125"/>
                </a:cxn>
                <a:cxn ang="0">
                  <a:pos x="174" y="130"/>
                </a:cxn>
                <a:cxn ang="0">
                  <a:pos x="174" y="130"/>
                </a:cxn>
                <a:cxn ang="0">
                  <a:pos x="178" y="136"/>
                </a:cxn>
                <a:cxn ang="0">
                  <a:pos x="183" y="141"/>
                </a:cxn>
                <a:cxn ang="0">
                  <a:pos x="187" y="147"/>
                </a:cxn>
                <a:cxn ang="0">
                  <a:pos x="194" y="153"/>
                </a:cxn>
                <a:cxn ang="0">
                  <a:pos x="199" y="159"/>
                </a:cxn>
                <a:cxn ang="0">
                  <a:pos x="204" y="168"/>
                </a:cxn>
                <a:cxn ang="0">
                  <a:pos x="208" y="176"/>
                </a:cxn>
                <a:cxn ang="0">
                  <a:pos x="213" y="185"/>
                </a:cxn>
                <a:cxn ang="0">
                  <a:pos x="213" y="193"/>
                </a:cxn>
                <a:cxn ang="0">
                  <a:pos x="213" y="201"/>
                </a:cxn>
                <a:cxn ang="0">
                  <a:pos x="213" y="201"/>
                </a:cxn>
                <a:cxn ang="0">
                  <a:pos x="206" y="219"/>
                </a:cxn>
                <a:cxn ang="0">
                  <a:pos x="199" y="231"/>
                </a:cxn>
                <a:cxn ang="0">
                  <a:pos x="189" y="244"/>
                </a:cxn>
                <a:cxn ang="0">
                  <a:pos x="174" y="252"/>
                </a:cxn>
                <a:cxn ang="0">
                  <a:pos x="160" y="259"/>
                </a:cxn>
                <a:cxn ang="0">
                  <a:pos x="160" y="259"/>
                </a:cxn>
                <a:cxn ang="0">
                  <a:pos x="149" y="259"/>
                </a:cxn>
                <a:cxn ang="0">
                  <a:pos x="141" y="259"/>
                </a:cxn>
                <a:cxn ang="0">
                  <a:pos x="130" y="256"/>
                </a:cxn>
                <a:cxn ang="0">
                  <a:pos x="120" y="254"/>
                </a:cxn>
                <a:cxn ang="0">
                  <a:pos x="109" y="250"/>
                </a:cxn>
                <a:cxn ang="0">
                  <a:pos x="98" y="246"/>
                </a:cxn>
                <a:cxn ang="0">
                  <a:pos x="88" y="242"/>
                </a:cxn>
                <a:cxn ang="0">
                  <a:pos x="80" y="238"/>
                </a:cxn>
                <a:cxn ang="0">
                  <a:pos x="72" y="231"/>
                </a:cxn>
                <a:cxn ang="0">
                  <a:pos x="63" y="227"/>
                </a:cxn>
                <a:cxn ang="0">
                  <a:pos x="63" y="227"/>
                </a:cxn>
                <a:cxn ang="0">
                  <a:pos x="50" y="221"/>
                </a:cxn>
                <a:cxn ang="0">
                  <a:pos x="36" y="217"/>
                </a:cxn>
                <a:cxn ang="0">
                  <a:pos x="23" y="214"/>
                </a:cxn>
                <a:cxn ang="0">
                  <a:pos x="13" y="212"/>
                </a:cxn>
                <a:cxn ang="0">
                  <a:pos x="4" y="212"/>
                </a:cxn>
              </a:cxnLst>
              <a:rect l="0" t="0" r="r" b="b"/>
              <a:pathLst>
                <a:path w="214" h="260">
                  <a:moveTo>
                    <a:pt x="0" y="71"/>
                  </a:moveTo>
                  <a:lnTo>
                    <a:pt x="15" y="67"/>
                  </a:lnTo>
                  <a:lnTo>
                    <a:pt x="25" y="60"/>
                  </a:lnTo>
                  <a:lnTo>
                    <a:pt x="36" y="51"/>
                  </a:lnTo>
                  <a:lnTo>
                    <a:pt x="47" y="41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72" y="20"/>
                  </a:lnTo>
                  <a:lnTo>
                    <a:pt x="86" y="12"/>
                  </a:lnTo>
                  <a:lnTo>
                    <a:pt x="98" y="5"/>
                  </a:lnTo>
                  <a:lnTo>
                    <a:pt x="111" y="1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5" y="1"/>
                  </a:lnTo>
                  <a:lnTo>
                    <a:pt x="149" y="7"/>
                  </a:lnTo>
                  <a:lnTo>
                    <a:pt x="162" y="18"/>
                  </a:lnTo>
                  <a:lnTo>
                    <a:pt x="173" y="33"/>
                  </a:lnTo>
                  <a:lnTo>
                    <a:pt x="178" y="48"/>
                  </a:lnTo>
                  <a:lnTo>
                    <a:pt x="178" y="48"/>
                  </a:lnTo>
                  <a:lnTo>
                    <a:pt x="178" y="58"/>
                  </a:lnTo>
                  <a:lnTo>
                    <a:pt x="178" y="67"/>
                  </a:lnTo>
                  <a:lnTo>
                    <a:pt x="178" y="77"/>
                  </a:lnTo>
                  <a:lnTo>
                    <a:pt x="176" y="85"/>
                  </a:lnTo>
                  <a:lnTo>
                    <a:pt x="174" y="94"/>
                  </a:lnTo>
                  <a:lnTo>
                    <a:pt x="174" y="102"/>
                  </a:lnTo>
                  <a:lnTo>
                    <a:pt x="173" y="111"/>
                  </a:lnTo>
                  <a:lnTo>
                    <a:pt x="173" y="120"/>
                  </a:lnTo>
                  <a:lnTo>
                    <a:pt x="173" y="125"/>
                  </a:lnTo>
                  <a:lnTo>
                    <a:pt x="174" y="130"/>
                  </a:lnTo>
                  <a:lnTo>
                    <a:pt x="174" y="130"/>
                  </a:lnTo>
                  <a:lnTo>
                    <a:pt x="178" y="136"/>
                  </a:lnTo>
                  <a:lnTo>
                    <a:pt x="183" y="141"/>
                  </a:lnTo>
                  <a:lnTo>
                    <a:pt x="187" y="147"/>
                  </a:lnTo>
                  <a:lnTo>
                    <a:pt x="194" y="153"/>
                  </a:lnTo>
                  <a:lnTo>
                    <a:pt x="199" y="159"/>
                  </a:lnTo>
                  <a:lnTo>
                    <a:pt x="204" y="168"/>
                  </a:lnTo>
                  <a:lnTo>
                    <a:pt x="208" y="176"/>
                  </a:lnTo>
                  <a:lnTo>
                    <a:pt x="213" y="185"/>
                  </a:lnTo>
                  <a:lnTo>
                    <a:pt x="213" y="193"/>
                  </a:lnTo>
                  <a:lnTo>
                    <a:pt x="213" y="201"/>
                  </a:lnTo>
                  <a:lnTo>
                    <a:pt x="213" y="201"/>
                  </a:lnTo>
                  <a:lnTo>
                    <a:pt x="206" y="219"/>
                  </a:lnTo>
                  <a:lnTo>
                    <a:pt x="199" y="231"/>
                  </a:lnTo>
                  <a:lnTo>
                    <a:pt x="189" y="244"/>
                  </a:lnTo>
                  <a:lnTo>
                    <a:pt x="174" y="252"/>
                  </a:lnTo>
                  <a:lnTo>
                    <a:pt x="160" y="259"/>
                  </a:lnTo>
                  <a:lnTo>
                    <a:pt x="160" y="259"/>
                  </a:lnTo>
                  <a:lnTo>
                    <a:pt x="149" y="259"/>
                  </a:lnTo>
                  <a:lnTo>
                    <a:pt x="141" y="259"/>
                  </a:lnTo>
                  <a:lnTo>
                    <a:pt x="130" y="256"/>
                  </a:lnTo>
                  <a:lnTo>
                    <a:pt x="120" y="254"/>
                  </a:lnTo>
                  <a:lnTo>
                    <a:pt x="109" y="250"/>
                  </a:lnTo>
                  <a:lnTo>
                    <a:pt x="98" y="246"/>
                  </a:lnTo>
                  <a:lnTo>
                    <a:pt x="88" y="242"/>
                  </a:lnTo>
                  <a:lnTo>
                    <a:pt x="80" y="238"/>
                  </a:lnTo>
                  <a:lnTo>
                    <a:pt x="72" y="231"/>
                  </a:lnTo>
                  <a:lnTo>
                    <a:pt x="63" y="227"/>
                  </a:lnTo>
                  <a:lnTo>
                    <a:pt x="63" y="227"/>
                  </a:lnTo>
                  <a:lnTo>
                    <a:pt x="50" y="221"/>
                  </a:lnTo>
                  <a:lnTo>
                    <a:pt x="36" y="217"/>
                  </a:lnTo>
                  <a:lnTo>
                    <a:pt x="23" y="214"/>
                  </a:lnTo>
                  <a:lnTo>
                    <a:pt x="13" y="212"/>
                  </a:lnTo>
                  <a:lnTo>
                    <a:pt x="4" y="21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30" name="Freeform 273">
              <a:extLst>
                <a:ext uri="{FF2B5EF4-FFF2-40B4-BE49-F238E27FC236}">
                  <a16:creationId xmlns:a16="http://schemas.microsoft.com/office/drawing/2014/main" id="{C5F15C0D-EE91-6F16-BBFF-C2267DF98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2892"/>
              <a:ext cx="76" cy="193"/>
            </a:xfrm>
            <a:custGeom>
              <a:avLst/>
              <a:gdLst/>
              <a:ahLst/>
              <a:cxnLst>
                <a:cxn ang="0">
                  <a:pos x="2" y="60"/>
                </a:cxn>
                <a:cxn ang="0">
                  <a:pos x="4" y="48"/>
                </a:cxn>
                <a:cxn ang="0">
                  <a:pos x="6" y="30"/>
                </a:cxn>
                <a:cxn ang="0">
                  <a:pos x="11" y="16"/>
                </a:cxn>
                <a:cxn ang="0">
                  <a:pos x="16" y="5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38" y="3"/>
                </a:cxn>
                <a:cxn ang="0">
                  <a:pos x="46" y="9"/>
                </a:cxn>
                <a:cxn ang="0">
                  <a:pos x="55" y="23"/>
                </a:cxn>
                <a:cxn ang="0">
                  <a:pos x="59" y="37"/>
                </a:cxn>
                <a:cxn ang="0">
                  <a:pos x="61" y="51"/>
                </a:cxn>
                <a:cxn ang="0">
                  <a:pos x="61" y="51"/>
                </a:cxn>
                <a:cxn ang="0">
                  <a:pos x="61" y="67"/>
                </a:cxn>
                <a:cxn ang="0">
                  <a:pos x="64" y="79"/>
                </a:cxn>
                <a:cxn ang="0">
                  <a:pos x="67" y="92"/>
                </a:cxn>
                <a:cxn ang="0">
                  <a:pos x="69" y="102"/>
                </a:cxn>
                <a:cxn ang="0">
                  <a:pos x="71" y="111"/>
                </a:cxn>
                <a:cxn ang="0">
                  <a:pos x="71" y="111"/>
                </a:cxn>
                <a:cxn ang="0">
                  <a:pos x="71" y="117"/>
                </a:cxn>
                <a:cxn ang="0">
                  <a:pos x="74" y="123"/>
                </a:cxn>
                <a:cxn ang="0">
                  <a:pos x="74" y="134"/>
                </a:cxn>
                <a:cxn ang="0">
                  <a:pos x="74" y="143"/>
                </a:cxn>
                <a:cxn ang="0">
                  <a:pos x="71" y="151"/>
                </a:cxn>
                <a:cxn ang="0">
                  <a:pos x="71" y="162"/>
                </a:cxn>
                <a:cxn ang="0">
                  <a:pos x="69" y="170"/>
                </a:cxn>
                <a:cxn ang="0">
                  <a:pos x="65" y="178"/>
                </a:cxn>
                <a:cxn ang="0">
                  <a:pos x="64" y="185"/>
                </a:cxn>
                <a:cxn ang="0">
                  <a:pos x="57" y="191"/>
                </a:cxn>
                <a:cxn ang="0">
                  <a:pos x="57" y="191"/>
                </a:cxn>
                <a:cxn ang="0">
                  <a:pos x="44" y="194"/>
                </a:cxn>
                <a:cxn ang="0">
                  <a:pos x="32" y="191"/>
                </a:cxn>
                <a:cxn ang="0">
                  <a:pos x="18" y="185"/>
                </a:cxn>
                <a:cxn ang="0">
                  <a:pos x="11" y="176"/>
                </a:cxn>
                <a:cxn ang="0">
                  <a:pos x="4" y="164"/>
                </a:cxn>
                <a:cxn ang="0">
                  <a:pos x="4" y="164"/>
                </a:cxn>
                <a:cxn ang="0">
                  <a:pos x="4" y="155"/>
                </a:cxn>
                <a:cxn ang="0">
                  <a:pos x="2" y="146"/>
                </a:cxn>
                <a:cxn ang="0">
                  <a:pos x="2" y="134"/>
                </a:cxn>
                <a:cxn ang="0">
                  <a:pos x="0" y="122"/>
                </a:cxn>
                <a:cxn ang="0">
                  <a:pos x="0" y="109"/>
                </a:cxn>
                <a:cxn ang="0">
                  <a:pos x="0" y="97"/>
                </a:cxn>
                <a:cxn ang="0">
                  <a:pos x="0" y="85"/>
                </a:cxn>
                <a:cxn ang="0">
                  <a:pos x="0" y="74"/>
                </a:cxn>
                <a:cxn ang="0">
                  <a:pos x="0" y="67"/>
                </a:cxn>
                <a:cxn ang="0">
                  <a:pos x="2" y="60"/>
                </a:cxn>
                <a:cxn ang="0">
                  <a:pos x="2" y="60"/>
                </a:cxn>
              </a:cxnLst>
              <a:rect l="0" t="0" r="r" b="b"/>
              <a:pathLst>
                <a:path w="75" h="195">
                  <a:moveTo>
                    <a:pt x="2" y="60"/>
                  </a:moveTo>
                  <a:lnTo>
                    <a:pt x="4" y="48"/>
                  </a:lnTo>
                  <a:lnTo>
                    <a:pt x="6" y="30"/>
                  </a:lnTo>
                  <a:lnTo>
                    <a:pt x="11" y="16"/>
                  </a:lnTo>
                  <a:lnTo>
                    <a:pt x="16" y="5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8" y="3"/>
                  </a:lnTo>
                  <a:lnTo>
                    <a:pt x="46" y="9"/>
                  </a:lnTo>
                  <a:lnTo>
                    <a:pt x="55" y="23"/>
                  </a:lnTo>
                  <a:lnTo>
                    <a:pt x="59" y="37"/>
                  </a:lnTo>
                  <a:lnTo>
                    <a:pt x="61" y="51"/>
                  </a:lnTo>
                  <a:lnTo>
                    <a:pt x="61" y="51"/>
                  </a:lnTo>
                  <a:lnTo>
                    <a:pt x="61" y="67"/>
                  </a:lnTo>
                  <a:lnTo>
                    <a:pt x="64" y="79"/>
                  </a:lnTo>
                  <a:lnTo>
                    <a:pt x="67" y="92"/>
                  </a:lnTo>
                  <a:lnTo>
                    <a:pt x="69" y="102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7"/>
                  </a:lnTo>
                  <a:lnTo>
                    <a:pt x="74" y="123"/>
                  </a:lnTo>
                  <a:lnTo>
                    <a:pt x="74" y="134"/>
                  </a:lnTo>
                  <a:lnTo>
                    <a:pt x="74" y="143"/>
                  </a:lnTo>
                  <a:lnTo>
                    <a:pt x="71" y="151"/>
                  </a:lnTo>
                  <a:lnTo>
                    <a:pt x="71" y="162"/>
                  </a:lnTo>
                  <a:lnTo>
                    <a:pt x="69" y="170"/>
                  </a:lnTo>
                  <a:lnTo>
                    <a:pt x="65" y="178"/>
                  </a:lnTo>
                  <a:lnTo>
                    <a:pt x="64" y="185"/>
                  </a:lnTo>
                  <a:lnTo>
                    <a:pt x="57" y="191"/>
                  </a:lnTo>
                  <a:lnTo>
                    <a:pt x="57" y="191"/>
                  </a:lnTo>
                  <a:lnTo>
                    <a:pt x="44" y="194"/>
                  </a:lnTo>
                  <a:lnTo>
                    <a:pt x="32" y="191"/>
                  </a:lnTo>
                  <a:lnTo>
                    <a:pt x="18" y="185"/>
                  </a:lnTo>
                  <a:lnTo>
                    <a:pt x="11" y="176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4" y="155"/>
                  </a:lnTo>
                  <a:lnTo>
                    <a:pt x="2" y="146"/>
                  </a:lnTo>
                  <a:lnTo>
                    <a:pt x="2" y="134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2" y="60"/>
                  </a:lnTo>
                  <a:lnTo>
                    <a:pt x="2" y="60"/>
                  </a:lnTo>
                </a:path>
              </a:pathLst>
            </a:custGeom>
            <a:solidFill>
              <a:srgbClr val="3B595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31" name="Freeform 274">
              <a:extLst>
                <a:ext uri="{FF2B5EF4-FFF2-40B4-BE49-F238E27FC236}">
                  <a16:creationId xmlns:a16="http://schemas.microsoft.com/office/drawing/2014/main" id="{AC1D17A2-7928-A29C-14A2-2ABAB490A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2892"/>
              <a:ext cx="76" cy="193"/>
            </a:xfrm>
            <a:custGeom>
              <a:avLst/>
              <a:gdLst/>
              <a:ahLst/>
              <a:cxnLst>
                <a:cxn ang="0">
                  <a:pos x="2" y="60"/>
                </a:cxn>
                <a:cxn ang="0">
                  <a:pos x="4" y="48"/>
                </a:cxn>
                <a:cxn ang="0">
                  <a:pos x="6" y="30"/>
                </a:cxn>
                <a:cxn ang="0">
                  <a:pos x="11" y="16"/>
                </a:cxn>
                <a:cxn ang="0">
                  <a:pos x="16" y="5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38" y="3"/>
                </a:cxn>
                <a:cxn ang="0">
                  <a:pos x="46" y="9"/>
                </a:cxn>
                <a:cxn ang="0">
                  <a:pos x="55" y="23"/>
                </a:cxn>
                <a:cxn ang="0">
                  <a:pos x="59" y="37"/>
                </a:cxn>
                <a:cxn ang="0">
                  <a:pos x="61" y="51"/>
                </a:cxn>
                <a:cxn ang="0">
                  <a:pos x="61" y="51"/>
                </a:cxn>
                <a:cxn ang="0">
                  <a:pos x="61" y="67"/>
                </a:cxn>
                <a:cxn ang="0">
                  <a:pos x="64" y="79"/>
                </a:cxn>
                <a:cxn ang="0">
                  <a:pos x="67" y="92"/>
                </a:cxn>
                <a:cxn ang="0">
                  <a:pos x="69" y="102"/>
                </a:cxn>
                <a:cxn ang="0">
                  <a:pos x="71" y="111"/>
                </a:cxn>
                <a:cxn ang="0">
                  <a:pos x="71" y="111"/>
                </a:cxn>
                <a:cxn ang="0">
                  <a:pos x="71" y="117"/>
                </a:cxn>
                <a:cxn ang="0">
                  <a:pos x="74" y="123"/>
                </a:cxn>
                <a:cxn ang="0">
                  <a:pos x="74" y="134"/>
                </a:cxn>
                <a:cxn ang="0">
                  <a:pos x="74" y="143"/>
                </a:cxn>
                <a:cxn ang="0">
                  <a:pos x="71" y="151"/>
                </a:cxn>
                <a:cxn ang="0">
                  <a:pos x="71" y="162"/>
                </a:cxn>
                <a:cxn ang="0">
                  <a:pos x="69" y="170"/>
                </a:cxn>
                <a:cxn ang="0">
                  <a:pos x="65" y="178"/>
                </a:cxn>
                <a:cxn ang="0">
                  <a:pos x="64" y="185"/>
                </a:cxn>
                <a:cxn ang="0">
                  <a:pos x="57" y="191"/>
                </a:cxn>
                <a:cxn ang="0">
                  <a:pos x="57" y="191"/>
                </a:cxn>
                <a:cxn ang="0">
                  <a:pos x="44" y="194"/>
                </a:cxn>
                <a:cxn ang="0">
                  <a:pos x="32" y="191"/>
                </a:cxn>
                <a:cxn ang="0">
                  <a:pos x="18" y="185"/>
                </a:cxn>
                <a:cxn ang="0">
                  <a:pos x="11" y="176"/>
                </a:cxn>
                <a:cxn ang="0">
                  <a:pos x="4" y="164"/>
                </a:cxn>
                <a:cxn ang="0">
                  <a:pos x="4" y="164"/>
                </a:cxn>
                <a:cxn ang="0">
                  <a:pos x="4" y="155"/>
                </a:cxn>
                <a:cxn ang="0">
                  <a:pos x="2" y="146"/>
                </a:cxn>
                <a:cxn ang="0">
                  <a:pos x="2" y="134"/>
                </a:cxn>
                <a:cxn ang="0">
                  <a:pos x="0" y="122"/>
                </a:cxn>
                <a:cxn ang="0">
                  <a:pos x="0" y="109"/>
                </a:cxn>
                <a:cxn ang="0">
                  <a:pos x="0" y="97"/>
                </a:cxn>
                <a:cxn ang="0">
                  <a:pos x="0" y="85"/>
                </a:cxn>
                <a:cxn ang="0">
                  <a:pos x="0" y="74"/>
                </a:cxn>
                <a:cxn ang="0">
                  <a:pos x="0" y="67"/>
                </a:cxn>
                <a:cxn ang="0">
                  <a:pos x="2" y="60"/>
                </a:cxn>
                <a:cxn ang="0">
                  <a:pos x="2" y="60"/>
                </a:cxn>
              </a:cxnLst>
              <a:rect l="0" t="0" r="r" b="b"/>
              <a:pathLst>
                <a:path w="75" h="195">
                  <a:moveTo>
                    <a:pt x="2" y="60"/>
                  </a:moveTo>
                  <a:lnTo>
                    <a:pt x="4" y="48"/>
                  </a:lnTo>
                  <a:lnTo>
                    <a:pt x="6" y="30"/>
                  </a:lnTo>
                  <a:lnTo>
                    <a:pt x="11" y="16"/>
                  </a:lnTo>
                  <a:lnTo>
                    <a:pt x="16" y="5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8" y="3"/>
                  </a:lnTo>
                  <a:lnTo>
                    <a:pt x="46" y="9"/>
                  </a:lnTo>
                  <a:lnTo>
                    <a:pt x="55" y="23"/>
                  </a:lnTo>
                  <a:lnTo>
                    <a:pt x="59" y="37"/>
                  </a:lnTo>
                  <a:lnTo>
                    <a:pt x="61" y="51"/>
                  </a:lnTo>
                  <a:lnTo>
                    <a:pt x="61" y="51"/>
                  </a:lnTo>
                  <a:lnTo>
                    <a:pt x="61" y="67"/>
                  </a:lnTo>
                  <a:lnTo>
                    <a:pt x="64" y="79"/>
                  </a:lnTo>
                  <a:lnTo>
                    <a:pt x="67" y="92"/>
                  </a:lnTo>
                  <a:lnTo>
                    <a:pt x="69" y="102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7"/>
                  </a:lnTo>
                  <a:lnTo>
                    <a:pt x="74" y="123"/>
                  </a:lnTo>
                  <a:lnTo>
                    <a:pt x="74" y="134"/>
                  </a:lnTo>
                  <a:lnTo>
                    <a:pt x="74" y="143"/>
                  </a:lnTo>
                  <a:lnTo>
                    <a:pt x="71" y="151"/>
                  </a:lnTo>
                  <a:lnTo>
                    <a:pt x="71" y="162"/>
                  </a:lnTo>
                  <a:lnTo>
                    <a:pt x="69" y="170"/>
                  </a:lnTo>
                  <a:lnTo>
                    <a:pt x="65" y="178"/>
                  </a:lnTo>
                  <a:lnTo>
                    <a:pt x="64" y="185"/>
                  </a:lnTo>
                  <a:lnTo>
                    <a:pt x="57" y="191"/>
                  </a:lnTo>
                  <a:lnTo>
                    <a:pt x="57" y="191"/>
                  </a:lnTo>
                  <a:lnTo>
                    <a:pt x="44" y="194"/>
                  </a:lnTo>
                  <a:lnTo>
                    <a:pt x="32" y="191"/>
                  </a:lnTo>
                  <a:lnTo>
                    <a:pt x="18" y="185"/>
                  </a:lnTo>
                  <a:lnTo>
                    <a:pt x="11" y="176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4" y="155"/>
                  </a:lnTo>
                  <a:lnTo>
                    <a:pt x="2" y="146"/>
                  </a:lnTo>
                  <a:lnTo>
                    <a:pt x="2" y="134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2" y="60"/>
                  </a:lnTo>
                  <a:lnTo>
                    <a:pt x="2" y="60"/>
                  </a:lnTo>
                </a:path>
              </a:pathLst>
            </a:custGeom>
            <a:noFill/>
            <a:ln w="12700" cap="rnd" cmpd="sng">
              <a:solidFill>
                <a:srgbClr val="3B595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32" name="Freeform 275">
              <a:extLst>
                <a:ext uri="{FF2B5EF4-FFF2-40B4-BE49-F238E27FC236}">
                  <a16:creationId xmlns:a16="http://schemas.microsoft.com/office/drawing/2014/main" id="{A6C0C3A1-4503-2CF6-3BDD-F61BD43EC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2860"/>
              <a:ext cx="76" cy="192"/>
            </a:xfrm>
            <a:custGeom>
              <a:avLst/>
              <a:gdLst/>
              <a:ahLst/>
              <a:cxnLst>
                <a:cxn ang="0">
                  <a:pos x="2" y="60"/>
                </a:cxn>
                <a:cxn ang="0">
                  <a:pos x="4" y="48"/>
                </a:cxn>
                <a:cxn ang="0">
                  <a:pos x="6" y="31"/>
                </a:cxn>
                <a:cxn ang="0">
                  <a:pos x="11" y="14"/>
                </a:cxn>
                <a:cxn ang="0">
                  <a:pos x="16" y="4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38" y="2"/>
                </a:cxn>
                <a:cxn ang="0">
                  <a:pos x="46" y="9"/>
                </a:cxn>
                <a:cxn ang="0">
                  <a:pos x="55" y="23"/>
                </a:cxn>
                <a:cxn ang="0">
                  <a:pos x="59" y="35"/>
                </a:cxn>
                <a:cxn ang="0">
                  <a:pos x="61" y="52"/>
                </a:cxn>
                <a:cxn ang="0">
                  <a:pos x="61" y="52"/>
                </a:cxn>
                <a:cxn ang="0">
                  <a:pos x="61" y="65"/>
                </a:cxn>
                <a:cxn ang="0">
                  <a:pos x="64" y="80"/>
                </a:cxn>
                <a:cxn ang="0">
                  <a:pos x="67" y="90"/>
                </a:cxn>
                <a:cxn ang="0">
                  <a:pos x="69" y="101"/>
                </a:cxn>
                <a:cxn ang="0">
                  <a:pos x="71" y="111"/>
                </a:cxn>
                <a:cxn ang="0">
                  <a:pos x="71" y="111"/>
                </a:cxn>
                <a:cxn ang="0">
                  <a:pos x="71" y="117"/>
                </a:cxn>
                <a:cxn ang="0">
                  <a:pos x="74" y="124"/>
                </a:cxn>
                <a:cxn ang="0">
                  <a:pos x="74" y="132"/>
                </a:cxn>
                <a:cxn ang="0">
                  <a:pos x="74" y="143"/>
                </a:cxn>
                <a:cxn ang="0">
                  <a:pos x="71" y="152"/>
                </a:cxn>
                <a:cxn ang="0">
                  <a:pos x="71" y="162"/>
                </a:cxn>
                <a:cxn ang="0">
                  <a:pos x="69" y="170"/>
                </a:cxn>
                <a:cxn ang="0">
                  <a:pos x="65" y="179"/>
                </a:cxn>
                <a:cxn ang="0">
                  <a:pos x="64" y="185"/>
                </a:cxn>
                <a:cxn ang="0">
                  <a:pos x="57" y="189"/>
                </a:cxn>
                <a:cxn ang="0">
                  <a:pos x="57" y="189"/>
                </a:cxn>
                <a:cxn ang="0">
                  <a:pos x="44" y="194"/>
                </a:cxn>
                <a:cxn ang="0">
                  <a:pos x="32" y="191"/>
                </a:cxn>
                <a:cxn ang="0">
                  <a:pos x="18" y="185"/>
                </a:cxn>
                <a:cxn ang="0">
                  <a:pos x="11" y="177"/>
                </a:cxn>
                <a:cxn ang="0">
                  <a:pos x="4" y="164"/>
                </a:cxn>
                <a:cxn ang="0">
                  <a:pos x="4" y="164"/>
                </a:cxn>
                <a:cxn ang="0">
                  <a:pos x="4" y="155"/>
                </a:cxn>
                <a:cxn ang="0">
                  <a:pos x="2" y="145"/>
                </a:cxn>
                <a:cxn ang="0">
                  <a:pos x="2" y="134"/>
                </a:cxn>
                <a:cxn ang="0">
                  <a:pos x="0" y="122"/>
                </a:cxn>
                <a:cxn ang="0">
                  <a:pos x="0" y="109"/>
                </a:cxn>
                <a:cxn ang="0">
                  <a:pos x="0" y="97"/>
                </a:cxn>
                <a:cxn ang="0">
                  <a:pos x="0" y="85"/>
                </a:cxn>
                <a:cxn ang="0">
                  <a:pos x="0" y="76"/>
                </a:cxn>
                <a:cxn ang="0">
                  <a:pos x="0" y="67"/>
                </a:cxn>
                <a:cxn ang="0">
                  <a:pos x="2" y="60"/>
                </a:cxn>
                <a:cxn ang="0">
                  <a:pos x="2" y="60"/>
                </a:cxn>
              </a:cxnLst>
              <a:rect l="0" t="0" r="r" b="b"/>
              <a:pathLst>
                <a:path w="75" h="195">
                  <a:moveTo>
                    <a:pt x="2" y="60"/>
                  </a:moveTo>
                  <a:lnTo>
                    <a:pt x="4" y="48"/>
                  </a:lnTo>
                  <a:lnTo>
                    <a:pt x="6" y="31"/>
                  </a:lnTo>
                  <a:lnTo>
                    <a:pt x="11" y="14"/>
                  </a:lnTo>
                  <a:lnTo>
                    <a:pt x="16" y="4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8" y="2"/>
                  </a:lnTo>
                  <a:lnTo>
                    <a:pt x="46" y="9"/>
                  </a:lnTo>
                  <a:lnTo>
                    <a:pt x="55" y="23"/>
                  </a:lnTo>
                  <a:lnTo>
                    <a:pt x="59" y="35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65"/>
                  </a:lnTo>
                  <a:lnTo>
                    <a:pt x="64" y="80"/>
                  </a:lnTo>
                  <a:lnTo>
                    <a:pt x="67" y="90"/>
                  </a:lnTo>
                  <a:lnTo>
                    <a:pt x="69" y="101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7"/>
                  </a:lnTo>
                  <a:lnTo>
                    <a:pt x="74" y="124"/>
                  </a:lnTo>
                  <a:lnTo>
                    <a:pt x="74" y="132"/>
                  </a:lnTo>
                  <a:lnTo>
                    <a:pt x="74" y="143"/>
                  </a:lnTo>
                  <a:lnTo>
                    <a:pt x="71" y="152"/>
                  </a:lnTo>
                  <a:lnTo>
                    <a:pt x="71" y="162"/>
                  </a:lnTo>
                  <a:lnTo>
                    <a:pt x="69" y="170"/>
                  </a:lnTo>
                  <a:lnTo>
                    <a:pt x="65" y="179"/>
                  </a:lnTo>
                  <a:lnTo>
                    <a:pt x="64" y="185"/>
                  </a:lnTo>
                  <a:lnTo>
                    <a:pt x="57" y="189"/>
                  </a:lnTo>
                  <a:lnTo>
                    <a:pt x="57" y="189"/>
                  </a:lnTo>
                  <a:lnTo>
                    <a:pt x="44" y="194"/>
                  </a:lnTo>
                  <a:lnTo>
                    <a:pt x="32" y="191"/>
                  </a:lnTo>
                  <a:lnTo>
                    <a:pt x="18" y="185"/>
                  </a:lnTo>
                  <a:lnTo>
                    <a:pt x="11" y="177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4" y="155"/>
                  </a:lnTo>
                  <a:lnTo>
                    <a:pt x="2" y="145"/>
                  </a:lnTo>
                  <a:lnTo>
                    <a:pt x="2" y="134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0" y="76"/>
                  </a:lnTo>
                  <a:lnTo>
                    <a:pt x="0" y="67"/>
                  </a:lnTo>
                  <a:lnTo>
                    <a:pt x="2" y="60"/>
                  </a:lnTo>
                  <a:lnTo>
                    <a:pt x="2" y="6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33" name="Freeform 276">
              <a:extLst>
                <a:ext uri="{FF2B5EF4-FFF2-40B4-BE49-F238E27FC236}">
                  <a16:creationId xmlns:a16="http://schemas.microsoft.com/office/drawing/2014/main" id="{5B3F071A-2DA4-63C0-66D8-345140BD9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2860"/>
              <a:ext cx="76" cy="192"/>
            </a:xfrm>
            <a:custGeom>
              <a:avLst/>
              <a:gdLst/>
              <a:ahLst/>
              <a:cxnLst>
                <a:cxn ang="0">
                  <a:pos x="2" y="60"/>
                </a:cxn>
                <a:cxn ang="0">
                  <a:pos x="4" y="48"/>
                </a:cxn>
                <a:cxn ang="0">
                  <a:pos x="6" y="31"/>
                </a:cxn>
                <a:cxn ang="0">
                  <a:pos x="11" y="14"/>
                </a:cxn>
                <a:cxn ang="0">
                  <a:pos x="16" y="4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38" y="2"/>
                </a:cxn>
                <a:cxn ang="0">
                  <a:pos x="46" y="9"/>
                </a:cxn>
                <a:cxn ang="0">
                  <a:pos x="55" y="23"/>
                </a:cxn>
                <a:cxn ang="0">
                  <a:pos x="59" y="35"/>
                </a:cxn>
                <a:cxn ang="0">
                  <a:pos x="61" y="52"/>
                </a:cxn>
                <a:cxn ang="0">
                  <a:pos x="61" y="52"/>
                </a:cxn>
                <a:cxn ang="0">
                  <a:pos x="61" y="65"/>
                </a:cxn>
                <a:cxn ang="0">
                  <a:pos x="64" y="80"/>
                </a:cxn>
                <a:cxn ang="0">
                  <a:pos x="67" y="90"/>
                </a:cxn>
                <a:cxn ang="0">
                  <a:pos x="69" y="101"/>
                </a:cxn>
                <a:cxn ang="0">
                  <a:pos x="71" y="111"/>
                </a:cxn>
                <a:cxn ang="0">
                  <a:pos x="71" y="111"/>
                </a:cxn>
                <a:cxn ang="0">
                  <a:pos x="71" y="117"/>
                </a:cxn>
                <a:cxn ang="0">
                  <a:pos x="74" y="124"/>
                </a:cxn>
                <a:cxn ang="0">
                  <a:pos x="74" y="132"/>
                </a:cxn>
                <a:cxn ang="0">
                  <a:pos x="74" y="143"/>
                </a:cxn>
                <a:cxn ang="0">
                  <a:pos x="71" y="152"/>
                </a:cxn>
                <a:cxn ang="0">
                  <a:pos x="71" y="162"/>
                </a:cxn>
                <a:cxn ang="0">
                  <a:pos x="69" y="170"/>
                </a:cxn>
                <a:cxn ang="0">
                  <a:pos x="65" y="179"/>
                </a:cxn>
                <a:cxn ang="0">
                  <a:pos x="64" y="185"/>
                </a:cxn>
                <a:cxn ang="0">
                  <a:pos x="57" y="189"/>
                </a:cxn>
                <a:cxn ang="0">
                  <a:pos x="57" y="189"/>
                </a:cxn>
                <a:cxn ang="0">
                  <a:pos x="44" y="194"/>
                </a:cxn>
                <a:cxn ang="0">
                  <a:pos x="32" y="191"/>
                </a:cxn>
                <a:cxn ang="0">
                  <a:pos x="18" y="185"/>
                </a:cxn>
                <a:cxn ang="0">
                  <a:pos x="11" y="177"/>
                </a:cxn>
                <a:cxn ang="0">
                  <a:pos x="4" y="164"/>
                </a:cxn>
                <a:cxn ang="0">
                  <a:pos x="4" y="164"/>
                </a:cxn>
                <a:cxn ang="0">
                  <a:pos x="4" y="155"/>
                </a:cxn>
                <a:cxn ang="0">
                  <a:pos x="2" y="145"/>
                </a:cxn>
                <a:cxn ang="0">
                  <a:pos x="2" y="134"/>
                </a:cxn>
                <a:cxn ang="0">
                  <a:pos x="0" y="122"/>
                </a:cxn>
                <a:cxn ang="0">
                  <a:pos x="0" y="109"/>
                </a:cxn>
                <a:cxn ang="0">
                  <a:pos x="0" y="97"/>
                </a:cxn>
                <a:cxn ang="0">
                  <a:pos x="0" y="85"/>
                </a:cxn>
                <a:cxn ang="0">
                  <a:pos x="0" y="76"/>
                </a:cxn>
                <a:cxn ang="0">
                  <a:pos x="0" y="67"/>
                </a:cxn>
                <a:cxn ang="0">
                  <a:pos x="2" y="60"/>
                </a:cxn>
                <a:cxn ang="0">
                  <a:pos x="2" y="60"/>
                </a:cxn>
              </a:cxnLst>
              <a:rect l="0" t="0" r="r" b="b"/>
              <a:pathLst>
                <a:path w="75" h="195">
                  <a:moveTo>
                    <a:pt x="2" y="60"/>
                  </a:moveTo>
                  <a:lnTo>
                    <a:pt x="4" y="48"/>
                  </a:lnTo>
                  <a:lnTo>
                    <a:pt x="6" y="31"/>
                  </a:lnTo>
                  <a:lnTo>
                    <a:pt x="11" y="14"/>
                  </a:lnTo>
                  <a:lnTo>
                    <a:pt x="16" y="4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8" y="2"/>
                  </a:lnTo>
                  <a:lnTo>
                    <a:pt x="46" y="9"/>
                  </a:lnTo>
                  <a:lnTo>
                    <a:pt x="55" y="23"/>
                  </a:lnTo>
                  <a:lnTo>
                    <a:pt x="59" y="35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65"/>
                  </a:lnTo>
                  <a:lnTo>
                    <a:pt x="64" y="80"/>
                  </a:lnTo>
                  <a:lnTo>
                    <a:pt x="67" y="90"/>
                  </a:lnTo>
                  <a:lnTo>
                    <a:pt x="69" y="101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7"/>
                  </a:lnTo>
                  <a:lnTo>
                    <a:pt x="74" y="124"/>
                  </a:lnTo>
                  <a:lnTo>
                    <a:pt x="74" y="132"/>
                  </a:lnTo>
                  <a:lnTo>
                    <a:pt x="74" y="143"/>
                  </a:lnTo>
                  <a:lnTo>
                    <a:pt x="71" y="152"/>
                  </a:lnTo>
                  <a:lnTo>
                    <a:pt x="71" y="162"/>
                  </a:lnTo>
                  <a:lnTo>
                    <a:pt x="69" y="170"/>
                  </a:lnTo>
                  <a:lnTo>
                    <a:pt x="65" y="179"/>
                  </a:lnTo>
                  <a:lnTo>
                    <a:pt x="64" y="185"/>
                  </a:lnTo>
                  <a:lnTo>
                    <a:pt x="57" y="189"/>
                  </a:lnTo>
                  <a:lnTo>
                    <a:pt x="57" y="189"/>
                  </a:lnTo>
                  <a:lnTo>
                    <a:pt x="44" y="194"/>
                  </a:lnTo>
                  <a:lnTo>
                    <a:pt x="32" y="191"/>
                  </a:lnTo>
                  <a:lnTo>
                    <a:pt x="18" y="185"/>
                  </a:lnTo>
                  <a:lnTo>
                    <a:pt x="11" y="177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4" y="155"/>
                  </a:lnTo>
                  <a:lnTo>
                    <a:pt x="2" y="145"/>
                  </a:lnTo>
                  <a:lnTo>
                    <a:pt x="2" y="134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0" y="76"/>
                  </a:lnTo>
                  <a:lnTo>
                    <a:pt x="0" y="67"/>
                  </a:lnTo>
                  <a:lnTo>
                    <a:pt x="2" y="60"/>
                  </a:lnTo>
                  <a:lnTo>
                    <a:pt x="2" y="6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34" name="Freeform 277">
              <a:extLst>
                <a:ext uri="{FF2B5EF4-FFF2-40B4-BE49-F238E27FC236}">
                  <a16:creationId xmlns:a16="http://schemas.microsoft.com/office/drawing/2014/main" id="{8D66366E-D860-5CDB-5602-F4603E8C3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2918"/>
              <a:ext cx="101" cy="110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1" y="50"/>
                </a:cxn>
                <a:cxn ang="0">
                  <a:pos x="20" y="37"/>
                </a:cxn>
                <a:cxn ang="0">
                  <a:pos x="34" y="27"/>
                </a:cxn>
                <a:cxn ang="0">
                  <a:pos x="46" y="16"/>
                </a:cxn>
                <a:cxn ang="0">
                  <a:pos x="57" y="5"/>
                </a:cxn>
                <a:cxn ang="0">
                  <a:pos x="57" y="5"/>
                </a:cxn>
                <a:cxn ang="0">
                  <a:pos x="68" y="0"/>
                </a:cxn>
                <a:cxn ang="0">
                  <a:pos x="78" y="0"/>
                </a:cxn>
                <a:cxn ang="0">
                  <a:pos x="89" y="4"/>
                </a:cxn>
                <a:cxn ang="0">
                  <a:pos x="94" y="12"/>
                </a:cxn>
                <a:cxn ang="0">
                  <a:pos x="96" y="25"/>
                </a:cxn>
                <a:cxn ang="0">
                  <a:pos x="96" y="25"/>
                </a:cxn>
                <a:cxn ang="0">
                  <a:pos x="94" y="35"/>
                </a:cxn>
                <a:cxn ang="0">
                  <a:pos x="93" y="46"/>
                </a:cxn>
                <a:cxn ang="0">
                  <a:pos x="93" y="55"/>
                </a:cxn>
                <a:cxn ang="0">
                  <a:pos x="94" y="62"/>
                </a:cxn>
                <a:cxn ang="0">
                  <a:pos x="96" y="69"/>
                </a:cxn>
                <a:cxn ang="0">
                  <a:pos x="96" y="69"/>
                </a:cxn>
                <a:cxn ang="0">
                  <a:pos x="99" y="78"/>
                </a:cxn>
                <a:cxn ang="0">
                  <a:pos x="99" y="85"/>
                </a:cxn>
                <a:cxn ang="0">
                  <a:pos x="94" y="96"/>
                </a:cxn>
                <a:cxn ang="0">
                  <a:pos x="91" y="104"/>
                </a:cxn>
                <a:cxn ang="0">
                  <a:pos x="82" y="109"/>
                </a:cxn>
                <a:cxn ang="0">
                  <a:pos x="82" y="109"/>
                </a:cxn>
                <a:cxn ang="0">
                  <a:pos x="71" y="109"/>
                </a:cxn>
                <a:cxn ang="0">
                  <a:pos x="61" y="106"/>
                </a:cxn>
                <a:cxn ang="0">
                  <a:pos x="50" y="101"/>
                </a:cxn>
                <a:cxn ang="0">
                  <a:pos x="40" y="94"/>
                </a:cxn>
                <a:cxn ang="0">
                  <a:pos x="34" y="88"/>
                </a:cxn>
                <a:cxn ang="0">
                  <a:pos x="34" y="88"/>
                </a:cxn>
                <a:cxn ang="0">
                  <a:pos x="27" y="79"/>
                </a:cxn>
                <a:cxn ang="0">
                  <a:pos x="18" y="73"/>
                </a:cxn>
                <a:cxn ang="0">
                  <a:pos x="11" y="64"/>
                </a:cxn>
                <a:cxn ang="0">
                  <a:pos x="4" y="58"/>
                </a:cxn>
                <a:cxn ang="0">
                  <a:pos x="0" y="56"/>
                </a:cxn>
                <a:cxn ang="0">
                  <a:pos x="0" y="56"/>
                </a:cxn>
              </a:cxnLst>
              <a:rect l="0" t="0" r="r" b="b"/>
              <a:pathLst>
                <a:path w="100" h="110">
                  <a:moveTo>
                    <a:pt x="0" y="56"/>
                  </a:moveTo>
                  <a:lnTo>
                    <a:pt x="11" y="50"/>
                  </a:lnTo>
                  <a:lnTo>
                    <a:pt x="20" y="37"/>
                  </a:lnTo>
                  <a:lnTo>
                    <a:pt x="34" y="27"/>
                  </a:lnTo>
                  <a:lnTo>
                    <a:pt x="46" y="16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9" y="4"/>
                  </a:lnTo>
                  <a:lnTo>
                    <a:pt x="94" y="12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4" y="35"/>
                  </a:lnTo>
                  <a:lnTo>
                    <a:pt x="93" y="46"/>
                  </a:lnTo>
                  <a:lnTo>
                    <a:pt x="93" y="55"/>
                  </a:lnTo>
                  <a:lnTo>
                    <a:pt x="94" y="62"/>
                  </a:lnTo>
                  <a:lnTo>
                    <a:pt x="96" y="69"/>
                  </a:lnTo>
                  <a:lnTo>
                    <a:pt x="96" y="69"/>
                  </a:lnTo>
                  <a:lnTo>
                    <a:pt x="99" y="78"/>
                  </a:lnTo>
                  <a:lnTo>
                    <a:pt x="99" y="85"/>
                  </a:lnTo>
                  <a:lnTo>
                    <a:pt x="94" y="96"/>
                  </a:lnTo>
                  <a:lnTo>
                    <a:pt x="91" y="104"/>
                  </a:lnTo>
                  <a:lnTo>
                    <a:pt x="82" y="109"/>
                  </a:lnTo>
                  <a:lnTo>
                    <a:pt x="82" y="109"/>
                  </a:lnTo>
                  <a:lnTo>
                    <a:pt x="71" y="109"/>
                  </a:lnTo>
                  <a:lnTo>
                    <a:pt x="61" y="106"/>
                  </a:lnTo>
                  <a:lnTo>
                    <a:pt x="50" y="101"/>
                  </a:lnTo>
                  <a:lnTo>
                    <a:pt x="40" y="94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27" y="79"/>
                  </a:lnTo>
                  <a:lnTo>
                    <a:pt x="18" y="73"/>
                  </a:lnTo>
                  <a:lnTo>
                    <a:pt x="11" y="64"/>
                  </a:lnTo>
                  <a:lnTo>
                    <a:pt x="4" y="58"/>
                  </a:lnTo>
                  <a:lnTo>
                    <a:pt x="0" y="56"/>
                  </a:lnTo>
                  <a:lnTo>
                    <a:pt x="0" y="56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35" name="Freeform 278">
              <a:extLst>
                <a:ext uri="{FF2B5EF4-FFF2-40B4-BE49-F238E27FC236}">
                  <a16:creationId xmlns:a16="http://schemas.microsoft.com/office/drawing/2014/main" id="{8E565596-62A5-D395-E417-0A28E23E3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2918"/>
              <a:ext cx="101" cy="110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1" y="50"/>
                </a:cxn>
                <a:cxn ang="0">
                  <a:pos x="20" y="37"/>
                </a:cxn>
                <a:cxn ang="0">
                  <a:pos x="34" y="27"/>
                </a:cxn>
                <a:cxn ang="0">
                  <a:pos x="46" y="16"/>
                </a:cxn>
                <a:cxn ang="0">
                  <a:pos x="57" y="5"/>
                </a:cxn>
                <a:cxn ang="0">
                  <a:pos x="57" y="5"/>
                </a:cxn>
                <a:cxn ang="0">
                  <a:pos x="68" y="0"/>
                </a:cxn>
                <a:cxn ang="0">
                  <a:pos x="78" y="0"/>
                </a:cxn>
                <a:cxn ang="0">
                  <a:pos x="89" y="4"/>
                </a:cxn>
                <a:cxn ang="0">
                  <a:pos x="94" y="12"/>
                </a:cxn>
                <a:cxn ang="0">
                  <a:pos x="96" y="25"/>
                </a:cxn>
                <a:cxn ang="0">
                  <a:pos x="96" y="25"/>
                </a:cxn>
                <a:cxn ang="0">
                  <a:pos x="94" y="35"/>
                </a:cxn>
                <a:cxn ang="0">
                  <a:pos x="93" y="46"/>
                </a:cxn>
                <a:cxn ang="0">
                  <a:pos x="93" y="55"/>
                </a:cxn>
                <a:cxn ang="0">
                  <a:pos x="94" y="62"/>
                </a:cxn>
                <a:cxn ang="0">
                  <a:pos x="96" y="69"/>
                </a:cxn>
                <a:cxn ang="0">
                  <a:pos x="96" y="69"/>
                </a:cxn>
                <a:cxn ang="0">
                  <a:pos x="99" y="78"/>
                </a:cxn>
                <a:cxn ang="0">
                  <a:pos x="99" y="85"/>
                </a:cxn>
                <a:cxn ang="0">
                  <a:pos x="94" y="96"/>
                </a:cxn>
                <a:cxn ang="0">
                  <a:pos x="91" y="104"/>
                </a:cxn>
                <a:cxn ang="0">
                  <a:pos x="82" y="109"/>
                </a:cxn>
                <a:cxn ang="0">
                  <a:pos x="82" y="109"/>
                </a:cxn>
                <a:cxn ang="0">
                  <a:pos x="71" y="109"/>
                </a:cxn>
                <a:cxn ang="0">
                  <a:pos x="61" y="106"/>
                </a:cxn>
                <a:cxn ang="0">
                  <a:pos x="50" y="101"/>
                </a:cxn>
                <a:cxn ang="0">
                  <a:pos x="40" y="94"/>
                </a:cxn>
                <a:cxn ang="0">
                  <a:pos x="34" y="88"/>
                </a:cxn>
                <a:cxn ang="0">
                  <a:pos x="34" y="88"/>
                </a:cxn>
                <a:cxn ang="0">
                  <a:pos x="27" y="79"/>
                </a:cxn>
                <a:cxn ang="0">
                  <a:pos x="18" y="73"/>
                </a:cxn>
                <a:cxn ang="0">
                  <a:pos x="11" y="64"/>
                </a:cxn>
                <a:cxn ang="0">
                  <a:pos x="4" y="58"/>
                </a:cxn>
                <a:cxn ang="0">
                  <a:pos x="0" y="56"/>
                </a:cxn>
                <a:cxn ang="0">
                  <a:pos x="0" y="56"/>
                </a:cxn>
              </a:cxnLst>
              <a:rect l="0" t="0" r="r" b="b"/>
              <a:pathLst>
                <a:path w="100" h="110">
                  <a:moveTo>
                    <a:pt x="0" y="56"/>
                  </a:moveTo>
                  <a:lnTo>
                    <a:pt x="11" y="50"/>
                  </a:lnTo>
                  <a:lnTo>
                    <a:pt x="20" y="37"/>
                  </a:lnTo>
                  <a:lnTo>
                    <a:pt x="34" y="27"/>
                  </a:lnTo>
                  <a:lnTo>
                    <a:pt x="46" y="16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9" y="4"/>
                  </a:lnTo>
                  <a:lnTo>
                    <a:pt x="94" y="12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4" y="35"/>
                  </a:lnTo>
                  <a:lnTo>
                    <a:pt x="93" y="46"/>
                  </a:lnTo>
                  <a:lnTo>
                    <a:pt x="93" y="55"/>
                  </a:lnTo>
                  <a:lnTo>
                    <a:pt x="94" y="62"/>
                  </a:lnTo>
                  <a:lnTo>
                    <a:pt x="96" y="69"/>
                  </a:lnTo>
                  <a:lnTo>
                    <a:pt x="96" y="69"/>
                  </a:lnTo>
                  <a:lnTo>
                    <a:pt x="99" y="78"/>
                  </a:lnTo>
                  <a:lnTo>
                    <a:pt x="99" y="85"/>
                  </a:lnTo>
                  <a:lnTo>
                    <a:pt x="94" y="96"/>
                  </a:lnTo>
                  <a:lnTo>
                    <a:pt x="91" y="104"/>
                  </a:lnTo>
                  <a:lnTo>
                    <a:pt x="82" y="109"/>
                  </a:lnTo>
                  <a:lnTo>
                    <a:pt x="82" y="109"/>
                  </a:lnTo>
                  <a:lnTo>
                    <a:pt x="71" y="109"/>
                  </a:lnTo>
                  <a:lnTo>
                    <a:pt x="61" y="106"/>
                  </a:lnTo>
                  <a:lnTo>
                    <a:pt x="50" y="101"/>
                  </a:lnTo>
                  <a:lnTo>
                    <a:pt x="40" y="94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27" y="79"/>
                  </a:lnTo>
                  <a:lnTo>
                    <a:pt x="18" y="73"/>
                  </a:lnTo>
                  <a:lnTo>
                    <a:pt x="11" y="64"/>
                  </a:lnTo>
                  <a:lnTo>
                    <a:pt x="4" y="58"/>
                  </a:lnTo>
                  <a:lnTo>
                    <a:pt x="0" y="56"/>
                  </a:lnTo>
                  <a:lnTo>
                    <a:pt x="0" y="5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36" name="Freeform 279">
              <a:extLst>
                <a:ext uri="{FF2B5EF4-FFF2-40B4-BE49-F238E27FC236}">
                  <a16:creationId xmlns:a16="http://schemas.microsoft.com/office/drawing/2014/main" id="{BBA437D1-2657-9FD4-467A-CEE7443F3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3020"/>
              <a:ext cx="241" cy="225"/>
            </a:xfrm>
            <a:custGeom>
              <a:avLst/>
              <a:gdLst/>
              <a:ahLst/>
              <a:cxnLst>
                <a:cxn ang="0">
                  <a:pos x="195" y="4"/>
                </a:cxn>
                <a:cxn ang="0">
                  <a:pos x="169" y="7"/>
                </a:cxn>
                <a:cxn ang="0">
                  <a:pos x="144" y="16"/>
                </a:cxn>
                <a:cxn ang="0">
                  <a:pos x="119" y="29"/>
                </a:cxn>
                <a:cxn ang="0">
                  <a:pos x="103" y="46"/>
                </a:cxn>
                <a:cxn ang="0">
                  <a:pos x="98" y="57"/>
                </a:cxn>
                <a:cxn ang="0">
                  <a:pos x="89" y="77"/>
                </a:cxn>
                <a:cxn ang="0">
                  <a:pos x="86" y="98"/>
                </a:cxn>
                <a:cxn ang="0">
                  <a:pos x="82" y="117"/>
                </a:cxn>
                <a:cxn ang="0">
                  <a:pos x="75" y="129"/>
                </a:cxn>
                <a:cxn ang="0">
                  <a:pos x="66" y="138"/>
                </a:cxn>
                <a:cxn ang="0">
                  <a:pos x="61" y="140"/>
                </a:cxn>
                <a:cxn ang="0">
                  <a:pos x="48" y="144"/>
                </a:cxn>
                <a:cxn ang="0">
                  <a:pos x="33" y="144"/>
                </a:cxn>
                <a:cxn ang="0">
                  <a:pos x="18" y="144"/>
                </a:cxn>
                <a:cxn ang="0">
                  <a:pos x="6" y="144"/>
                </a:cxn>
                <a:cxn ang="0">
                  <a:pos x="0" y="142"/>
                </a:cxn>
                <a:cxn ang="0">
                  <a:pos x="8" y="153"/>
                </a:cxn>
                <a:cxn ang="0">
                  <a:pos x="23" y="174"/>
                </a:cxn>
                <a:cxn ang="0">
                  <a:pos x="27" y="182"/>
                </a:cxn>
                <a:cxn ang="0">
                  <a:pos x="31" y="201"/>
                </a:cxn>
                <a:cxn ang="0">
                  <a:pos x="33" y="216"/>
                </a:cxn>
                <a:cxn ang="0">
                  <a:pos x="33" y="222"/>
                </a:cxn>
                <a:cxn ang="0">
                  <a:pos x="39" y="225"/>
                </a:cxn>
                <a:cxn ang="0">
                  <a:pos x="57" y="225"/>
                </a:cxn>
                <a:cxn ang="0">
                  <a:pos x="77" y="222"/>
                </a:cxn>
                <a:cxn ang="0">
                  <a:pos x="100" y="222"/>
                </a:cxn>
                <a:cxn ang="0">
                  <a:pos x="123" y="216"/>
                </a:cxn>
                <a:cxn ang="0">
                  <a:pos x="132" y="211"/>
                </a:cxn>
                <a:cxn ang="0">
                  <a:pos x="149" y="201"/>
                </a:cxn>
                <a:cxn ang="0">
                  <a:pos x="160" y="188"/>
                </a:cxn>
                <a:cxn ang="0">
                  <a:pos x="167" y="172"/>
                </a:cxn>
                <a:cxn ang="0">
                  <a:pos x="169" y="151"/>
                </a:cxn>
                <a:cxn ang="0">
                  <a:pos x="172" y="142"/>
                </a:cxn>
                <a:cxn ang="0">
                  <a:pos x="172" y="121"/>
                </a:cxn>
                <a:cxn ang="0">
                  <a:pos x="174" y="98"/>
                </a:cxn>
                <a:cxn ang="0">
                  <a:pos x="178" y="80"/>
                </a:cxn>
                <a:cxn ang="0">
                  <a:pos x="187" y="62"/>
                </a:cxn>
                <a:cxn ang="0">
                  <a:pos x="197" y="52"/>
                </a:cxn>
                <a:cxn ang="0">
                  <a:pos x="210" y="46"/>
                </a:cxn>
                <a:cxn ang="0">
                  <a:pos x="231" y="27"/>
                </a:cxn>
                <a:cxn ang="0">
                  <a:pos x="239" y="18"/>
                </a:cxn>
              </a:cxnLst>
              <a:rect l="0" t="0" r="r" b="b"/>
              <a:pathLst>
                <a:path w="240" h="226">
                  <a:moveTo>
                    <a:pt x="203" y="0"/>
                  </a:moveTo>
                  <a:lnTo>
                    <a:pt x="195" y="4"/>
                  </a:lnTo>
                  <a:lnTo>
                    <a:pt x="183" y="6"/>
                  </a:lnTo>
                  <a:lnTo>
                    <a:pt x="169" y="7"/>
                  </a:lnTo>
                  <a:lnTo>
                    <a:pt x="157" y="12"/>
                  </a:lnTo>
                  <a:lnTo>
                    <a:pt x="144" y="16"/>
                  </a:lnTo>
                  <a:lnTo>
                    <a:pt x="132" y="23"/>
                  </a:lnTo>
                  <a:lnTo>
                    <a:pt x="119" y="29"/>
                  </a:lnTo>
                  <a:lnTo>
                    <a:pt x="111" y="37"/>
                  </a:lnTo>
                  <a:lnTo>
                    <a:pt x="103" y="46"/>
                  </a:lnTo>
                  <a:lnTo>
                    <a:pt x="98" y="57"/>
                  </a:lnTo>
                  <a:lnTo>
                    <a:pt x="98" y="57"/>
                  </a:lnTo>
                  <a:lnTo>
                    <a:pt x="94" y="69"/>
                  </a:lnTo>
                  <a:lnTo>
                    <a:pt x="89" y="77"/>
                  </a:lnTo>
                  <a:lnTo>
                    <a:pt x="87" y="90"/>
                  </a:lnTo>
                  <a:lnTo>
                    <a:pt x="86" y="98"/>
                  </a:lnTo>
                  <a:lnTo>
                    <a:pt x="84" y="108"/>
                  </a:lnTo>
                  <a:lnTo>
                    <a:pt x="82" y="117"/>
                  </a:lnTo>
                  <a:lnTo>
                    <a:pt x="80" y="124"/>
                  </a:lnTo>
                  <a:lnTo>
                    <a:pt x="75" y="129"/>
                  </a:lnTo>
                  <a:lnTo>
                    <a:pt x="71" y="136"/>
                  </a:lnTo>
                  <a:lnTo>
                    <a:pt x="66" y="138"/>
                  </a:lnTo>
                  <a:lnTo>
                    <a:pt x="66" y="138"/>
                  </a:lnTo>
                  <a:lnTo>
                    <a:pt x="61" y="140"/>
                  </a:lnTo>
                  <a:lnTo>
                    <a:pt x="54" y="142"/>
                  </a:lnTo>
                  <a:lnTo>
                    <a:pt x="48" y="144"/>
                  </a:lnTo>
                  <a:lnTo>
                    <a:pt x="39" y="144"/>
                  </a:lnTo>
                  <a:lnTo>
                    <a:pt x="33" y="144"/>
                  </a:lnTo>
                  <a:lnTo>
                    <a:pt x="25" y="144"/>
                  </a:lnTo>
                  <a:lnTo>
                    <a:pt x="18" y="144"/>
                  </a:lnTo>
                  <a:lnTo>
                    <a:pt x="12" y="144"/>
                  </a:lnTo>
                  <a:lnTo>
                    <a:pt x="6" y="144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4" y="144"/>
                  </a:lnTo>
                  <a:lnTo>
                    <a:pt x="8" y="153"/>
                  </a:lnTo>
                  <a:lnTo>
                    <a:pt x="16" y="163"/>
                  </a:lnTo>
                  <a:lnTo>
                    <a:pt x="23" y="174"/>
                  </a:lnTo>
                  <a:lnTo>
                    <a:pt x="27" y="182"/>
                  </a:lnTo>
                  <a:lnTo>
                    <a:pt x="27" y="182"/>
                  </a:lnTo>
                  <a:lnTo>
                    <a:pt x="29" y="193"/>
                  </a:lnTo>
                  <a:lnTo>
                    <a:pt x="31" y="201"/>
                  </a:lnTo>
                  <a:lnTo>
                    <a:pt x="33" y="207"/>
                  </a:lnTo>
                  <a:lnTo>
                    <a:pt x="33" y="216"/>
                  </a:lnTo>
                  <a:lnTo>
                    <a:pt x="33" y="222"/>
                  </a:lnTo>
                  <a:lnTo>
                    <a:pt x="33" y="222"/>
                  </a:lnTo>
                  <a:lnTo>
                    <a:pt x="36" y="225"/>
                  </a:lnTo>
                  <a:lnTo>
                    <a:pt x="39" y="225"/>
                  </a:lnTo>
                  <a:lnTo>
                    <a:pt x="46" y="225"/>
                  </a:lnTo>
                  <a:lnTo>
                    <a:pt x="57" y="225"/>
                  </a:lnTo>
                  <a:lnTo>
                    <a:pt x="66" y="225"/>
                  </a:lnTo>
                  <a:lnTo>
                    <a:pt x="77" y="222"/>
                  </a:lnTo>
                  <a:lnTo>
                    <a:pt x="89" y="222"/>
                  </a:lnTo>
                  <a:lnTo>
                    <a:pt x="100" y="222"/>
                  </a:lnTo>
                  <a:lnTo>
                    <a:pt x="112" y="218"/>
                  </a:lnTo>
                  <a:lnTo>
                    <a:pt x="123" y="216"/>
                  </a:lnTo>
                  <a:lnTo>
                    <a:pt x="123" y="216"/>
                  </a:lnTo>
                  <a:lnTo>
                    <a:pt x="132" y="211"/>
                  </a:lnTo>
                  <a:lnTo>
                    <a:pt x="140" y="207"/>
                  </a:lnTo>
                  <a:lnTo>
                    <a:pt x="149" y="201"/>
                  </a:lnTo>
                  <a:lnTo>
                    <a:pt x="155" y="195"/>
                  </a:lnTo>
                  <a:lnTo>
                    <a:pt x="160" y="188"/>
                  </a:lnTo>
                  <a:lnTo>
                    <a:pt x="163" y="180"/>
                  </a:lnTo>
                  <a:lnTo>
                    <a:pt x="167" y="172"/>
                  </a:lnTo>
                  <a:lnTo>
                    <a:pt x="169" y="161"/>
                  </a:lnTo>
                  <a:lnTo>
                    <a:pt x="169" y="151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2" y="131"/>
                  </a:lnTo>
                  <a:lnTo>
                    <a:pt x="172" y="121"/>
                  </a:lnTo>
                  <a:lnTo>
                    <a:pt x="172" y="110"/>
                  </a:lnTo>
                  <a:lnTo>
                    <a:pt x="174" y="98"/>
                  </a:lnTo>
                  <a:lnTo>
                    <a:pt x="176" y="90"/>
                  </a:lnTo>
                  <a:lnTo>
                    <a:pt x="178" y="80"/>
                  </a:lnTo>
                  <a:lnTo>
                    <a:pt x="183" y="71"/>
                  </a:lnTo>
                  <a:lnTo>
                    <a:pt x="187" y="62"/>
                  </a:lnTo>
                  <a:lnTo>
                    <a:pt x="190" y="57"/>
                  </a:lnTo>
                  <a:lnTo>
                    <a:pt x="197" y="52"/>
                  </a:lnTo>
                  <a:lnTo>
                    <a:pt x="197" y="52"/>
                  </a:lnTo>
                  <a:lnTo>
                    <a:pt x="210" y="46"/>
                  </a:lnTo>
                  <a:lnTo>
                    <a:pt x="220" y="35"/>
                  </a:lnTo>
                  <a:lnTo>
                    <a:pt x="231" y="27"/>
                  </a:lnTo>
                  <a:lnTo>
                    <a:pt x="235" y="20"/>
                  </a:lnTo>
                  <a:lnTo>
                    <a:pt x="239" y="18"/>
                  </a:lnTo>
                  <a:lnTo>
                    <a:pt x="203" y="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37" name="Freeform 280">
              <a:extLst>
                <a:ext uri="{FF2B5EF4-FFF2-40B4-BE49-F238E27FC236}">
                  <a16:creationId xmlns:a16="http://schemas.microsoft.com/office/drawing/2014/main" id="{DDD456C7-2F7C-34ED-EAD1-C8384AF09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3020"/>
              <a:ext cx="241" cy="225"/>
            </a:xfrm>
            <a:custGeom>
              <a:avLst/>
              <a:gdLst/>
              <a:ahLst/>
              <a:cxnLst>
                <a:cxn ang="0">
                  <a:pos x="195" y="4"/>
                </a:cxn>
                <a:cxn ang="0">
                  <a:pos x="169" y="7"/>
                </a:cxn>
                <a:cxn ang="0">
                  <a:pos x="144" y="16"/>
                </a:cxn>
                <a:cxn ang="0">
                  <a:pos x="119" y="29"/>
                </a:cxn>
                <a:cxn ang="0">
                  <a:pos x="103" y="46"/>
                </a:cxn>
                <a:cxn ang="0">
                  <a:pos x="98" y="57"/>
                </a:cxn>
                <a:cxn ang="0">
                  <a:pos x="89" y="77"/>
                </a:cxn>
                <a:cxn ang="0">
                  <a:pos x="86" y="98"/>
                </a:cxn>
                <a:cxn ang="0">
                  <a:pos x="82" y="117"/>
                </a:cxn>
                <a:cxn ang="0">
                  <a:pos x="75" y="129"/>
                </a:cxn>
                <a:cxn ang="0">
                  <a:pos x="66" y="138"/>
                </a:cxn>
                <a:cxn ang="0">
                  <a:pos x="61" y="140"/>
                </a:cxn>
                <a:cxn ang="0">
                  <a:pos x="48" y="144"/>
                </a:cxn>
                <a:cxn ang="0">
                  <a:pos x="33" y="144"/>
                </a:cxn>
                <a:cxn ang="0">
                  <a:pos x="18" y="144"/>
                </a:cxn>
                <a:cxn ang="0">
                  <a:pos x="6" y="144"/>
                </a:cxn>
                <a:cxn ang="0">
                  <a:pos x="0" y="142"/>
                </a:cxn>
                <a:cxn ang="0">
                  <a:pos x="8" y="153"/>
                </a:cxn>
                <a:cxn ang="0">
                  <a:pos x="23" y="174"/>
                </a:cxn>
                <a:cxn ang="0">
                  <a:pos x="27" y="182"/>
                </a:cxn>
                <a:cxn ang="0">
                  <a:pos x="31" y="201"/>
                </a:cxn>
                <a:cxn ang="0">
                  <a:pos x="33" y="216"/>
                </a:cxn>
                <a:cxn ang="0">
                  <a:pos x="33" y="222"/>
                </a:cxn>
                <a:cxn ang="0">
                  <a:pos x="39" y="225"/>
                </a:cxn>
                <a:cxn ang="0">
                  <a:pos x="57" y="225"/>
                </a:cxn>
                <a:cxn ang="0">
                  <a:pos x="77" y="222"/>
                </a:cxn>
                <a:cxn ang="0">
                  <a:pos x="100" y="222"/>
                </a:cxn>
                <a:cxn ang="0">
                  <a:pos x="123" y="216"/>
                </a:cxn>
                <a:cxn ang="0">
                  <a:pos x="132" y="211"/>
                </a:cxn>
                <a:cxn ang="0">
                  <a:pos x="149" y="201"/>
                </a:cxn>
                <a:cxn ang="0">
                  <a:pos x="160" y="188"/>
                </a:cxn>
                <a:cxn ang="0">
                  <a:pos x="167" y="172"/>
                </a:cxn>
                <a:cxn ang="0">
                  <a:pos x="169" y="151"/>
                </a:cxn>
                <a:cxn ang="0">
                  <a:pos x="172" y="142"/>
                </a:cxn>
                <a:cxn ang="0">
                  <a:pos x="172" y="121"/>
                </a:cxn>
                <a:cxn ang="0">
                  <a:pos x="174" y="98"/>
                </a:cxn>
                <a:cxn ang="0">
                  <a:pos x="178" y="80"/>
                </a:cxn>
                <a:cxn ang="0">
                  <a:pos x="187" y="62"/>
                </a:cxn>
                <a:cxn ang="0">
                  <a:pos x="197" y="52"/>
                </a:cxn>
                <a:cxn ang="0">
                  <a:pos x="210" y="46"/>
                </a:cxn>
                <a:cxn ang="0">
                  <a:pos x="231" y="27"/>
                </a:cxn>
                <a:cxn ang="0">
                  <a:pos x="239" y="18"/>
                </a:cxn>
              </a:cxnLst>
              <a:rect l="0" t="0" r="r" b="b"/>
              <a:pathLst>
                <a:path w="240" h="226">
                  <a:moveTo>
                    <a:pt x="203" y="0"/>
                  </a:moveTo>
                  <a:lnTo>
                    <a:pt x="195" y="4"/>
                  </a:lnTo>
                  <a:lnTo>
                    <a:pt x="183" y="6"/>
                  </a:lnTo>
                  <a:lnTo>
                    <a:pt x="169" y="7"/>
                  </a:lnTo>
                  <a:lnTo>
                    <a:pt x="157" y="12"/>
                  </a:lnTo>
                  <a:lnTo>
                    <a:pt x="144" y="16"/>
                  </a:lnTo>
                  <a:lnTo>
                    <a:pt x="132" y="23"/>
                  </a:lnTo>
                  <a:lnTo>
                    <a:pt x="119" y="29"/>
                  </a:lnTo>
                  <a:lnTo>
                    <a:pt x="111" y="37"/>
                  </a:lnTo>
                  <a:lnTo>
                    <a:pt x="103" y="46"/>
                  </a:lnTo>
                  <a:lnTo>
                    <a:pt x="98" y="57"/>
                  </a:lnTo>
                  <a:lnTo>
                    <a:pt x="98" y="57"/>
                  </a:lnTo>
                  <a:lnTo>
                    <a:pt x="94" y="69"/>
                  </a:lnTo>
                  <a:lnTo>
                    <a:pt x="89" y="77"/>
                  </a:lnTo>
                  <a:lnTo>
                    <a:pt x="87" y="90"/>
                  </a:lnTo>
                  <a:lnTo>
                    <a:pt x="86" y="98"/>
                  </a:lnTo>
                  <a:lnTo>
                    <a:pt x="84" y="108"/>
                  </a:lnTo>
                  <a:lnTo>
                    <a:pt x="82" y="117"/>
                  </a:lnTo>
                  <a:lnTo>
                    <a:pt x="80" y="124"/>
                  </a:lnTo>
                  <a:lnTo>
                    <a:pt x="75" y="129"/>
                  </a:lnTo>
                  <a:lnTo>
                    <a:pt x="71" y="136"/>
                  </a:lnTo>
                  <a:lnTo>
                    <a:pt x="66" y="138"/>
                  </a:lnTo>
                  <a:lnTo>
                    <a:pt x="66" y="138"/>
                  </a:lnTo>
                  <a:lnTo>
                    <a:pt x="61" y="140"/>
                  </a:lnTo>
                  <a:lnTo>
                    <a:pt x="54" y="142"/>
                  </a:lnTo>
                  <a:lnTo>
                    <a:pt x="48" y="144"/>
                  </a:lnTo>
                  <a:lnTo>
                    <a:pt x="39" y="144"/>
                  </a:lnTo>
                  <a:lnTo>
                    <a:pt x="33" y="144"/>
                  </a:lnTo>
                  <a:lnTo>
                    <a:pt x="25" y="144"/>
                  </a:lnTo>
                  <a:lnTo>
                    <a:pt x="18" y="144"/>
                  </a:lnTo>
                  <a:lnTo>
                    <a:pt x="12" y="144"/>
                  </a:lnTo>
                  <a:lnTo>
                    <a:pt x="6" y="144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4" y="144"/>
                  </a:lnTo>
                  <a:lnTo>
                    <a:pt x="8" y="153"/>
                  </a:lnTo>
                  <a:lnTo>
                    <a:pt x="16" y="163"/>
                  </a:lnTo>
                  <a:lnTo>
                    <a:pt x="23" y="174"/>
                  </a:lnTo>
                  <a:lnTo>
                    <a:pt x="27" y="182"/>
                  </a:lnTo>
                  <a:lnTo>
                    <a:pt x="27" y="182"/>
                  </a:lnTo>
                  <a:lnTo>
                    <a:pt x="29" y="193"/>
                  </a:lnTo>
                  <a:lnTo>
                    <a:pt x="31" y="201"/>
                  </a:lnTo>
                  <a:lnTo>
                    <a:pt x="33" y="207"/>
                  </a:lnTo>
                  <a:lnTo>
                    <a:pt x="33" y="216"/>
                  </a:lnTo>
                  <a:lnTo>
                    <a:pt x="33" y="222"/>
                  </a:lnTo>
                  <a:lnTo>
                    <a:pt x="33" y="222"/>
                  </a:lnTo>
                  <a:lnTo>
                    <a:pt x="36" y="225"/>
                  </a:lnTo>
                  <a:lnTo>
                    <a:pt x="39" y="225"/>
                  </a:lnTo>
                  <a:lnTo>
                    <a:pt x="46" y="225"/>
                  </a:lnTo>
                  <a:lnTo>
                    <a:pt x="57" y="225"/>
                  </a:lnTo>
                  <a:lnTo>
                    <a:pt x="66" y="225"/>
                  </a:lnTo>
                  <a:lnTo>
                    <a:pt x="77" y="222"/>
                  </a:lnTo>
                  <a:lnTo>
                    <a:pt x="89" y="222"/>
                  </a:lnTo>
                  <a:lnTo>
                    <a:pt x="100" y="222"/>
                  </a:lnTo>
                  <a:lnTo>
                    <a:pt x="112" y="218"/>
                  </a:lnTo>
                  <a:lnTo>
                    <a:pt x="123" y="216"/>
                  </a:lnTo>
                  <a:lnTo>
                    <a:pt x="123" y="216"/>
                  </a:lnTo>
                  <a:lnTo>
                    <a:pt x="132" y="211"/>
                  </a:lnTo>
                  <a:lnTo>
                    <a:pt x="140" y="207"/>
                  </a:lnTo>
                  <a:lnTo>
                    <a:pt x="149" y="201"/>
                  </a:lnTo>
                  <a:lnTo>
                    <a:pt x="155" y="195"/>
                  </a:lnTo>
                  <a:lnTo>
                    <a:pt x="160" y="188"/>
                  </a:lnTo>
                  <a:lnTo>
                    <a:pt x="163" y="180"/>
                  </a:lnTo>
                  <a:lnTo>
                    <a:pt x="167" y="172"/>
                  </a:lnTo>
                  <a:lnTo>
                    <a:pt x="169" y="161"/>
                  </a:lnTo>
                  <a:lnTo>
                    <a:pt x="169" y="151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2" y="131"/>
                  </a:lnTo>
                  <a:lnTo>
                    <a:pt x="172" y="121"/>
                  </a:lnTo>
                  <a:lnTo>
                    <a:pt x="172" y="110"/>
                  </a:lnTo>
                  <a:lnTo>
                    <a:pt x="174" y="98"/>
                  </a:lnTo>
                  <a:lnTo>
                    <a:pt x="176" y="90"/>
                  </a:lnTo>
                  <a:lnTo>
                    <a:pt x="178" y="80"/>
                  </a:lnTo>
                  <a:lnTo>
                    <a:pt x="183" y="71"/>
                  </a:lnTo>
                  <a:lnTo>
                    <a:pt x="187" y="62"/>
                  </a:lnTo>
                  <a:lnTo>
                    <a:pt x="190" y="57"/>
                  </a:lnTo>
                  <a:lnTo>
                    <a:pt x="197" y="52"/>
                  </a:lnTo>
                  <a:lnTo>
                    <a:pt x="197" y="52"/>
                  </a:lnTo>
                  <a:lnTo>
                    <a:pt x="210" y="46"/>
                  </a:lnTo>
                  <a:lnTo>
                    <a:pt x="220" y="35"/>
                  </a:lnTo>
                  <a:lnTo>
                    <a:pt x="231" y="27"/>
                  </a:lnTo>
                  <a:lnTo>
                    <a:pt x="235" y="20"/>
                  </a:lnTo>
                  <a:lnTo>
                    <a:pt x="239" y="18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38" name="Freeform 281">
              <a:extLst>
                <a:ext uri="{FF2B5EF4-FFF2-40B4-BE49-F238E27FC236}">
                  <a16:creationId xmlns:a16="http://schemas.microsoft.com/office/drawing/2014/main" id="{C4E99251-D779-136B-BEDB-6E236B025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2852"/>
              <a:ext cx="216" cy="259"/>
            </a:xfrm>
            <a:custGeom>
              <a:avLst/>
              <a:gdLst/>
              <a:ahLst/>
              <a:cxnLst>
                <a:cxn ang="0">
                  <a:pos x="200" y="68"/>
                </a:cxn>
                <a:cxn ang="0">
                  <a:pos x="177" y="50"/>
                </a:cxn>
                <a:cxn ang="0">
                  <a:pos x="154" y="29"/>
                </a:cxn>
                <a:cxn ang="0">
                  <a:pos x="142" y="19"/>
                </a:cxn>
                <a:cxn ang="0">
                  <a:pos x="116" y="4"/>
                </a:cxn>
                <a:cxn ang="0">
                  <a:pos x="91" y="0"/>
                </a:cxn>
                <a:cxn ang="0">
                  <a:pos x="78" y="2"/>
                </a:cxn>
                <a:cxn ang="0">
                  <a:pos x="50" y="19"/>
                </a:cxn>
                <a:cxn ang="0">
                  <a:pos x="34" y="48"/>
                </a:cxn>
                <a:cxn ang="0">
                  <a:pos x="34" y="57"/>
                </a:cxn>
                <a:cxn ang="0">
                  <a:pos x="36" y="75"/>
                </a:cxn>
                <a:cxn ang="0">
                  <a:pos x="38" y="94"/>
                </a:cxn>
                <a:cxn ang="0">
                  <a:pos x="40" y="111"/>
                </a:cxn>
                <a:cxn ang="0">
                  <a:pos x="40" y="124"/>
                </a:cxn>
                <a:cxn ang="0">
                  <a:pos x="38" y="130"/>
                </a:cxn>
                <a:cxn ang="0">
                  <a:pos x="31" y="141"/>
                </a:cxn>
                <a:cxn ang="0">
                  <a:pos x="20" y="153"/>
                </a:cxn>
                <a:cxn ang="0">
                  <a:pos x="8" y="167"/>
                </a:cxn>
                <a:cxn ang="0">
                  <a:pos x="2" y="183"/>
                </a:cxn>
                <a:cxn ang="0">
                  <a:pos x="2" y="199"/>
                </a:cxn>
                <a:cxn ang="0">
                  <a:pos x="6" y="216"/>
                </a:cxn>
                <a:cxn ang="0">
                  <a:pos x="25" y="241"/>
                </a:cxn>
                <a:cxn ang="0">
                  <a:pos x="52" y="256"/>
                </a:cxn>
                <a:cxn ang="0">
                  <a:pos x="63" y="259"/>
                </a:cxn>
                <a:cxn ang="0">
                  <a:pos x="84" y="256"/>
                </a:cxn>
                <a:cxn ang="0">
                  <a:pos x="105" y="250"/>
                </a:cxn>
                <a:cxn ang="0">
                  <a:pos x="124" y="241"/>
                </a:cxn>
                <a:cxn ang="0">
                  <a:pos x="143" y="231"/>
                </a:cxn>
                <a:cxn ang="0">
                  <a:pos x="150" y="227"/>
                </a:cxn>
                <a:cxn ang="0">
                  <a:pos x="177" y="215"/>
                </a:cxn>
                <a:cxn ang="0">
                  <a:pos x="200" y="212"/>
                </a:cxn>
                <a:cxn ang="0">
                  <a:pos x="214" y="71"/>
                </a:cxn>
              </a:cxnLst>
              <a:rect l="0" t="0" r="r" b="b"/>
              <a:pathLst>
                <a:path w="215" h="260">
                  <a:moveTo>
                    <a:pt x="214" y="71"/>
                  </a:moveTo>
                  <a:lnTo>
                    <a:pt x="200" y="68"/>
                  </a:lnTo>
                  <a:lnTo>
                    <a:pt x="188" y="59"/>
                  </a:lnTo>
                  <a:lnTo>
                    <a:pt x="177" y="50"/>
                  </a:lnTo>
                  <a:lnTo>
                    <a:pt x="167" y="42"/>
                  </a:lnTo>
                  <a:lnTo>
                    <a:pt x="154" y="29"/>
                  </a:lnTo>
                  <a:lnTo>
                    <a:pt x="154" y="29"/>
                  </a:lnTo>
                  <a:lnTo>
                    <a:pt x="142" y="19"/>
                  </a:lnTo>
                  <a:lnTo>
                    <a:pt x="129" y="10"/>
                  </a:lnTo>
                  <a:lnTo>
                    <a:pt x="116" y="4"/>
                  </a:lnTo>
                  <a:lnTo>
                    <a:pt x="103" y="2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78" y="2"/>
                  </a:lnTo>
                  <a:lnTo>
                    <a:pt x="63" y="8"/>
                  </a:lnTo>
                  <a:lnTo>
                    <a:pt x="50" y="19"/>
                  </a:lnTo>
                  <a:lnTo>
                    <a:pt x="40" y="31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57"/>
                  </a:lnTo>
                  <a:lnTo>
                    <a:pt x="34" y="68"/>
                  </a:lnTo>
                  <a:lnTo>
                    <a:pt x="36" y="75"/>
                  </a:lnTo>
                  <a:lnTo>
                    <a:pt x="38" y="86"/>
                  </a:lnTo>
                  <a:lnTo>
                    <a:pt x="38" y="94"/>
                  </a:lnTo>
                  <a:lnTo>
                    <a:pt x="40" y="103"/>
                  </a:lnTo>
                  <a:lnTo>
                    <a:pt x="40" y="111"/>
                  </a:lnTo>
                  <a:lnTo>
                    <a:pt x="40" y="118"/>
                  </a:lnTo>
                  <a:lnTo>
                    <a:pt x="40" y="124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6" y="134"/>
                  </a:lnTo>
                  <a:lnTo>
                    <a:pt x="31" y="141"/>
                  </a:lnTo>
                  <a:lnTo>
                    <a:pt x="25" y="147"/>
                  </a:lnTo>
                  <a:lnTo>
                    <a:pt x="20" y="153"/>
                  </a:lnTo>
                  <a:lnTo>
                    <a:pt x="15" y="160"/>
                  </a:lnTo>
                  <a:lnTo>
                    <a:pt x="8" y="167"/>
                  </a:lnTo>
                  <a:lnTo>
                    <a:pt x="4" y="174"/>
                  </a:lnTo>
                  <a:lnTo>
                    <a:pt x="2" y="183"/>
                  </a:lnTo>
                  <a:lnTo>
                    <a:pt x="0" y="190"/>
                  </a:lnTo>
                  <a:lnTo>
                    <a:pt x="2" y="199"/>
                  </a:lnTo>
                  <a:lnTo>
                    <a:pt x="2" y="199"/>
                  </a:lnTo>
                  <a:lnTo>
                    <a:pt x="6" y="216"/>
                  </a:lnTo>
                  <a:lnTo>
                    <a:pt x="15" y="231"/>
                  </a:lnTo>
                  <a:lnTo>
                    <a:pt x="25" y="241"/>
                  </a:lnTo>
                  <a:lnTo>
                    <a:pt x="38" y="250"/>
                  </a:lnTo>
                  <a:lnTo>
                    <a:pt x="52" y="256"/>
                  </a:lnTo>
                  <a:lnTo>
                    <a:pt x="52" y="256"/>
                  </a:lnTo>
                  <a:lnTo>
                    <a:pt x="63" y="259"/>
                  </a:lnTo>
                  <a:lnTo>
                    <a:pt x="71" y="259"/>
                  </a:lnTo>
                  <a:lnTo>
                    <a:pt x="84" y="256"/>
                  </a:lnTo>
                  <a:lnTo>
                    <a:pt x="94" y="254"/>
                  </a:lnTo>
                  <a:lnTo>
                    <a:pt x="105" y="250"/>
                  </a:lnTo>
                  <a:lnTo>
                    <a:pt x="116" y="245"/>
                  </a:lnTo>
                  <a:lnTo>
                    <a:pt x="124" y="241"/>
                  </a:lnTo>
                  <a:lnTo>
                    <a:pt x="135" y="235"/>
                  </a:lnTo>
                  <a:lnTo>
                    <a:pt x="143" y="231"/>
                  </a:lnTo>
                  <a:lnTo>
                    <a:pt x="150" y="227"/>
                  </a:lnTo>
                  <a:lnTo>
                    <a:pt x="150" y="227"/>
                  </a:lnTo>
                  <a:lnTo>
                    <a:pt x="165" y="218"/>
                  </a:lnTo>
                  <a:lnTo>
                    <a:pt x="177" y="215"/>
                  </a:lnTo>
                  <a:lnTo>
                    <a:pt x="190" y="212"/>
                  </a:lnTo>
                  <a:lnTo>
                    <a:pt x="200" y="212"/>
                  </a:lnTo>
                  <a:lnTo>
                    <a:pt x="209" y="212"/>
                  </a:lnTo>
                  <a:lnTo>
                    <a:pt x="214" y="71"/>
                  </a:lnTo>
                </a:path>
              </a:pathLst>
            </a:custGeom>
            <a:solidFill>
              <a:srgbClr val="3B595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39" name="Freeform 282">
              <a:extLst>
                <a:ext uri="{FF2B5EF4-FFF2-40B4-BE49-F238E27FC236}">
                  <a16:creationId xmlns:a16="http://schemas.microsoft.com/office/drawing/2014/main" id="{51C129E3-00DB-09AA-40CA-3AF73784D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2852"/>
              <a:ext cx="216" cy="259"/>
            </a:xfrm>
            <a:custGeom>
              <a:avLst/>
              <a:gdLst/>
              <a:ahLst/>
              <a:cxnLst>
                <a:cxn ang="0">
                  <a:pos x="214" y="71"/>
                </a:cxn>
                <a:cxn ang="0">
                  <a:pos x="200" y="68"/>
                </a:cxn>
                <a:cxn ang="0">
                  <a:pos x="188" y="59"/>
                </a:cxn>
                <a:cxn ang="0">
                  <a:pos x="177" y="50"/>
                </a:cxn>
                <a:cxn ang="0">
                  <a:pos x="167" y="42"/>
                </a:cxn>
                <a:cxn ang="0">
                  <a:pos x="154" y="29"/>
                </a:cxn>
                <a:cxn ang="0">
                  <a:pos x="154" y="29"/>
                </a:cxn>
                <a:cxn ang="0">
                  <a:pos x="142" y="19"/>
                </a:cxn>
                <a:cxn ang="0">
                  <a:pos x="129" y="10"/>
                </a:cxn>
                <a:cxn ang="0">
                  <a:pos x="116" y="4"/>
                </a:cxn>
                <a:cxn ang="0">
                  <a:pos x="103" y="2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78" y="2"/>
                </a:cxn>
                <a:cxn ang="0">
                  <a:pos x="63" y="8"/>
                </a:cxn>
                <a:cxn ang="0">
                  <a:pos x="50" y="19"/>
                </a:cxn>
                <a:cxn ang="0">
                  <a:pos x="40" y="31"/>
                </a:cxn>
                <a:cxn ang="0">
                  <a:pos x="34" y="48"/>
                </a:cxn>
                <a:cxn ang="0">
                  <a:pos x="34" y="48"/>
                </a:cxn>
                <a:cxn ang="0">
                  <a:pos x="34" y="57"/>
                </a:cxn>
                <a:cxn ang="0">
                  <a:pos x="34" y="68"/>
                </a:cxn>
                <a:cxn ang="0">
                  <a:pos x="36" y="75"/>
                </a:cxn>
                <a:cxn ang="0">
                  <a:pos x="38" y="86"/>
                </a:cxn>
                <a:cxn ang="0">
                  <a:pos x="38" y="94"/>
                </a:cxn>
                <a:cxn ang="0">
                  <a:pos x="40" y="103"/>
                </a:cxn>
                <a:cxn ang="0">
                  <a:pos x="40" y="111"/>
                </a:cxn>
                <a:cxn ang="0">
                  <a:pos x="40" y="118"/>
                </a:cxn>
                <a:cxn ang="0">
                  <a:pos x="40" y="124"/>
                </a:cxn>
                <a:cxn ang="0">
                  <a:pos x="38" y="130"/>
                </a:cxn>
                <a:cxn ang="0">
                  <a:pos x="38" y="130"/>
                </a:cxn>
                <a:cxn ang="0">
                  <a:pos x="36" y="134"/>
                </a:cxn>
                <a:cxn ang="0">
                  <a:pos x="31" y="141"/>
                </a:cxn>
                <a:cxn ang="0">
                  <a:pos x="25" y="147"/>
                </a:cxn>
                <a:cxn ang="0">
                  <a:pos x="20" y="153"/>
                </a:cxn>
                <a:cxn ang="0">
                  <a:pos x="15" y="160"/>
                </a:cxn>
                <a:cxn ang="0">
                  <a:pos x="8" y="167"/>
                </a:cxn>
                <a:cxn ang="0">
                  <a:pos x="4" y="174"/>
                </a:cxn>
                <a:cxn ang="0">
                  <a:pos x="2" y="183"/>
                </a:cxn>
                <a:cxn ang="0">
                  <a:pos x="0" y="190"/>
                </a:cxn>
                <a:cxn ang="0">
                  <a:pos x="2" y="199"/>
                </a:cxn>
                <a:cxn ang="0">
                  <a:pos x="2" y="199"/>
                </a:cxn>
                <a:cxn ang="0">
                  <a:pos x="6" y="216"/>
                </a:cxn>
                <a:cxn ang="0">
                  <a:pos x="15" y="231"/>
                </a:cxn>
                <a:cxn ang="0">
                  <a:pos x="25" y="241"/>
                </a:cxn>
                <a:cxn ang="0">
                  <a:pos x="38" y="250"/>
                </a:cxn>
                <a:cxn ang="0">
                  <a:pos x="52" y="256"/>
                </a:cxn>
                <a:cxn ang="0">
                  <a:pos x="52" y="256"/>
                </a:cxn>
                <a:cxn ang="0">
                  <a:pos x="63" y="259"/>
                </a:cxn>
                <a:cxn ang="0">
                  <a:pos x="71" y="259"/>
                </a:cxn>
                <a:cxn ang="0">
                  <a:pos x="84" y="256"/>
                </a:cxn>
                <a:cxn ang="0">
                  <a:pos x="94" y="254"/>
                </a:cxn>
                <a:cxn ang="0">
                  <a:pos x="105" y="250"/>
                </a:cxn>
                <a:cxn ang="0">
                  <a:pos x="116" y="245"/>
                </a:cxn>
                <a:cxn ang="0">
                  <a:pos x="124" y="241"/>
                </a:cxn>
                <a:cxn ang="0">
                  <a:pos x="135" y="235"/>
                </a:cxn>
                <a:cxn ang="0">
                  <a:pos x="143" y="231"/>
                </a:cxn>
                <a:cxn ang="0">
                  <a:pos x="150" y="227"/>
                </a:cxn>
                <a:cxn ang="0">
                  <a:pos x="150" y="227"/>
                </a:cxn>
                <a:cxn ang="0">
                  <a:pos x="165" y="218"/>
                </a:cxn>
                <a:cxn ang="0">
                  <a:pos x="177" y="215"/>
                </a:cxn>
                <a:cxn ang="0">
                  <a:pos x="190" y="212"/>
                </a:cxn>
                <a:cxn ang="0">
                  <a:pos x="200" y="212"/>
                </a:cxn>
                <a:cxn ang="0">
                  <a:pos x="209" y="212"/>
                </a:cxn>
              </a:cxnLst>
              <a:rect l="0" t="0" r="r" b="b"/>
              <a:pathLst>
                <a:path w="215" h="260">
                  <a:moveTo>
                    <a:pt x="214" y="71"/>
                  </a:moveTo>
                  <a:lnTo>
                    <a:pt x="200" y="68"/>
                  </a:lnTo>
                  <a:lnTo>
                    <a:pt x="188" y="59"/>
                  </a:lnTo>
                  <a:lnTo>
                    <a:pt x="177" y="50"/>
                  </a:lnTo>
                  <a:lnTo>
                    <a:pt x="167" y="42"/>
                  </a:lnTo>
                  <a:lnTo>
                    <a:pt x="154" y="29"/>
                  </a:lnTo>
                  <a:lnTo>
                    <a:pt x="154" y="29"/>
                  </a:lnTo>
                  <a:lnTo>
                    <a:pt x="142" y="19"/>
                  </a:lnTo>
                  <a:lnTo>
                    <a:pt x="129" y="10"/>
                  </a:lnTo>
                  <a:lnTo>
                    <a:pt x="116" y="4"/>
                  </a:lnTo>
                  <a:lnTo>
                    <a:pt x="103" y="2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78" y="2"/>
                  </a:lnTo>
                  <a:lnTo>
                    <a:pt x="63" y="8"/>
                  </a:lnTo>
                  <a:lnTo>
                    <a:pt x="50" y="19"/>
                  </a:lnTo>
                  <a:lnTo>
                    <a:pt x="40" y="31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57"/>
                  </a:lnTo>
                  <a:lnTo>
                    <a:pt x="34" y="68"/>
                  </a:lnTo>
                  <a:lnTo>
                    <a:pt x="36" y="75"/>
                  </a:lnTo>
                  <a:lnTo>
                    <a:pt x="38" y="86"/>
                  </a:lnTo>
                  <a:lnTo>
                    <a:pt x="38" y="94"/>
                  </a:lnTo>
                  <a:lnTo>
                    <a:pt x="40" y="103"/>
                  </a:lnTo>
                  <a:lnTo>
                    <a:pt x="40" y="111"/>
                  </a:lnTo>
                  <a:lnTo>
                    <a:pt x="40" y="118"/>
                  </a:lnTo>
                  <a:lnTo>
                    <a:pt x="40" y="124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6" y="134"/>
                  </a:lnTo>
                  <a:lnTo>
                    <a:pt x="31" y="141"/>
                  </a:lnTo>
                  <a:lnTo>
                    <a:pt x="25" y="147"/>
                  </a:lnTo>
                  <a:lnTo>
                    <a:pt x="20" y="153"/>
                  </a:lnTo>
                  <a:lnTo>
                    <a:pt x="15" y="160"/>
                  </a:lnTo>
                  <a:lnTo>
                    <a:pt x="8" y="167"/>
                  </a:lnTo>
                  <a:lnTo>
                    <a:pt x="4" y="174"/>
                  </a:lnTo>
                  <a:lnTo>
                    <a:pt x="2" y="183"/>
                  </a:lnTo>
                  <a:lnTo>
                    <a:pt x="0" y="190"/>
                  </a:lnTo>
                  <a:lnTo>
                    <a:pt x="2" y="199"/>
                  </a:lnTo>
                  <a:lnTo>
                    <a:pt x="2" y="199"/>
                  </a:lnTo>
                  <a:lnTo>
                    <a:pt x="6" y="216"/>
                  </a:lnTo>
                  <a:lnTo>
                    <a:pt x="15" y="231"/>
                  </a:lnTo>
                  <a:lnTo>
                    <a:pt x="25" y="241"/>
                  </a:lnTo>
                  <a:lnTo>
                    <a:pt x="38" y="250"/>
                  </a:lnTo>
                  <a:lnTo>
                    <a:pt x="52" y="256"/>
                  </a:lnTo>
                  <a:lnTo>
                    <a:pt x="52" y="256"/>
                  </a:lnTo>
                  <a:lnTo>
                    <a:pt x="63" y="259"/>
                  </a:lnTo>
                  <a:lnTo>
                    <a:pt x="71" y="259"/>
                  </a:lnTo>
                  <a:lnTo>
                    <a:pt x="84" y="256"/>
                  </a:lnTo>
                  <a:lnTo>
                    <a:pt x="94" y="254"/>
                  </a:lnTo>
                  <a:lnTo>
                    <a:pt x="105" y="250"/>
                  </a:lnTo>
                  <a:lnTo>
                    <a:pt x="116" y="245"/>
                  </a:lnTo>
                  <a:lnTo>
                    <a:pt x="124" y="241"/>
                  </a:lnTo>
                  <a:lnTo>
                    <a:pt x="135" y="235"/>
                  </a:lnTo>
                  <a:lnTo>
                    <a:pt x="143" y="231"/>
                  </a:lnTo>
                  <a:lnTo>
                    <a:pt x="150" y="227"/>
                  </a:lnTo>
                  <a:lnTo>
                    <a:pt x="150" y="227"/>
                  </a:lnTo>
                  <a:lnTo>
                    <a:pt x="165" y="218"/>
                  </a:lnTo>
                  <a:lnTo>
                    <a:pt x="177" y="215"/>
                  </a:lnTo>
                  <a:lnTo>
                    <a:pt x="190" y="212"/>
                  </a:lnTo>
                  <a:lnTo>
                    <a:pt x="200" y="212"/>
                  </a:lnTo>
                  <a:lnTo>
                    <a:pt x="209" y="212"/>
                  </a:lnTo>
                </a:path>
              </a:pathLst>
            </a:custGeom>
            <a:noFill/>
            <a:ln w="12700" cap="rnd" cmpd="sng">
              <a:solidFill>
                <a:srgbClr val="3B595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40" name="Freeform 283">
              <a:extLst>
                <a:ext uri="{FF2B5EF4-FFF2-40B4-BE49-F238E27FC236}">
                  <a16:creationId xmlns:a16="http://schemas.microsoft.com/office/drawing/2014/main" id="{C5037099-F77D-2A39-F2EF-0767C7AAE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2847"/>
              <a:ext cx="216" cy="259"/>
            </a:xfrm>
            <a:custGeom>
              <a:avLst/>
              <a:gdLst/>
              <a:ahLst/>
              <a:cxnLst>
                <a:cxn ang="0">
                  <a:pos x="200" y="67"/>
                </a:cxn>
                <a:cxn ang="0">
                  <a:pos x="177" y="51"/>
                </a:cxn>
                <a:cxn ang="0">
                  <a:pos x="154" y="28"/>
                </a:cxn>
                <a:cxn ang="0">
                  <a:pos x="142" y="20"/>
                </a:cxn>
                <a:cxn ang="0">
                  <a:pos x="116" y="5"/>
                </a:cxn>
                <a:cxn ang="0">
                  <a:pos x="91" y="0"/>
                </a:cxn>
                <a:cxn ang="0">
                  <a:pos x="78" y="1"/>
                </a:cxn>
                <a:cxn ang="0">
                  <a:pos x="50" y="18"/>
                </a:cxn>
                <a:cxn ang="0">
                  <a:pos x="34" y="48"/>
                </a:cxn>
                <a:cxn ang="0">
                  <a:pos x="34" y="58"/>
                </a:cxn>
                <a:cxn ang="0">
                  <a:pos x="36" y="77"/>
                </a:cxn>
                <a:cxn ang="0">
                  <a:pos x="38" y="94"/>
                </a:cxn>
                <a:cxn ang="0">
                  <a:pos x="40" y="111"/>
                </a:cxn>
                <a:cxn ang="0">
                  <a:pos x="40" y="125"/>
                </a:cxn>
                <a:cxn ang="0">
                  <a:pos x="38" y="130"/>
                </a:cxn>
                <a:cxn ang="0">
                  <a:pos x="31" y="141"/>
                </a:cxn>
                <a:cxn ang="0">
                  <a:pos x="20" y="153"/>
                </a:cxn>
                <a:cxn ang="0">
                  <a:pos x="8" y="168"/>
                </a:cxn>
                <a:cxn ang="0">
                  <a:pos x="2" y="185"/>
                </a:cxn>
                <a:cxn ang="0">
                  <a:pos x="2" y="201"/>
                </a:cxn>
                <a:cxn ang="0">
                  <a:pos x="6" y="219"/>
                </a:cxn>
                <a:cxn ang="0">
                  <a:pos x="25" y="244"/>
                </a:cxn>
                <a:cxn ang="0">
                  <a:pos x="52" y="259"/>
                </a:cxn>
                <a:cxn ang="0">
                  <a:pos x="63" y="259"/>
                </a:cxn>
                <a:cxn ang="0">
                  <a:pos x="84" y="256"/>
                </a:cxn>
                <a:cxn ang="0">
                  <a:pos x="105" y="250"/>
                </a:cxn>
                <a:cxn ang="0">
                  <a:pos x="124" y="242"/>
                </a:cxn>
                <a:cxn ang="0">
                  <a:pos x="143" y="231"/>
                </a:cxn>
                <a:cxn ang="0">
                  <a:pos x="150" y="227"/>
                </a:cxn>
                <a:cxn ang="0">
                  <a:pos x="177" y="217"/>
                </a:cxn>
                <a:cxn ang="0">
                  <a:pos x="200" y="212"/>
                </a:cxn>
                <a:cxn ang="0">
                  <a:pos x="214" y="71"/>
                </a:cxn>
              </a:cxnLst>
              <a:rect l="0" t="0" r="r" b="b"/>
              <a:pathLst>
                <a:path w="215" h="260">
                  <a:moveTo>
                    <a:pt x="214" y="71"/>
                  </a:moveTo>
                  <a:lnTo>
                    <a:pt x="200" y="67"/>
                  </a:lnTo>
                  <a:lnTo>
                    <a:pt x="188" y="60"/>
                  </a:lnTo>
                  <a:lnTo>
                    <a:pt x="177" y="51"/>
                  </a:lnTo>
                  <a:lnTo>
                    <a:pt x="167" y="41"/>
                  </a:lnTo>
                  <a:lnTo>
                    <a:pt x="154" y="28"/>
                  </a:lnTo>
                  <a:lnTo>
                    <a:pt x="154" y="28"/>
                  </a:lnTo>
                  <a:lnTo>
                    <a:pt x="142" y="20"/>
                  </a:lnTo>
                  <a:lnTo>
                    <a:pt x="129" y="12"/>
                  </a:lnTo>
                  <a:lnTo>
                    <a:pt x="116" y="5"/>
                  </a:lnTo>
                  <a:lnTo>
                    <a:pt x="103" y="1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78" y="1"/>
                  </a:lnTo>
                  <a:lnTo>
                    <a:pt x="63" y="7"/>
                  </a:lnTo>
                  <a:lnTo>
                    <a:pt x="50" y="18"/>
                  </a:lnTo>
                  <a:lnTo>
                    <a:pt x="40" y="33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58"/>
                  </a:lnTo>
                  <a:lnTo>
                    <a:pt x="34" y="67"/>
                  </a:lnTo>
                  <a:lnTo>
                    <a:pt x="36" y="77"/>
                  </a:lnTo>
                  <a:lnTo>
                    <a:pt x="38" y="85"/>
                  </a:lnTo>
                  <a:lnTo>
                    <a:pt x="38" y="94"/>
                  </a:lnTo>
                  <a:lnTo>
                    <a:pt x="40" y="102"/>
                  </a:lnTo>
                  <a:lnTo>
                    <a:pt x="40" y="111"/>
                  </a:lnTo>
                  <a:lnTo>
                    <a:pt x="40" y="120"/>
                  </a:lnTo>
                  <a:lnTo>
                    <a:pt x="40" y="125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6" y="136"/>
                  </a:lnTo>
                  <a:lnTo>
                    <a:pt x="31" y="141"/>
                  </a:lnTo>
                  <a:lnTo>
                    <a:pt x="25" y="147"/>
                  </a:lnTo>
                  <a:lnTo>
                    <a:pt x="20" y="153"/>
                  </a:lnTo>
                  <a:lnTo>
                    <a:pt x="15" y="159"/>
                  </a:lnTo>
                  <a:lnTo>
                    <a:pt x="8" y="168"/>
                  </a:lnTo>
                  <a:lnTo>
                    <a:pt x="4" y="176"/>
                  </a:lnTo>
                  <a:lnTo>
                    <a:pt x="2" y="185"/>
                  </a:lnTo>
                  <a:lnTo>
                    <a:pt x="0" y="193"/>
                  </a:lnTo>
                  <a:lnTo>
                    <a:pt x="2" y="201"/>
                  </a:lnTo>
                  <a:lnTo>
                    <a:pt x="2" y="201"/>
                  </a:lnTo>
                  <a:lnTo>
                    <a:pt x="6" y="219"/>
                  </a:lnTo>
                  <a:lnTo>
                    <a:pt x="15" y="231"/>
                  </a:lnTo>
                  <a:lnTo>
                    <a:pt x="25" y="244"/>
                  </a:lnTo>
                  <a:lnTo>
                    <a:pt x="38" y="252"/>
                  </a:lnTo>
                  <a:lnTo>
                    <a:pt x="52" y="259"/>
                  </a:lnTo>
                  <a:lnTo>
                    <a:pt x="52" y="259"/>
                  </a:lnTo>
                  <a:lnTo>
                    <a:pt x="63" y="259"/>
                  </a:lnTo>
                  <a:lnTo>
                    <a:pt x="71" y="259"/>
                  </a:lnTo>
                  <a:lnTo>
                    <a:pt x="84" y="256"/>
                  </a:lnTo>
                  <a:lnTo>
                    <a:pt x="94" y="254"/>
                  </a:lnTo>
                  <a:lnTo>
                    <a:pt x="105" y="250"/>
                  </a:lnTo>
                  <a:lnTo>
                    <a:pt x="116" y="246"/>
                  </a:lnTo>
                  <a:lnTo>
                    <a:pt x="124" y="242"/>
                  </a:lnTo>
                  <a:lnTo>
                    <a:pt x="135" y="238"/>
                  </a:lnTo>
                  <a:lnTo>
                    <a:pt x="143" y="231"/>
                  </a:lnTo>
                  <a:lnTo>
                    <a:pt x="150" y="227"/>
                  </a:lnTo>
                  <a:lnTo>
                    <a:pt x="150" y="227"/>
                  </a:lnTo>
                  <a:lnTo>
                    <a:pt x="165" y="221"/>
                  </a:lnTo>
                  <a:lnTo>
                    <a:pt x="177" y="217"/>
                  </a:lnTo>
                  <a:lnTo>
                    <a:pt x="190" y="214"/>
                  </a:lnTo>
                  <a:lnTo>
                    <a:pt x="200" y="212"/>
                  </a:lnTo>
                  <a:lnTo>
                    <a:pt x="209" y="212"/>
                  </a:lnTo>
                  <a:lnTo>
                    <a:pt x="214" y="7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41" name="Freeform 284">
              <a:extLst>
                <a:ext uri="{FF2B5EF4-FFF2-40B4-BE49-F238E27FC236}">
                  <a16:creationId xmlns:a16="http://schemas.microsoft.com/office/drawing/2014/main" id="{D7996603-E1C9-A1CA-9D8F-DCB4E4590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2847"/>
              <a:ext cx="216" cy="259"/>
            </a:xfrm>
            <a:custGeom>
              <a:avLst/>
              <a:gdLst/>
              <a:ahLst/>
              <a:cxnLst>
                <a:cxn ang="0">
                  <a:pos x="214" y="71"/>
                </a:cxn>
                <a:cxn ang="0">
                  <a:pos x="200" y="67"/>
                </a:cxn>
                <a:cxn ang="0">
                  <a:pos x="188" y="60"/>
                </a:cxn>
                <a:cxn ang="0">
                  <a:pos x="177" y="51"/>
                </a:cxn>
                <a:cxn ang="0">
                  <a:pos x="167" y="41"/>
                </a:cxn>
                <a:cxn ang="0">
                  <a:pos x="154" y="28"/>
                </a:cxn>
                <a:cxn ang="0">
                  <a:pos x="154" y="28"/>
                </a:cxn>
                <a:cxn ang="0">
                  <a:pos x="142" y="20"/>
                </a:cxn>
                <a:cxn ang="0">
                  <a:pos x="129" y="12"/>
                </a:cxn>
                <a:cxn ang="0">
                  <a:pos x="116" y="5"/>
                </a:cxn>
                <a:cxn ang="0">
                  <a:pos x="103" y="1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78" y="1"/>
                </a:cxn>
                <a:cxn ang="0">
                  <a:pos x="63" y="7"/>
                </a:cxn>
                <a:cxn ang="0">
                  <a:pos x="50" y="18"/>
                </a:cxn>
                <a:cxn ang="0">
                  <a:pos x="40" y="33"/>
                </a:cxn>
                <a:cxn ang="0">
                  <a:pos x="34" y="48"/>
                </a:cxn>
                <a:cxn ang="0">
                  <a:pos x="34" y="48"/>
                </a:cxn>
                <a:cxn ang="0">
                  <a:pos x="34" y="58"/>
                </a:cxn>
                <a:cxn ang="0">
                  <a:pos x="34" y="67"/>
                </a:cxn>
                <a:cxn ang="0">
                  <a:pos x="36" y="77"/>
                </a:cxn>
                <a:cxn ang="0">
                  <a:pos x="38" y="85"/>
                </a:cxn>
                <a:cxn ang="0">
                  <a:pos x="38" y="94"/>
                </a:cxn>
                <a:cxn ang="0">
                  <a:pos x="40" y="102"/>
                </a:cxn>
                <a:cxn ang="0">
                  <a:pos x="40" y="111"/>
                </a:cxn>
                <a:cxn ang="0">
                  <a:pos x="40" y="120"/>
                </a:cxn>
                <a:cxn ang="0">
                  <a:pos x="40" y="125"/>
                </a:cxn>
                <a:cxn ang="0">
                  <a:pos x="38" y="130"/>
                </a:cxn>
                <a:cxn ang="0">
                  <a:pos x="38" y="130"/>
                </a:cxn>
                <a:cxn ang="0">
                  <a:pos x="36" y="136"/>
                </a:cxn>
                <a:cxn ang="0">
                  <a:pos x="31" y="141"/>
                </a:cxn>
                <a:cxn ang="0">
                  <a:pos x="25" y="147"/>
                </a:cxn>
                <a:cxn ang="0">
                  <a:pos x="20" y="153"/>
                </a:cxn>
                <a:cxn ang="0">
                  <a:pos x="15" y="159"/>
                </a:cxn>
                <a:cxn ang="0">
                  <a:pos x="8" y="168"/>
                </a:cxn>
                <a:cxn ang="0">
                  <a:pos x="4" y="176"/>
                </a:cxn>
                <a:cxn ang="0">
                  <a:pos x="2" y="185"/>
                </a:cxn>
                <a:cxn ang="0">
                  <a:pos x="0" y="193"/>
                </a:cxn>
                <a:cxn ang="0">
                  <a:pos x="2" y="201"/>
                </a:cxn>
                <a:cxn ang="0">
                  <a:pos x="2" y="201"/>
                </a:cxn>
                <a:cxn ang="0">
                  <a:pos x="6" y="219"/>
                </a:cxn>
                <a:cxn ang="0">
                  <a:pos x="15" y="231"/>
                </a:cxn>
                <a:cxn ang="0">
                  <a:pos x="25" y="244"/>
                </a:cxn>
                <a:cxn ang="0">
                  <a:pos x="38" y="252"/>
                </a:cxn>
                <a:cxn ang="0">
                  <a:pos x="52" y="259"/>
                </a:cxn>
                <a:cxn ang="0">
                  <a:pos x="52" y="259"/>
                </a:cxn>
                <a:cxn ang="0">
                  <a:pos x="63" y="259"/>
                </a:cxn>
                <a:cxn ang="0">
                  <a:pos x="71" y="259"/>
                </a:cxn>
                <a:cxn ang="0">
                  <a:pos x="84" y="256"/>
                </a:cxn>
                <a:cxn ang="0">
                  <a:pos x="94" y="254"/>
                </a:cxn>
                <a:cxn ang="0">
                  <a:pos x="105" y="250"/>
                </a:cxn>
                <a:cxn ang="0">
                  <a:pos x="116" y="246"/>
                </a:cxn>
                <a:cxn ang="0">
                  <a:pos x="124" y="242"/>
                </a:cxn>
                <a:cxn ang="0">
                  <a:pos x="135" y="238"/>
                </a:cxn>
                <a:cxn ang="0">
                  <a:pos x="143" y="231"/>
                </a:cxn>
                <a:cxn ang="0">
                  <a:pos x="150" y="227"/>
                </a:cxn>
                <a:cxn ang="0">
                  <a:pos x="150" y="227"/>
                </a:cxn>
                <a:cxn ang="0">
                  <a:pos x="165" y="221"/>
                </a:cxn>
                <a:cxn ang="0">
                  <a:pos x="177" y="217"/>
                </a:cxn>
                <a:cxn ang="0">
                  <a:pos x="190" y="214"/>
                </a:cxn>
                <a:cxn ang="0">
                  <a:pos x="200" y="212"/>
                </a:cxn>
                <a:cxn ang="0">
                  <a:pos x="209" y="212"/>
                </a:cxn>
              </a:cxnLst>
              <a:rect l="0" t="0" r="r" b="b"/>
              <a:pathLst>
                <a:path w="215" h="260">
                  <a:moveTo>
                    <a:pt x="214" y="71"/>
                  </a:moveTo>
                  <a:lnTo>
                    <a:pt x="200" y="67"/>
                  </a:lnTo>
                  <a:lnTo>
                    <a:pt x="188" y="60"/>
                  </a:lnTo>
                  <a:lnTo>
                    <a:pt x="177" y="51"/>
                  </a:lnTo>
                  <a:lnTo>
                    <a:pt x="167" y="41"/>
                  </a:lnTo>
                  <a:lnTo>
                    <a:pt x="154" y="28"/>
                  </a:lnTo>
                  <a:lnTo>
                    <a:pt x="154" y="28"/>
                  </a:lnTo>
                  <a:lnTo>
                    <a:pt x="142" y="20"/>
                  </a:lnTo>
                  <a:lnTo>
                    <a:pt x="129" y="12"/>
                  </a:lnTo>
                  <a:lnTo>
                    <a:pt x="116" y="5"/>
                  </a:lnTo>
                  <a:lnTo>
                    <a:pt x="103" y="1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78" y="1"/>
                  </a:lnTo>
                  <a:lnTo>
                    <a:pt x="63" y="7"/>
                  </a:lnTo>
                  <a:lnTo>
                    <a:pt x="50" y="18"/>
                  </a:lnTo>
                  <a:lnTo>
                    <a:pt x="40" y="33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58"/>
                  </a:lnTo>
                  <a:lnTo>
                    <a:pt x="34" y="67"/>
                  </a:lnTo>
                  <a:lnTo>
                    <a:pt x="36" y="77"/>
                  </a:lnTo>
                  <a:lnTo>
                    <a:pt x="38" y="85"/>
                  </a:lnTo>
                  <a:lnTo>
                    <a:pt x="38" y="94"/>
                  </a:lnTo>
                  <a:lnTo>
                    <a:pt x="40" y="102"/>
                  </a:lnTo>
                  <a:lnTo>
                    <a:pt x="40" y="111"/>
                  </a:lnTo>
                  <a:lnTo>
                    <a:pt x="40" y="120"/>
                  </a:lnTo>
                  <a:lnTo>
                    <a:pt x="40" y="125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6" y="136"/>
                  </a:lnTo>
                  <a:lnTo>
                    <a:pt x="31" y="141"/>
                  </a:lnTo>
                  <a:lnTo>
                    <a:pt x="25" y="147"/>
                  </a:lnTo>
                  <a:lnTo>
                    <a:pt x="20" y="153"/>
                  </a:lnTo>
                  <a:lnTo>
                    <a:pt x="15" y="159"/>
                  </a:lnTo>
                  <a:lnTo>
                    <a:pt x="8" y="168"/>
                  </a:lnTo>
                  <a:lnTo>
                    <a:pt x="4" y="176"/>
                  </a:lnTo>
                  <a:lnTo>
                    <a:pt x="2" y="185"/>
                  </a:lnTo>
                  <a:lnTo>
                    <a:pt x="0" y="193"/>
                  </a:lnTo>
                  <a:lnTo>
                    <a:pt x="2" y="201"/>
                  </a:lnTo>
                  <a:lnTo>
                    <a:pt x="2" y="201"/>
                  </a:lnTo>
                  <a:lnTo>
                    <a:pt x="6" y="219"/>
                  </a:lnTo>
                  <a:lnTo>
                    <a:pt x="15" y="231"/>
                  </a:lnTo>
                  <a:lnTo>
                    <a:pt x="25" y="244"/>
                  </a:lnTo>
                  <a:lnTo>
                    <a:pt x="38" y="252"/>
                  </a:lnTo>
                  <a:lnTo>
                    <a:pt x="52" y="259"/>
                  </a:lnTo>
                  <a:lnTo>
                    <a:pt x="52" y="259"/>
                  </a:lnTo>
                  <a:lnTo>
                    <a:pt x="63" y="259"/>
                  </a:lnTo>
                  <a:lnTo>
                    <a:pt x="71" y="259"/>
                  </a:lnTo>
                  <a:lnTo>
                    <a:pt x="84" y="256"/>
                  </a:lnTo>
                  <a:lnTo>
                    <a:pt x="94" y="254"/>
                  </a:lnTo>
                  <a:lnTo>
                    <a:pt x="105" y="250"/>
                  </a:lnTo>
                  <a:lnTo>
                    <a:pt x="116" y="246"/>
                  </a:lnTo>
                  <a:lnTo>
                    <a:pt x="124" y="242"/>
                  </a:lnTo>
                  <a:lnTo>
                    <a:pt x="135" y="238"/>
                  </a:lnTo>
                  <a:lnTo>
                    <a:pt x="143" y="231"/>
                  </a:lnTo>
                  <a:lnTo>
                    <a:pt x="150" y="227"/>
                  </a:lnTo>
                  <a:lnTo>
                    <a:pt x="150" y="227"/>
                  </a:lnTo>
                  <a:lnTo>
                    <a:pt x="165" y="221"/>
                  </a:lnTo>
                  <a:lnTo>
                    <a:pt x="177" y="217"/>
                  </a:lnTo>
                  <a:lnTo>
                    <a:pt x="190" y="214"/>
                  </a:lnTo>
                  <a:lnTo>
                    <a:pt x="200" y="212"/>
                  </a:lnTo>
                  <a:lnTo>
                    <a:pt x="209" y="21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42" name="Freeform 285">
              <a:extLst>
                <a:ext uri="{FF2B5EF4-FFF2-40B4-BE49-F238E27FC236}">
                  <a16:creationId xmlns:a16="http://schemas.microsoft.com/office/drawing/2014/main" id="{3B2542A2-175D-01C8-D6C7-87694D631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" y="2894"/>
              <a:ext cx="77" cy="193"/>
            </a:xfrm>
            <a:custGeom>
              <a:avLst/>
              <a:gdLst/>
              <a:ahLst/>
              <a:cxnLst>
                <a:cxn ang="0">
                  <a:pos x="73" y="60"/>
                </a:cxn>
                <a:cxn ang="0">
                  <a:pos x="71" y="48"/>
                </a:cxn>
                <a:cxn ang="0">
                  <a:pos x="67" y="30"/>
                </a:cxn>
                <a:cxn ang="0">
                  <a:pos x="62" y="16"/>
                </a:cxn>
                <a:cxn ang="0">
                  <a:pos x="57" y="5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6" y="3"/>
                </a:cxn>
                <a:cxn ang="0">
                  <a:pos x="27" y="9"/>
                </a:cxn>
                <a:cxn ang="0">
                  <a:pos x="18" y="23"/>
                </a:cxn>
                <a:cxn ang="0">
                  <a:pos x="14" y="37"/>
                </a:cxn>
                <a:cxn ang="0">
                  <a:pos x="14" y="51"/>
                </a:cxn>
                <a:cxn ang="0">
                  <a:pos x="14" y="51"/>
                </a:cxn>
                <a:cxn ang="0">
                  <a:pos x="12" y="67"/>
                </a:cxn>
                <a:cxn ang="0">
                  <a:pos x="11" y="79"/>
                </a:cxn>
                <a:cxn ang="0">
                  <a:pos x="8" y="92"/>
                </a:cxn>
                <a:cxn ang="0">
                  <a:pos x="6" y="102"/>
                </a:cxn>
                <a:cxn ang="0">
                  <a:pos x="2" y="111"/>
                </a:cxn>
                <a:cxn ang="0">
                  <a:pos x="2" y="111"/>
                </a:cxn>
                <a:cxn ang="0">
                  <a:pos x="2" y="117"/>
                </a:cxn>
                <a:cxn ang="0">
                  <a:pos x="2" y="123"/>
                </a:cxn>
                <a:cxn ang="0">
                  <a:pos x="0" y="134"/>
                </a:cxn>
                <a:cxn ang="0">
                  <a:pos x="0" y="143"/>
                </a:cxn>
                <a:cxn ang="0">
                  <a:pos x="2" y="151"/>
                </a:cxn>
                <a:cxn ang="0">
                  <a:pos x="2" y="162"/>
                </a:cxn>
                <a:cxn ang="0">
                  <a:pos x="6" y="170"/>
                </a:cxn>
                <a:cxn ang="0">
                  <a:pos x="8" y="178"/>
                </a:cxn>
                <a:cxn ang="0">
                  <a:pos x="12" y="185"/>
                </a:cxn>
                <a:cxn ang="0">
                  <a:pos x="16" y="191"/>
                </a:cxn>
                <a:cxn ang="0">
                  <a:pos x="16" y="191"/>
                </a:cxn>
                <a:cxn ang="0">
                  <a:pos x="29" y="194"/>
                </a:cxn>
                <a:cxn ang="0">
                  <a:pos x="41" y="191"/>
                </a:cxn>
                <a:cxn ang="0">
                  <a:pos x="55" y="185"/>
                </a:cxn>
                <a:cxn ang="0">
                  <a:pos x="64" y="176"/>
                </a:cxn>
                <a:cxn ang="0">
                  <a:pos x="69" y="164"/>
                </a:cxn>
                <a:cxn ang="0">
                  <a:pos x="69" y="164"/>
                </a:cxn>
                <a:cxn ang="0">
                  <a:pos x="71" y="155"/>
                </a:cxn>
                <a:cxn ang="0">
                  <a:pos x="71" y="146"/>
                </a:cxn>
                <a:cxn ang="0">
                  <a:pos x="71" y="134"/>
                </a:cxn>
                <a:cxn ang="0">
                  <a:pos x="73" y="122"/>
                </a:cxn>
                <a:cxn ang="0">
                  <a:pos x="73" y="109"/>
                </a:cxn>
                <a:cxn ang="0">
                  <a:pos x="76" y="97"/>
                </a:cxn>
                <a:cxn ang="0">
                  <a:pos x="76" y="85"/>
                </a:cxn>
                <a:cxn ang="0">
                  <a:pos x="76" y="74"/>
                </a:cxn>
                <a:cxn ang="0">
                  <a:pos x="73" y="67"/>
                </a:cxn>
                <a:cxn ang="0">
                  <a:pos x="73" y="60"/>
                </a:cxn>
                <a:cxn ang="0">
                  <a:pos x="73" y="60"/>
                </a:cxn>
              </a:cxnLst>
              <a:rect l="0" t="0" r="r" b="b"/>
              <a:pathLst>
                <a:path w="77" h="195">
                  <a:moveTo>
                    <a:pt x="73" y="60"/>
                  </a:moveTo>
                  <a:lnTo>
                    <a:pt x="71" y="48"/>
                  </a:lnTo>
                  <a:lnTo>
                    <a:pt x="67" y="30"/>
                  </a:lnTo>
                  <a:lnTo>
                    <a:pt x="62" y="16"/>
                  </a:lnTo>
                  <a:lnTo>
                    <a:pt x="57" y="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3"/>
                  </a:lnTo>
                  <a:lnTo>
                    <a:pt x="27" y="9"/>
                  </a:lnTo>
                  <a:lnTo>
                    <a:pt x="18" y="23"/>
                  </a:lnTo>
                  <a:lnTo>
                    <a:pt x="14" y="37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2" y="67"/>
                  </a:lnTo>
                  <a:lnTo>
                    <a:pt x="11" y="79"/>
                  </a:lnTo>
                  <a:lnTo>
                    <a:pt x="8" y="92"/>
                  </a:lnTo>
                  <a:lnTo>
                    <a:pt x="6" y="102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2" y="117"/>
                  </a:lnTo>
                  <a:lnTo>
                    <a:pt x="2" y="123"/>
                  </a:lnTo>
                  <a:lnTo>
                    <a:pt x="0" y="134"/>
                  </a:lnTo>
                  <a:lnTo>
                    <a:pt x="0" y="143"/>
                  </a:lnTo>
                  <a:lnTo>
                    <a:pt x="2" y="151"/>
                  </a:lnTo>
                  <a:lnTo>
                    <a:pt x="2" y="162"/>
                  </a:lnTo>
                  <a:lnTo>
                    <a:pt x="6" y="170"/>
                  </a:lnTo>
                  <a:lnTo>
                    <a:pt x="8" y="178"/>
                  </a:lnTo>
                  <a:lnTo>
                    <a:pt x="12" y="185"/>
                  </a:lnTo>
                  <a:lnTo>
                    <a:pt x="16" y="191"/>
                  </a:lnTo>
                  <a:lnTo>
                    <a:pt x="16" y="191"/>
                  </a:lnTo>
                  <a:lnTo>
                    <a:pt x="29" y="194"/>
                  </a:lnTo>
                  <a:lnTo>
                    <a:pt x="41" y="191"/>
                  </a:lnTo>
                  <a:lnTo>
                    <a:pt x="55" y="185"/>
                  </a:lnTo>
                  <a:lnTo>
                    <a:pt x="64" y="176"/>
                  </a:lnTo>
                  <a:lnTo>
                    <a:pt x="69" y="164"/>
                  </a:lnTo>
                  <a:lnTo>
                    <a:pt x="69" y="164"/>
                  </a:lnTo>
                  <a:lnTo>
                    <a:pt x="71" y="155"/>
                  </a:lnTo>
                  <a:lnTo>
                    <a:pt x="71" y="146"/>
                  </a:lnTo>
                  <a:lnTo>
                    <a:pt x="71" y="134"/>
                  </a:lnTo>
                  <a:lnTo>
                    <a:pt x="73" y="122"/>
                  </a:lnTo>
                  <a:lnTo>
                    <a:pt x="73" y="109"/>
                  </a:lnTo>
                  <a:lnTo>
                    <a:pt x="76" y="97"/>
                  </a:lnTo>
                  <a:lnTo>
                    <a:pt x="76" y="85"/>
                  </a:lnTo>
                  <a:lnTo>
                    <a:pt x="76" y="74"/>
                  </a:lnTo>
                  <a:lnTo>
                    <a:pt x="73" y="67"/>
                  </a:lnTo>
                  <a:lnTo>
                    <a:pt x="73" y="60"/>
                  </a:lnTo>
                  <a:lnTo>
                    <a:pt x="73" y="60"/>
                  </a:lnTo>
                </a:path>
              </a:pathLst>
            </a:custGeom>
            <a:solidFill>
              <a:srgbClr val="3B595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43" name="Freeform 286">
              <a:extLst>
                <a:ext uri="{FF2B5EF4-FFF2-40B4-BE49-F238E27FC236}">
                  <a16:creationId xmlns:a16="http://schemas.microsoft.com/office/drawing/2014/main" id="{EEE64A80-2D78-3309-4845-4F12091A6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" y="2894"/>
              <a:ext cx="77" cy="193"/>
            </a:xfrm>
            <a:custGeom>
              <a:avLst/>
              <a:gdLst/>
              <a:ahLst/>
              <a:cxnLst>
                <a:cxn ang="0">
                  <a:pos x="73" y="60"/>
                </a:cxn>
                <a:cxn ang="0">
                  <a:pos x="71" y="48"/>
                </a:cxn>
                <a:cxn ang="0">
                  <a:pos x="67" y="30"/>
                </a:cxn>
                <a:cxn ang="0">
                  <a:pos x="62" y="16"/>
                </a:cxn>
                <a:cxn ang="0">
                  <a:pos x="57" y="5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6" y="3"/>
                </a:cxn>
                <a:cxn ang="0">
                  <a:pos x="27" y="9"/>
                </a:cxn>
                <a:cxn ang="0">
                  <a:pos x="18" y="23"/>
                </a:cxn>
                <a:cxn ang="0">
                  <a:pos x="14" y="37"/>
                </a:cxn>
                <a:cxn ang="0">
                  <a:pos x="14" y="51"/>
                </a:cxn>
                <a:cxn ang="0">
                  <a:pos x="14" y="51"/>
                </a:cxn>
                <a:cxn ang="0">
                  <a:pos x="12" y="67"/>
                </a:cxn>
                <a:cxn ang="0">
                  <a:pos x="11" y="79"/>
                </a:cxn>
                <a:cxn ang="0">
                  <a:pos x="8" y="92"/>
                </a:cxn>
                <a:cxn ang="0">
                  <a:pos x="6" y="102"/>
                </a:cxn>
                <a:cxn ang="0">
                  <a:pos x="2" y="111"/>
                </a:cxn>
                <a:cxn ang="0">
                  <a:pos x="2" y="111"/>
                </a:cxn>
                <a:cxn ang="0">
                  <a:pos x="2" y="117"/>
                </a:cxn>
                <a:cxn ang="0">
                  <a:pos x="2" y="123"/>
                </a:cxn>
                <a:cxn ang="0">
                  <a:pos x="0" y="134"/>
                </a:cxn>
                <a:cxn ang="0">
                  <a:pos x="0" y="143"/>
                </a:cxn>
                <a:cxn ang="0">
                  <a:pos x="2" y="151"/>
                </a:cxn>
                <a:cxn ang="0">
                  <a:pos x="2" y="162"/>
                </a:cxn>
                <a:cxn ang="0">
                  <a:pos x="6" y="170"/>
                </a:cxn>
                <a:cxn ang="0">
                  <a:pos x="8" y="178"/>
                </a:cxn>
                <a:cxn ang="0">
                  <a:pos x="12" y="185"/>
                </a:cxn>
                <a:cxn ang="0">
                  <a:pos x="16" y="191"/>
                </a:cxn>
                <a:cxn ang="0">
                  <a:pos x="16" y="191"/>
                </a:cxn>
                <a:cxn ang="0">
                  <a:pos x="29" y="194"/>
                </a:cxn>
                <a:cxn ang="0">
                  <a:pos x="41" y="191"/>
                </a:cxn>
                <a:cxn ang="0">
                  <a:pos x="55" y="185"/>
                </a:cxn>
                <a:cxn ang="0">
                  <a:pos x="64" y="176"/>
                </a:cxn>
                <a:cxn ang="0">
                  <a:pos x="69" y="164"/>
                </a:cxn>
                <a:cxn ang="0">
                  <a:pos x="69" y="164"/>
                </a:cxn>
                <a:cxn ang="0">
                  <a:pos x="71" y="155"/>
                </a:cxn>
                <a:cxn ang="0">
                  <a:pos x="71" y="146"/>
                </a:cxn>
                <a:cxn ang="0">
                  <a:pos x="71" y="134"/>
                </a:cxn>
                <a:cxn ang="0">
                  <a:pos x="73" y="122"/>
                </a:cxn>
                <a:cxn ang="0">
                  <a:pos x="73" y="109"/>
                </a:cxn>
                <a:cxn ang="0">
                  <a:pos x="76" y="97"/>
                </a:cxn>
                <a:cxn ang="0">
                  <a:pos x="76" y="85"/>
                </a:cxn>
                <a:cxn ang="0">
                  <a:pos x="76" y="74"/>
                </a:cxn>
                <a:cxn ang="0">
                  <a:pos x="73" y="67"/>
                </a:cxn>
                <a:cxn ang="0">
                  <a:pos x="73" y="60"/>
                </a:cxn>
                <a:cxn ang="0">
                  <a:pos x="73" y="60"/>
                </a:cxn>
              </a:cxnLst>
              <a:rect l="0" t="0" r="r" b="b"/>
              <a:pathLst>
                <a:path w="77" h="195">
                  <a:moveTo>
                    <a:pt x="73" y="60"/>
                  </a:moveTo>
                  <a:lnTo>
                    <a:pt x="71" y="48"/>
                  </a:lnTo>
                  <a:lnTo>
                    <a:pt x="67" y="30"/>
                  </a:lnTo>
                  <a:lnTo>
                    <a:pt x="62" y="16"/>
                  </a:lnTo>
                  <a:lnTo>
                    <a:pt x="57" y="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3"/>
                  </a:lnTo>
                  <a:lnTo>
                    <a:pt x="27" y="9"/>
                  </a:lnTo>
                  <a:lnTo>
                    <a:pt x="18" y="23"/>
                  </a:lnTo>
                  <a:lnTo>
                    <a:pt x="14" y="37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2" y="67"/>
                  </a:lnTo>
                  <a:lnTo>
                    <a:pt x="11" y="79"/>
                  </a:lnTo>
                  <a:lnTo>
                    <a:pt x="8" y="92"/>
                  </a:lnTo>
                  <a:lnTo>
                    <a:pt x="6" y="102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2" y="117"/>
                  </a:lnTo>
                  <a:lnTo>
                    <a:pt x="2" y="123"/>
                  </a:lnTo>
                  <a:lnTo>
                    <a:pt x="0" y="134"/>
                  </a:lnTo>
                  <a:lnTo>
                    <a:pt x="0" y="143"/>
                  </a:lnTo>
                  <a:lnTo>
                    <a:pt x="2" y="151"/>
                  </a:lnTo>
                  <a:lnTo>
                    <a:pt x="2" y="162"/>
                  </a:lnTo>
                  <a:lnTo>
                    <a:pt x="6" y="170"/>
                  </a:lnTo>
                  <a:lnTo>
                    <a:pt x="8" y="178"/>
                  </a:lnTo>
                  <a:lnTo>
                    <a:pt x="12" y="185"/>
                  </a:lnTo>
                  <a:lnTo>
                    <a:pt x="16" y="191"/>
                  </a:lnTo>
                  <a:lnTo>
                    <a:pt x="16" y="191"/>
                  </a:lnTo>
                  <a:lnTo>
                    <a:pt x="29" y="194"/>
                  </a:lnTo>
                  <a:lnTo>
                    <a:pt x="41" y="191"/>
                  </a:lnTo>
                  <a:lnTo>
                    <a:pt x="55" y="185"/>
                  </a:lnTo>
                  <a:lnTo>
                    <a:pt x="64" y="176"/>
                  </a:lnTo>
                  <a:lnTo>
                    <a:pt x="69" y="164"/>
                  </a:lnTo>
                  <a:lnTo>
                    <a:pt x="69" y="164"/>
                  </a:lnTo>
                  <a:lnTo>
                    <a:pt x="71" y="155"/>
                  </a:lnTo>
                  <a:lnTo>
                    <a:pt x="71" y="146"/>
                  </a:lnTo>
                  <a:lnTo>
                    <a:pt x="71" y="134"/>
                  </a:lnTo>
                  <a:lnTo>
                    <a:pt x="73" y="122"/>
                  </a:lnTo>
                  <a:lnTo>
                    <a:pt x="73" y="109"/>
                  </a:lnTo>
                  <a:lnTo>
                    <a:pt x="76" y="97"/>
                  </a:lnTo>
                  <a:lnTo>
                    <a:pt x="76" y="85"/>
                  </a:lnTo>
                  <a:lnTo>
                    <a:pt x="76" y="74"/>
                  </a:lnTo>
                  <a:lnTo>
                    <a:pt x="73" y="67"/>
                  </a:lnTo>
                  <a:lnTo>
                    <a:pt x="73" y="60"/>
                  </a:lnTo>
                  <a:lnTo>
                    <a:pt x="73" y="60"/>
                  </a:lnTo>
                </a:path>
              </a:pathLst>
            </a:custGeom>
            <a:noFill/>
            <a:ln w="12700" cap="rnd" cmpd="sng">
              <a:solidFill>
                <a:srgbClr val="3B595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44" name="Freeform 287">
              <a:extLst>
                <a:ext uri="{FF2B5EF4-FFF2-40B4-BE49-F238E27FC236}">
                  <a16:creationId xmlns:a16="http://schemas.microsoft.com/office/drawing/2014/main" id="{3F48AF6D-7FF1-525E-6F07-500B429C8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" y="2887"/>
              <a:ext cx="77" cy="193"/>
            </a:xfrm>
            <a:custGeom>
              <a:avLst/>
              <a:gdLst/>
              <a:ahLst/>
              <a:cxnLst>
                <a:cxn ang="0">
                  <a:pos x="73" y="60"/>
                </a:cxn>
                <a:cxn ang="0">
                  <a:pos x="71" y="48"/>
                </a:cxn>
                <a:cxn ang="0">
                  <a:pos x="67" y="31"/>
                </a:cxn>
                <a:cxn ang="0">
                  <a:pos x="62" y="14"/>
                </a:cxn>
                <a:cxn ang="0">
                  <a:pos x="57" y="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6" y="2"/>
                </a:cxn>
                <a:cxn ang="0">
                  <a:pos x="27" y="9"/>
                </a:cxn>
                <a:cxn ang="0">
                  <a:pos x="18" y="23"/>
                </a:cxn>
                <a:cxn ang="0">
                  <a:pos x="14" y="35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65"/>
                </a:cxn>
                <a:cxn ang="0">
                  <a:pos x="11" y="80"/>
                </a:cxn>
                <a:cxn ang="0">
                  <a:pos x="8" y="90"/>
                </a:cxn>
                <a:cxn ang="0">
                  <a:pos x="6" y="101"/>
                </a:cxn>
                <a:cxn ang="0">
                  <a:pos x="2" y="111"/>
                </a:cxn>
                <a:cxn ang="0">
                  <a:pos x="2" y="111"/>
                </a:cxn>
                <a:cxn ang="0">
                  <a:pos x="2" y="117"/>
                </a:cxn>
                <a:cxn ang="0">
                  <a:pos x="2" y="124"/>
                </a:cxn>
                <a:cxn ang="0">
                  <a:pos x="0" y="132"/>
                </a:cxn>
                <a:cxn ang="0">
                  <a:pos x="0" y="143"/>
                </a:cxn>
                <a:cxn ang="0">
                  <a:pos x="2" y="152"/>
                </a:cxn>
                <a:cxn ang="0">
                  <a:pos x="2" y="162"/>
                </a:cxn>
                <a:cxn ang="0">
                  <a:pos x="6" y="170"/>
                </a:cxn>
                <a:cxn ang="0">
                  <a:pos x="8" y="179"/>
                </a:cxn>
                <a:cxn ang="0">
                  <a:pos x="12" y="185"/>
                </a:cxn>
                <a:cxn ang="0">
                  <a:pos x="16" y="189"/>
                </a:cxn>
                <a:cxn ang="0">
                  <a:pos x="16" y="189"/>
                </a:cxn>
                <a:cxn ang="0">
                  <a:pos x="29" y="194"/>
                </a:cxn>
                <a:cxn ang="0">
                  <a:pos x="41" y="191"/>
                </a:cxn>
                <a:cxn ang="0">
                  <a:pos x="55" y="185"/>
                </a:cxn>
                <a:cxn ang="0">
                  <a:pos x="64" y="177"/>
                </a:cxn>
                <a:cxn ang="0">
                  <a:pos x="69" y="164"/>
                </a:cxn>
                <a:cxn ang="0">
                  <a:pos x="69" y="164"/>
                </a:cxn>
                <a:cxn ang="0">
                  <a:pos x="71" y="155"/>
                </a:cxn>
                <a:cxn ang="0">
                  <a:pos x="71" y="145"/>
                </a:cxn>
                <a:cxn ang="0">
                  <a:pos x="71" y="134"/>
                </a:cxn>
                <a:cxn ang="0">
                  <a:pos x="73" y="122"/>
                </a:cxn>
                <a:cxn ang="0">
                  <a:pos x="73" y="109"/>
                </a:cxn>
                <a:cxn ang="0">
                  <a:pos x="76" y="97"/>
                </a:cxn>
                <a:cxn ang="0">
                  <a:pos x="76" y="85"/>
                </a:cxn>
                <a:cxn ang="0">
                  <a:pos x="76" y="76"/>
                </a:cxn>
                <a:cxn ang="0">
                  <a:pos x="73" y="67"/>
                </a:cxn>
                <a:cxn ang="0">
                  <a:pos x="73" y="60"/>
                </a:cxn>
                <a:cxn ang="0">
                  <a:pos x="73" y="60"/>
                </a:cxn>
              </a:cxnLst>
              <a:rect l="0" t="0" r="r" b="b"/>
              <a:pathLst>
                <a:path w="77" h="195">
                  <a:moveTo>
                    <a:pt x="73" y="60"/>
                  </a:moveTo>
                  <a:lnTo>
                    <a:pt x="71" y="48"/>
                  </a:lnTo>
                  <a:lnTo>
                    <a:pt x="67" y="31"/>
                  </a:lnTo>
                  <a:lnTo>
                    <a:pt x="62" y="14"/>
                  </a:lnTo>
                  <a:lnTo>
                    <a:pt x="57" y="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2"/>
                  </a:lnTo>
                  <a:lnTo>
                    <a:pt x="27" y="9"/>
                  </a:lnTo>
                  <a:lnTo>
                    <a:pt x="18" y="23"/>
                  </a:lnTo>
                  <a:lnTo>
                    <a:pt x="14" y="35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65"/>
                  </a:lnTo>
                  <a:lnTo>
                    <a:pt x="11" y="80"/>
                  </a:lnTo>
                  <a:lnTo>
                    <a:pt x="8" y="90"/>
                  </a:lnTo>
                  <a:lnTo>
                    <a:pt x="6" y="101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2" y="117"/>
                  </a:lnTo>
                  <a:lnTo>
                    <a:pt x="2" y="124"/>
                  </a:lnTo>
                  <a:lnTo>
                    <a:pt x="0" y="132"/>
                  </a:lnTo>
                  <a:lnTo>
                    <a:pt x="0" y="143"/>
                  </a:lnTo>
                  <a:lnTo>
                    <a:pt x="2" y="152"/>
                  </a:lnTo>
                  <a:lnTo>
                    <a:pt x="2" y="162"/>
                  </a:lnTo>
                  <a:lnTo>
                    <a:pt x="6" y="170"/>
                  </a:lnTo>
                  <a:lnTo>
                    <a:pt x="8" y="179"/>
                  </a:lnTo>
                  <a:lnTo>
                    <a:pt x="12" y="185"/>
                  </a:lnTo>
                  <a:lnTo>
                    <a:pt x="16" y="189"/>
                  </a:lnTo>
                  <a:lnTo>
                    <a:pt x="16" y="189"/>
                  </a:lnTo>
                  <a:lnTo>
                    <a:pt x="29" y="194"/>
                  </a:lnTo>
                  <a:lnTo>
                    <a:pt x="41" y="191"/>
                  </a:lnTo>
                  <a:lnTo>
                    <a:pt x="55" y="185"/>
                  </a:lnTo>
                  <a:lnTo>
                    <a:pt x="64" y="177"/>
                  </a:lnTo>
                  <a:lnTo>
                    <a:pt x="69" y="164"/>
                  </a:lnTo>
                  <a:lnTo>
                    <a:pt x="69" y="164"/>
                  </a:lnTo>
                  <a:lnTo>
                    <a:pt x="71" y="155"/>
                  </a:lnTo>
                  <a:lnTo>
                    <a:pt x="71" y="145"/>
                  </a:lnTo>
                  <a:lnTo>
                    <a:pt x="71" y="134"/>
                  </a:lnTo>
                  <a:lnTo>
                    <a:pt x="73" y="122"/>
                  </a:lnTo>
                  <a:lnTo>
                    <a:pt x="73" y="109"/>
                  </a:lnTo>
                  <a:lnTo>
                    <a:pt x="76" y="97"/>
                  </a:lnTo>
                  <a:lnTo>
                    <a:pt x="76" y="85"/>
                  </a:lnTo>
                  <a:lnTo>
                    <a:pt x="76" y="76"/>
                  </a:lnTo>
                  <a:lnTo>
                    <a:pt x="73" y="67"/>
                  </a:lnTo>
                  <a:lnTo>
                    <a:pt x="73" y="60"/>
                  </a:lnTo>
                  <a:lnTo>
                    <a:pt x="73" y="6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45" name="Freeform 288">
              <a:extLst>
                <a:ext uri="{FF2B5EF4-FFF2-40B4-BE49-F238E27FC236}">
                  <a16:creationId xmlns:a16="http://schemas.microsoft.com/office/drawing/2014/main" id="{A87C61E4-463C-12D6-03EF-FB4F09CEB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" y="2887"/>
              <a:ext cx="77" cy="193"/>
            </a:xfrm>
            <a:custGeom>
              <a:avLst/>
              <a:gdLst/>
              <a:ahLst/>
              <a:cxnLst>
                <a:cxn ang="0">
                  <a:pos x="73" y="60"/>
                </a:cxn>
                <a:cxn ang="0">
                  <a:pos x="71" y="48"/>
                </a:cxn>
                <a:cxn ang="0">
                  <a:pos x="67" y="31"/>
                </a:cxn>
                <a:cxn ang="0">
                  <a:pos x="62" y="14"/>
                </a:cxn>
                <a:cxn ang="0">
                  <a:pos x="57" y="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6" y="2"/>
                </a:cxn>
                <a:cxn ang="0">
                  <a:pos x="27" y="9"/>
                </a:cxn>
                <a:cxn ang="0">
                  <a:pos x="18" y="23"/>
                </a:cxn>
                <a:cxn ang="0">
                  <a:pos x="14" y="35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65"/>
                </a:cxn>
                <a:cxn ang="0">
                  <a:pos x="11" y="80"/>
                </a:cxn>
                <a:cxn ang="0">
                  <a:pos x="8" y="90"/>
                </a:cxn>
                <a:cxn ang="0">
                  <a:pos x="6" y="101"/>
                </a:cxn>
                <a:cxn ang="0">
                  <a:pos x="2" y="111"/>
                </a:cxn>
                <a:cxn ang="0">
                  <a:pos x="2" y="111"/>
                </a:cxn>
                <a:cxn ang="0">
                  <a:pos x="2" y="117"/>
                </a:cxn>
                <a:cxn ang="0">
                  <a:pos x="2" y="124"/>
                </a:cxn>
                <a:cxn ang="0">
                  <a:pos x="0" y="132"/>
                </a:cxn>
                <a:cxn ang="0">
                  <a:pos x="0" y="143"/>
                </a:cxn>
                <a:cxn ang="0">
                  <a:pos x="2" y="152"/>
                </a:cxn>
                <a:cxn ang="0">
                  <a:pos x="2" y="162"/>
                </a:cxn>
                <a:cxn ang="0">
                  <a:pos x="6" y="170"/>
                </a:cxn>
                <a:cxn ang="0">
                  <a:pos x="8" y="179"/>
                </a:cxn>
                <a:cxn ang="0">
                  <a:pos x="12" y="185"/>
                </a:cxn>
                <a:cxn ang="0">
                  <a:pos x="16" y="189"/>
                </a:cxn>
                <a:cxn ang="0">
                  <a:pos x="16" y="189"/>
                </a:cxn>
                <a:cxn ang="0">
                  <a:pos x="29" y="194"/>
                </a:cxn>
                <a:cxn ang="0">
                  <a:pos x="41" y="191"/>
                </a:cxn>
                <a:cxn ang="0">
                  <a:pos x="55" y="185"/>
                </a:cxn>
                <a:cxn ang="0">
                  <a:pos x="64" y="177"/>
                </a:cxn>
                <a:cxn ang="0">
                  <a:pos x="69" y="164"/>
                </a:cxn>
                <a:cxn ang="0">
                  <a:pos x="69" y="164"/>
                </a:cxn>
                <a:cxn ang="0">
                  <a:pos x="71" y="155"/>
                </a:cxn>
                <a:cxn ang="0">
                  <a:pos x="71" y="145"/>
                </a:cxn>
                <a:cxn ang="0">
                  <a:pos x="71" y="134"/>
                </a:cxn>
                <a:cxn ang="0">
                  <a:pos x="73" y="122"/>
                </a:cxn>
                <a:cxn ang="0">
                  <a:pos x="73" y="109"/>
                </a:cxn>
                <a:cxn ang="0">
                  <a:pos x="76" y="97"/>
                </a:cxn>
                <a:cxn ang="0">
                  <a:pos x="76" y="85"/>
                </a:cxn>
                <a:cxn ang="0">
                  <a:pos x="76" y="76"/>
                </a:cxn>
                <a:cxn ang="0">
                  <a:pos x="73" y="67"/>
                </a:cxn>
                <a:cxn ang="0">
                  <a:pos x="73" y="60"/>
                </a:cxn>
                <a:cxn ang="0">
                  <a:pos x="73" y="60"/>
                </a:cxn>
              </a:cxnLst>
              <a:rect l="0" t="0" r="r" b="b"/>
              <a:pathLst>
                <a:path w="77" h="195">
                  <a:moveTo>
                    <a:pt x="73" y="60"/>
                  </a:moveTo>
                  <a:lnTo>
                    <a:pt x="71" y="48"/>
                  </a:lnTo>
                  <a:lnTo>
                    <a:pt x="67" y="31"/>
                  </a:lnTo>
                  <a:lnTo>
                    <a:pt x="62" y="14"/>
                  </a:lnTo>
                  <a:lnTo>
                    <a:pt x="57" y="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2"/>
                  </a:lnTo>
                  <a:lnTo>
                    <a:pt x="27" y="9"/>
                  </a:lnTo>
                  <a:lnTo>
                    <a:pt x="18" y="23"/>
                  </a:lnTo>
                  <a:lnTo>
                    <a:pt x="14" y="35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65"/>
                  </a:lnTo>
                  <a:lnTo>
                    <a:pt x="11" y="80"/>
                  </a:lnTo>
                  <a:lnTo>
                    <a:pt x="8" y="90"/>
                  </a:lnTo>
                  <a:lnTo>
                    <a:pt x="6" y="101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2" y="117"/>
                  </a:lnTo>
                  <a:lnTo>
                    <a:pt x="2" y="124"/>
                  </a:lnTo>
                  <a:lnTo>
                    <a:pt x="0" y="132"/>
                  </a:lnTo>
                  <a:lnTo>
                    <a:pt x="0" y="143"/>
                  </a:lnTo>
                  <a:lnTo>
                    <a:pt x="2" y="152"/>
                  </a:lnTo>
                  <a:lnTo>
                    <a:pt x="2" y="162"/>
                  </a:lnTo>
                  <a:lnTo>
                    <a:pt x="6" y="170"/>
                  </a:lnTo>
                  <a:lnTo>
                    <a:pt x="8" y="179"/>
                  </a:lnTo>
                  <a:lnTo>
                    <a:pt x="12" y="185"/>
                  </a:lnTo>
                  <a:lnTo>
                    <a:pt x="16" y="189"/>
                  </a:lnTo>
                  <a:lnTo>
                    <a:pt x="16" y="189"/>
                  </a:lnTo>
                  <a:lnTo>
                    <a:pt x="29" y="194"/>
                  </a:lnTo>
                  <a:lnTo>
                    <a:pt x="41" y="191"/>
                  </a:lnTo>
                  <a:lnTo>
                    <a:pt x="55" y="185"/>
                  </a:lnTo>
                  <a:lnTo>
                    <a:pt x="64" y="177"/>
                  </a:lnTo>
                  <a:lnTo>
                    <a:pt x="69" y="164"/>
                  </a:lnTo>
                  <a:lnTo>
                    <a:pt x="69" y="164"/>
                  </a:lnTo>
                  <a:lnTo>
                    <a:pt x="71" y="155"/>
                  </a:lnTo>
                  <a:lnTo>
                    <a:pt x="71" y="145"/>
                  </a:lnTo>
                  <a:lnTo>
                    <a:pt x="71" y="134"/>
                  </a:lnTo>
                  <a:lnTo>
                    <a:pt x="73" y="122"/>
                  </a:lnTo>
                  <a:lnTo>
                    <a:pt x="73" y="109"/>
                  </a:lnTo>
                  <a:lnTo>
                    <a:pt x="76" y="97"/>
                  </a:lnTo>
                  <a:lnTo>
                    <a:pt x="76" y="85"/>
                  </a:lnTo>
                  <a:lnTo>
                    <a:pt x="76" y="76"/>
                  </a:lnTo>
                  <a:lnTo>
                    <a:pt x="73" y="67"/>
                  </a:lnTo>
                  <a:lnTo>
                    <a:pt x="73" y="60"/>
                  </a:lnTo>
                  <a:lnTo>
                    <a:pt x="73" y="6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46" name="Freeform 289">
              <a:extLst>
                <a:ext uri="{FF2B5EF4-FFF2-40B4-BE49-F238E27FC236}">
                  <a16:creationId xmlns:a16="http://schemas.microsoft.com/office/drawing/2014/main" id="{518FAC9F-15EB-4D6E-8010-4073B0D9B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" y="2918"/>
              <a:ext cx="101" cy="110"/>
            </a:xfrm>
            <a:custGeom>
              <a:avLst/>
              <a:gdLst/>
              <a:ahLst/>
              <a:cxnLst>
                <a:cxn ang="0">
                  <a:pos x="99" y="56"/>
                </a:cxn>
                <a:cxn ang="0">
                  <a:pos x="90" y="50"/>
                </a:cxn>
                <a:cxn ang="0">
                  <a:pos x="78" y="37"/>
                </a:cxn>
                <a:cxn ang="0">
                  <a:pos x="64" y="27"/>
                </a:cxn>
                <a:cxn ang="0">
                  <a:pos x="52" y="16"/>
                </a:cxn>
                <a:cxn ang="0">
                  <a:pos x="44" y="5"/>
                </a:cxn>
                <a:cxn ang="0">
                  <a:pos x="44" y="5"/>
                </a:cxn>
                <a:cxn ang="0">
                  <a:pos x="33" y="0"/>
                </a:cxn>
                <a:cxn ang="0">
                  <a:pos x="23" y="0"/>
                </a:cxn>
                <a:cxn ang="0">
                  <a:pos x="9" y="4"/>
                </a:cxn>
                <a:cxn ang="0">
                  <a:pos x="4" y="12"/>
                </a:cxn>
                <a:cxn ang="0">
                  <a:pos x="2" y="25"/>
                </a:cxn>
                <a:cxn ang="0">
                  <a:pos x="2" y="25"/>
                </a:cxn>
                <a:cxn ang="0">
                  <a:pos x="4" y="35"/>
                </a:cxn>
                <a:cxn ang="0">
                  <a:pos x="6" y="46"/>
                </a:cxn>
                <a:cxn ang="0">
                  <a:pos x="6" y="55"/>
                </a:cxn>
                <a:cxn ang="0">
                  <a:pos x="6" y="62"/>
                </a:cxn>
                <a:cxn ang="0">
                  <a:pos x="2" y="69"/>
                </a:cxn>
                <a:cxn ang="0">
                  <a:pos x="2" y="69"/>
                </a:cxn>
                <a:cxn ang="0">
                  <a:pos x="0" y="78"/>
                </a:cxn>
                <a:cxn ang="0">
                  <a:pos x="0" y="85"/>
                </a:cxn>
                <a:cxn ang="0">
                  <a:pos x="4" y="96"/>
                </a:cxn>
                <a:cxn ang="0">
                  <a:pos x="9" y="104"/>
                </a:cxn>
                <a:cxn ang="0">
                  <a:pos x="18" y="109"/>
                </a:cxn>
                <a:cxn ang="0">
                  <a:pos x="18" y="109"/>
                </a:cxn>
                <a:cxn ang="0">
                  <a:pos x="27" y="109"/>
                </a:cxn>
                <a:cxn ang="0">
                  <a:pos x="39" y="106"/>
                </a:cxn>
                <a:cxn ang="0">
                  <a:pos x="50" y="101"/>
                </a:cxn>
                <a:cxn ang="0">
                  <a:pos x="58" y="94"/>
                </a:cxn>
                <a:cxn ang="0">
                  <a:pos x="64" y="88"/>
                </a:cxn>
                <a:cxn ang="0">
                  <a:pos x="64" y="88"/>
                </a:cxn>
                <a:cxn ang="0">
                  <a:pos x="71" y="79"/>
                </a:cxn>
                <a:cxn ang="0">
                  <a:pos x="82" y="73"/>
                </a:cxn>
                <a:cxn ang="0">
                  <a:pos x="90" y="64"/>
                </a:cxn>
                <a:cxn ang="0">
                  <a:pos x="96" y="58"/>
                </a:cxn>
                <a:cxn ang="0">
                  <a:pos x="99" y="56"/>
                </a:cxn>
                <a:cxn ang="0">
                  <a:pos x="99" y="56"/>
                </a:cxn>
              </a:cxnLst>
              <a:rect l="0" t="0" r="r" b="b"/>
              <a:pathLst>
                <a:path w="100" h="110">
                  <a:moveTo>
                    <a:pt x="99" y="56"/>
                  </a:moveTo>
                  <a:lnTo>
                    <a:pt x="90" y="50"/>
                  </a:lnTo>
                  <a:lnTo>
                    <a:pt x="78" y="37"/>
                  </a:lnTo>
                  <a:lnTo>
                    <a:pt x="64" y="27"/>
                  </a:lnTo>
                  <a:lnTo>
                    <a:pt x="52" y="16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33" y="0"/>
                  </a:lnTo>
                  <a:lnTo>
                    <a:pt x="23" y="0"/>
                  </a:lnTo>
                  <a:lnTo>
                    <a:pt x="9" y="4"/>
                  </a:lnTo>
                  <a:lnTo>
                    <a:pt x="4" y="12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4" y="35"/>
                  </a:lnTo>
                  <a:lnTo>
                    <a:pt x="6" y="46"/>
                  </a:lnTo>
                  <a:lnTo>
                    <a:pt x="6" y="55"/>
                  </a:lnTo>
                  <a:lnTo>
                    <a:pt x="6" y="62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0" y="78"/>
                  </a:lnTo>
                  <a:lnTo>
                    <a:pt x="0" y="85"/>
                  </a:lnTo>
                  <a:lnTo>
                    <a:pt x="4" y="96"/>
                  </a:lnTo>
                  <a:lnTo>
                    <a:pt x="9" y="104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27" y="109"/>
                  </a:lnTo>
                  <a:lnTo>
                    <a:pt x="39" y="106"/>
                  </a:lnTo>
                  <a:lnTo>
                    <a:pt x="50" y="101"/>
                  </a:lnTo>
                  <a:lnTo>
                    <a:pt x="58" y="94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71" y="79"/>
                  </a:lnTo>
                  <a:lnTo>
                    <a:pt x="82" y="73"/>
                  </a:lnTo>
                  <a:lnTo>
                    <a:pt x="90" y="64"/>
                  </a:lnTo>
                  <a:lnTo>
                    <a:pt x="96" y="58"/>
                  </a:lnTo>
                  <a:lnTo>
                    <a:pt x="99" y="56"/>
                  </a:lnTo>
                  <a:lnTo>
                    <a:pt x="99" y="56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47" name="Freeform 290">
              <a:extLst>
                <a:ext uri="{FF2B5EF4-FFF2-40B4-BE49-F238E27FC236}">
                  <a16:creationId xmlns:a16="http://schemas.microsoft.com/office/drawing/2014/main" id="{68A3FADE-70D7-8CB6-603E-54AE5886B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" y="2918"/>
              <a:ext cx="101" cy="110"/>
            </a:xfrm>
            <a:custGeom>
              <a:avLst/>
              <a:gdLst/>
              <a:ahLst/>
              <a:cxnLst>
                <a:cxn ang="0">
                  <a:pos x="99" y="56"/>
                </a:cxn>
                <a:cxn ang="0">
                  <a:pos x="90" y="50"/>
                </a:cxn>
                <a:cxn ang="0">
                  <a:pos x="78" y="37"/>
                </a:cxn>
                <a:cxn ang="0">
                  <a:pos x="64" y="27"/>
                </a:cxn>
                <a:cxn ang="0">
                  <a:pos x="52" y="16"/>
                </a:cxn>
                <a:cxn ang="0">
                  <a:pos x="44" y="5"/>
                </a:cxn>
                <a:cxn ang="0">
                  <a:pos x="44" y="5"/>
                </a:cxn>
                <a:cxn ang="0">
                  <a:pos x="33" y="0"/>
                </a:cxn>
                <a:cxn ang="0">
                  <a:pos x="23" y="0"/>
                </a:cxn>
                <a:cxn ang="0">
                  <a:pos x="9" y="4"/>
                </a:cxn>
                <a:cxn ang="0">
                  <a:pos x="4" y="12"/>
                </a:cxn>
                <a:cxn ang="0">
                  <a:pos x="2" y="25"/>
                </a:cxn>
                <a:cxn ang="0">
                  <a:pos x="2" y="25"/>
                </a:cxn>
                <a:cxn ang="0">
                  <a:pos x="4" y="35"/>
                </a:cxn>
                <a:cxn ang="0">
                  <a:pos x="6" y="46"/>
                </a:cxn>
                <a:cxn ang="0">
                  <a:pos x="6" y="55"/>
                </a:cxn>
                <a:cxn ang="0">
                  <a:pos x="6" y="62"/>
                </a:cxn>
                <a:cxn ang="0">
                  <a:pos x="2" y="69"/>
                </a:cxn>
                <a:cxn ang="0">
                  <a:pos x="2" y="69"/>
                </a:cxn>
                <a:cxn ang="0">
                  <a:pos x="0" y="78"/>
                </a:cxn>
                <a:cxn ang="0">
                  <a:pos x="0" y="85"/>
                </a:cxn>
                <a:cxn ang="0">
                  <a:pos x="4" y="96"/>
                </a:cxn>
                <a:cxn ang="0">
                  <a:pos x="9" y="104"/>
                </a:cxn>
                <a:cxn ang="0">
                  <a:pos x="18" y="109"/>
                </a:cxn>
                <a:cxn ang="0">
                  <a:pos x="18" y="109"/>
                </a:cxn>
                <a:cxn ang="0">
                  <a:pos x="27" y="109"/>
                </a:cxn>
                <a:cxn ang="0">
                  <a:pos x="39" y="106"/>
                </a:cxn>
                <a:cxn ang="0">
                  <a:pos x="50" y="101"/>
                </a:cxn>
                <a:cxn ang="0">
                  <a:pos x="58" y="94"/>
                </a:cxn>
                <a:cxn ang="0">
                  <a:pos x="64" y="88"/>
                </a:cxn>
                <a:cxn ang="0">
                  <a:pos x="64" y="88"/>
                </a:cxn>
                <a:cxn ang="0">
                  <a:pos x="71" y="79"/>
                </a:cxn>
                <a:cxn ang="0">
                  <a:pos x="82" y="73"/>
                </a:cxn>
                <a:cxn ang="0">
                  <a:pos x="90" y="64"/>
                </a:cxn>
                <a:cxn ang="0">
                  <a:pos x="96" y="58"/>
                </a:cxn>
                <a:cxn ang="0">
                  <a:pos x="99" y="56"/>
                </a:cxn>
                <a:cxn ang="0">
                  <a:pos x="99" y="56"/>
                </a:cxn>
              </a:cxnLst>
              <a:rect l="0" t="0" r="r" b="b"/>
              <a:pathLst>
                <a:path w="100" h="110">
                  <a:moveTo>
                    <a:pt x="99" y="56"/>
                  </a:moveTo>
                  <a:lnTo>
                    <a:pt x="90" y="50"/>
                  </a:lnTo>
                  <a:lnTo>
                    <a:pt x="78" y="37"/>
                  </a:lnTo>
                  <a:lnTo>
                    <a:pt x="64" y="27"/>
                  </a:lnTo>
                  <a:lnTo>
                    <a:pt x="52" y="16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33" y="0"/>
                  </a:lnTo>
                  <a:lnTo>
                    <a:pt x="23" y="0"/>
                  </a:lnTo>
                  <a:lnTo>
                    <a:pt x="9" y="4"/>
                  </a:lnTo>
                  <a:lnTo>
                    <a:pt x="4" y="12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4" y="35"/>
                  </a:lnTo>
                  <a:lnTo>
                    <a:pt x="6" y="46"/>
                  </a:lnTo>
                  <a:lnTo>
                    <a:pt x="6" y="55"/>
                  </a:lnTo>
                  <a:lnTo>
                    <a:pt x="6" y="62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0" y="78"/>
                  </a:lnTo>
                  <a:lnTo>
                    <a:pt x="0" y="85"/>
                  </a:lnTo>
                  <a:lnTo>
                    <a:pt x="4" y="96"/>
                  </a:lnTo>
                  <a:lnTo>
                    <a:pt x="9" y="104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27" y="109"/>
                  </a:lnTo>
                  <a:lnTo>
                    <a:pt x="39" y="106"/>
                  </a:lnTo>
                  <a:lnTo>
                    <a:pt x="50" y="101"/>
                  </a:lnTo>
                  <a:lnTo>
                    <a:pt x="58" y="94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71" y="79"/>
                  </a:lnTo>
                  <a:lnTo>
                    <a:pt x="82" y="73"/>
                  </a:lnTo>
                  <a:lnTo>
                    <a:pt x="90" y="64"/>
                  </a:lnTo>
                  <a:lnTo>
                    <a:pt x="96" y="58"/>
                  </a:lnTo>
                  <a:lnTo>
                    <a:pt x="99" y="56"/>
                  </a:lnTo>
                  <a:lnTo>
                    <a:pt x="99" y="5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48" name="Freeform 291">
              <a:extLst>
                <a:ext uri="{FF2B5EF4-FFF2-40B4-BE49-F238E27FC236}">
                  <a16:creationId xmlns:a16="http://schemas.microsoft.com/office/drawing/2014/main" id="{5E74A261-A918-A56E-CC72-F20A624FB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1" y="2813"/>
              <a:ext cx="56" cy="57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6" y="52"/>
                </a:cxn>
                <a:cxn ang="0">
                  <a:pos x="44" y="48"/>
                </a:cxn>
                <a:cxn ang="0">
                  <a:pos x="50" y="41"/>
                </a:cxn>
                <a:cxn ang="0">
                  <a:pos x="52" y="35"/>
                </a:cxn>
                <a:cxn ang="0">
                  <a:pos x="55" y="27"/>
                </a:cxn>
                <a:cxn ang="0">
                  <a:pos x="55" y="27"/>
                </a:cxn>
                <a:cxn ang="0">
                  <a:pos x="52" y="18"/>
                </a:cxn>
                <a:cxn ang="0">
                  <a:pos x="50" y="11"/>
                </a:cxn>
                <a:cxn ang="0">
                  <a:pos x="44" y="4"/>
                </a:cxn>
                <a:cxn ang="0">
                  <a:pos x="36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1" y="4"/>
                </a:cxn>
                <a:cxn ang="0">
                  <a:pos x="4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0" y="35"/>
                </a:cxn>
                <a:cxn ang="0">
                  <a:pos x="4" y="41"/>
                </a:cxn>
                <a:cxn ang="0">
                  <a:pos x="11" y="48"/>
                </a:cxn>
                <a:cxn ang="0">
                  <a:pos x="18" y="52"/>
                </a:cxn>
                <a:cxn ang="0">
                  <a:pos x="27" y="55"/>
                </a:cxn>
                <a:cxn ang="0">
                  <a:pos x="27" y="55"/>
                </a:cxn>
              </a:cxnLst>
              <a:rect l="0" t="0" r="r" b="b"/>
              <a:pathLst>
                <a:path w="56" h="56">
                  <a:moveTo>
                    <a:pt x="27" y="55"/>
                  </a:moveTo>
                  <a:lnTo>
                    <a:pt x="36" y="52"/>
                  </a:lnTo>
                  <a:lnTo>
                    <a:pt x="44" y="48"/>
                  </a:lnTo>
                  <a:lnTo>
                    <a:pt x="50" y="41"/>
                  </a:lnTo>
                  <a:lnTo>
                    <a:pt x="52" y="35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52" y="18"/>
                  </a:lnTo>
                  <a:lnTo>
                    <a:pt x="50" y="11"/>
                  </a:lnTo>
                  <a:lnTo>
                    <a:pt x="44" y="4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1" y="4"/>
                  </a:lnTo>
                  <a:lnTo>
                    <a:pt x="4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4" y="41"/>
                  </a:lnTo>
                  <a:lnTo>
                    <a:pt x="11" y="48"/>
                  </a:lnTo>
                  <a:lnTo>
                    <a:pt x="18" y="52"/>
                  </a:lnTo>
                  <a:lnTo>
                    <a:pt x="27" y="55"/>
                  </a:lnTo>
                  <a:lnTo>
                    <a:pt x="27" y="5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49" name="Freeform 292">
              <a:extLst>
                <a:ext uri="{FF2B5EF4-FFF2-40B4-BE49-F238E27FC236}">
                  <a16:creationId xmlns:a16="http://schemas.microsoft.com/office/drawing/2014/main" id="{8EE8CCC6-60FF-0BE3-6447-9AA80EB83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1" y="2813"/>
              <a:ext cx="56" cy="57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6" y="52"/>
                </a:cxn>
                <a:cxn ang="0">
                  <a:pos x="44" y="48"/>
                </a:cxn>
                <a:cxn ang="0">
                  <a:pos x="50" y="41"/>
                </a:cxn>
                <a:cxn ang="0">
                  <a:pos x="52" y="35"/>
                </a:cxn>
                <a:cxn ang="0">
                  <a:pos x="55" y="27"/>
                </a:cxn>
                <a:cxn ang="0">
                  <a:pos x="55" y="27"/>
                </a:cxn>
                <a:cxn ang="0">
                  <a:pos x="52" y="18"/>
                </a:cxn>
                <a:cxn ang="0">
                  <a:pos x="50" y="11"/>
                </a:cxn>
                <a:cxn ang="0">
                  <a:pos x="44" y="4"/>
                </a:cxn>
                <a:cxn ang="0">
                  <a:pos x="36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1" y="4"/>
                </a:cxn>
                <a:cxn ang="0">
                  <a:pos x="4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0" y="35"/>
                </a:cxn>
                <a:cxn ang="0">
                  <a:pos x="4" y="41"/>
                </a:cxn>
                <a:cxn ang="0">
                  <a:pos x="11" y="48"/>
                </a:cxn>
                <a:cxn ang="0">
                  <a:pos x="18" y="52"/>
                </a:cxn>
                <a:cxn ang="0">
                  <a:pos x="27" y="55"/>
                </a:cxn>
                <a:cxn ang="0">
                  <a:pos x="27" y="55"/>
                </a:cxn>
              </a:cxnLst>
              <a:rect l="0" t="0" r="r" b="b"/>
              <a:pathLst>
                <a:path w="56" h="56">
                  <a:moveTo>
                    <a:pt x="27" y="55"/>
                  </a:moveTo>
                  <a:lnTo>
                    <a:pt x="36" y="52"/>
                  </a:lnTo>
                  <a:lnTo>
                    <a:pt x="44" y="48"/>
                  </a:lnTo>
                  <a:lnTo>
                    <a:pt x="50" y="41"/>
                  </a:lnTo>
                  <a:lnTo>
                    <a:pt x="52" y="35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52" y="18"/>
                  </a:lnTo>
                  <a:lnTo>
                    <a:pt x="50" y="11"/>
                  </a:lnTo>
                  <a:lnTo>
                    <a:pt x="44" y="4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1" y="4"/>
                  </a:lnTo>
                  <a:lnTo>
                    <a:pt x="4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4" y="41"/>
                  </a:lnTo>
                  <a:lnTo>
                    <a:pt x="11" y="48"/>
                  </a:lnTo>
                  <a:lnTo>
                    <a:pt x="18" y="52"/>
                  </a:lnTo>
                  <a:lnTo>
                    <a:pt x="27" y="55"/>
                  </a:lnTo>
                  <a:lnTo>
                    <a:pt x="27" y="5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50" name="Freeform 293">
              <a:extLst>
                <a:ext uri="{FF2B5EF4-FFF2-40B4-BE49-F238E27FC236}">
                  <a16:creationId xmlns:a16="http://schemas.microsoft.com/office/drawing/2014/main" id="{D805CD70-B159-2AFA-C211-2AEEE30DD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" y="2756"/>
              <a:ext cx="57" cy="57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6" y="52"/>
                </a:cxn>
                <a:cxn ang="0">
                  <a:pos x="41" y="50"/>
                </a:cxn>
                <a:cxn ang="0">
                  <a:pos x="48" y="45"/>
                </a:cxn>
                <a:cxn ang="0">
                  <a:pos x="52" y="36"/>
                </a:cxn>
                <a:cxn ang="0">
                  <a:pos x="55" y="27"/>
                </a:cxn>
                <a:cxn ang="0">
                  <a:pos x="55" y="27"/>
                </a:cxn>
                <a:cxn ang="0">
                  <a:pos x="52" y="19"/>
                </a:cxn>
                <a:cxn ang="0">
                  <a:pos x="48" y="11"/>
                </a:cxn>
                <a:cxn ang="0">
                  <a:pos x="41" y="4"/>
                </a:cxn>
                <a:cxn ang="0">
                  <a:pos x="36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1" y="4"/>
                </a:cxn>
                <a:cxn ang="0">
                  <a:pos x="4" y="11"/>
                </a:cxn>
                <a:cxn ang="0">
                  <a:pos x="0" y="19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0" y="36"/>
                </a:cxn>
                <a:cxn ang="0">
                  <a:pos x="4" y="45"/>
                </a:cxn>
                <a:cxn ang="0">
                  <a:pos x="11" y="50"/>
                </a:cxn>
                <a:cxn ang="0">
                  <a:pos x="18" y="52"/>
                </a:cxn>
                <a:cxn ang="0">
                  <a:pos x="27" y="55"/>
                </a:cxn>
                <a:cxn ang="0">
                  <a:pos x="27" y="55"/>
                </a:cxn>
              </a:cxnLst>
              <a:rect l="0" t="0" r="r" b="b"/>
              <a:pathLst>
                <a:path w="56" h="56">
                  <a:moveTo>
                    <a:pt x="27" y="55"/>
                  </a:moveTo>
                  <a:lnTo>
                    <a:pt x="36" y="52"/>
                  </a:lnTo>
                  <a:lnTo>
                    <a:pt x="41" y="50"/>
                  </a:lnTo>
                  <a:lnTo>
                    <a:pt x="48" y="45"/>
                  </a:lnTo>
                  <a:lnTo>
                    <a:pt x="52" y="36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52" y="19"/>
                  </a:lnTo>
                  <a:lnTo>
                    <a:pt x="48" y="11"/>
                  </a:lnTo>
                  <a:lnTo>
                    <a:pt x="41" y="4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1" y="4"/>
                  </a:lnTo>
                  <a:lnTo>
                    <a:pt x="4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4" y="45"/>
                  </a:lnTo>
                  <a:lnTo>
                    <a:pt x="11" y="50"/>
                  </a:lnTo>
                  <a:lnTo>
                    <a:pt x="18" y="52"/>
                  </a:lnTo>
                  <a:lnTo>
                    <a:pt x="27" y="55"/>
                  </a:lnTo>
                  <a:lnTo>
                    <a:pt x="27" y="5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51" name="Freeform 294">
              <a:extLst>
                <a:ext uri="{FF2B5EF4-FFF2-40B4-BE49-F238E27FC236}">
                  <a16:creationId xmlns:a16="http://schemas.microsoft.com/office/drawing/2014/main" id="{4EFBA39A-D4E2-4F92-730B-C2D3B9977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" y="2756"/>
              <a:ext cx="57" cy="57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6" y="52"/>
                </a:cxn>
                <a:cxn ang="0">
                  <a:pos x="41" y="50"/>
                </a:cxn>
                <a:cxn ang="0">
                  <a:pos x="48" y="45"/>
                </a:cxn>
                <a:cxn ang="0">
                  <a:pos x="52" y="36"/>
                </a:cxn>
                <a:cxn ang="0">
                  <a:pos x="55" y="27"/>
                </a:cxn>
                <a:cxn ang="0">
                  <a:pos x="55" y="27"/>
                </a:cxn>
                <a:cxn ang="0">
                  <a:pos x="52" y="19"/>
                </a:cxn>
                <a:cxn ang="0">
                  <a:pos x="48" y="11"/>
                </a:cxn>
                <a:cxn ang="0">
                  <a:pos x="41" y="4"/>
                </a:cxn>
                <a:cxn ang="0">
                  <a:pos x="36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1" y="4"/>
                </a:cxn>
                <a:cxn ang="0">
                  <a:pos x="4" y="11"/>
                </a:cxn>
                <a:cxn ang="0">
                  <a:pos x="0" y="19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0" y="36"/>
                </a:cxn>
                <a:cxn ang="0">
                  <a:pos x="4" y="45"/>
                </a:cxn>
                <a:cxn ang="0">
                  <a:pos x="11" y="50"/>
                </a:cxn>
                <a:cxn ang="0">
                  <a:pos x="18" y="52"/>
                </a:cxn>
                <a:cxn ang="0">
                  <a:pos x="27" y="55"/>
                </a:cxn>
                <a:cxn ang="0">
                  <a:pos x="27" y="55"/>
                </a:cxn>
              </a:cxnLst>
              <a:rect l="0" t="0" r="r" b="b"/>
              <a:pathLst>
                <a:path w="56" h="56">
                  <a:moveTo>
                    <a:pt x="27" y="55"/>
                  </a:moveTo>
                  <a:lnTo>
                    <a:pt x="36" y="52"/>
                  </a:lnTo>
                  <a:lnTo>
                    <a:pt x="41" y="50"/>
                  </a:lnTo>
                  <a:lnTo>
                    <a:pt x="48" y="45"/>
                  </a:lnTo>
                  <a:lnTo>
                    <a:pt x="52" y="36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52" y="19"/>
                  </a:lnTo>
                  <a:lnTo>
                    <a:pt x="48" y="11"/>
                  </a:lnTo>
                  <a:lnTo>
                    <a:pt x="41" y="4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1" y="4"/>
                  </a:lnTo>
                  <a:lnTo>
                    <a:pt x="4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4" y="45"/>
                  </a:lnTo>
                  <a:lnTo>
                    <a:pt x="11" y="50"/>
                  </a:lnTo>
                  <a:lnTo>
                    <a:pt x="18" y="52"/>
                  </a:lnTo>
                  <a:lnTo>
                    <a:pt x="27" y="55"/>
                  </a:lnTo>
                  <a:lnTo>
                    <a:pt x="27" y="5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52" name="Freeform 295">
              <a:extLst>
                <a:ext uri="{FF2B5EF4-FFF2-40B4-BE49-F238E27FC236}">
                  <a16:creationId xmlns:a16="http://schemas.microsoft.com/office/drawing/2014/main" id="{581AE857-FF8A-C266-21CE-F1D002A18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4" y="2631"/>
              <a:ext cx="57" cy="57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6" y="55"/>
                </a:cxn>
                <a:cxn ang="0">
                  <a:pos x="44" y="50"/>
                </a:cxn>
                <a:cxn ang="0">
                  <a:pos x="50" y="44"/>
                </a:cxn>
                <a:cxn ang="0">
                  <a:pos x="52" y="36"/>
                </a:cxn>
                <a:cxn ang="0">
                  <a:pos x="55" y="27"/>
                </a:cxn>
                <a:cxn ang="0">
                  <a:pos x="55" y="27"/>
                </a:cxn>
                <a:cxn ang="0">
                  <a:pos x="52" y="19"/>
                </a:cxn>
                <a:cxn ang="0">
                  <a:pos x="50" y="11"/>
                </a:cxn>
                <a:cxn ang="0">
                  <a:pos x="44" y="4"/>
                </a:cxn>
                <a:cxn ang="0">
                  <a:pos x="36" y="2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8" y="2"/>
                </a:cxn>
                <a:cxn ang="0">
                  <a:pos x="11" y="4"/>
                </a:cxn>
                <a:cxn ang="0">
                  <a:pos x="4" y="11"/>
                </a:cxn>
                <a:cxn ang="0">
                  <a:pos x="0" y="19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0" y="36"/>
                </a:cxn>
                <a:cxn ang="0">
                  <a:pos x="4" y="44"/>
                </a:cxn>
                <a:cxn ang="0">
                  <a:pos x="11" y="50"/>
                </a:cxn>
                <a:cxn ang="0">
                  <a:pos x="18" y="55"/>
                </a:cxn>
                <a:cxn ang="0">
                  <a:pos x="27" y="55"/>
                </a:cxn>
                <a:cxn ang="0">
                  <a:pos x="27" y="55"/>
                </a:cxn>
              </a:cxnLst>
              <a:rect l="0" t="0" r="r" b="b"/>
              <a:pathLst>
                <a:path w="56" h="56">
                  <a:moveTo>
                    <a:pt x="27" y="55"/>
                  </a:moveTo>
                  <a:lnTo>
                    <a:pt x="36" y="55"/>
                  </a:lnTo>
                  <a:lnTo>
                    <a:pt x="44" y="50"/>
                  </a:lnTo>
                  <a:lnTo>
                    <a:pt x="50" y="44"/>
                  </a:lnTo>
                  <a:lnTo>
                    <a:pt x="52" y="36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52" y="19"/>
                  </a:lnTo>
                  <a:lnTo>
                    <a:pt x="50" y="11"/>
                  </a:lnTo>
                  <a:lnTo>
                    <a:pt x="44" y="4"/>
                  </a:lnTo>
                  <a:lnTo>
                    <a:pt x="36" y="2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8" y="2"/>
                  </a:lnTo>
                  <a:lnTo>
                    <a:pt x="11" y="4"/>
                  </a:lnTo>
                  <a:lnTo>
                    <a:pt x="4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4" y="44"/>
                  </a:lnTo>
                  <a:lnTo>
                    <a:pt x="11" y="50"/>
                  </a:lnTo>
                  <a:lnTo>
                    <a:pt x="18" y="55"/>
                  </a:lnTo>
                  <a:lnTo>
                    <a:pt x="27" y="55"/>
                  </a:lnTo>
                  <a:lnTo>
                    <a:pt x="27" y="5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53" name="Freeform 296">
              <a:extLst>
                <a:ext uri="{FF2B5EF4-FFF2-40B4-BE49-F238E27FC236}">
                  <a16:creationId xmlns:a16="http://schemas.microsoft.com/office/drawing/2014/main" id="{DE4BB529-3E40-7A7C-FFE8-72C49E9A4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4" y="2631"/>
              <a:ext cx="57" cy="57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6" y="55"/>
                </a:cxn>
                <a:cxn ang="0">
                  <a:pos x="44" y="50"/>
                </a:cxn>
                <a:cxn ang="0">
                  <a:pos x="50" y="44"/>
                </a:cxn>
                <a:cxn ang="0">
                  <a:pos x="52" y="36"/>
                </a:cxn>
                <a:cxn ang="0">
                  <a:pos x="55" y="27"/>
                </a:cxn>
                <a:cxn ang="0">
                  <a:pos x="55" y="27"/>
                </a:cxn>
                <a:cxn ang="0">
                  <a:pos x="52" y="19"/>
                </a:cxn>
                <a:cxn ang="0">
                  <a:pos x="50" y="11"/>
                </a:cxn>
                <a:cxn ang="0">
                  <a:pos x="44" y="4"/>
                </a:cxn>
                <a:cxn ang="0">
                  <a:pos x="36" y="2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8" y="2"/>
                </a:cxn>
                <a:cxn ang="0">
                  <a:pos x="11" y="4"/>
                </a:cxn>
                <a:cxn ang="0">
                  <a:pos x="4" y="11"/>
                </a:cxn>
                <a:cxn ang="0">
                  <a:pos x="0" y="19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0" y="36"/>
                </a:cxn>
                <a:cxn ang="0">
                  <a:pos x="4" y="44"/>
                </a:cxn>
                <a:cxn ang="0">
                  <a:pos x="11" y="50"/>
                </a:cxn>
                <a:cxn ang="0">
                  <a:pos x="18" y="55"/>
                </a:cxn>
                <a:cxn ang="0">
                  <a:pos x="27" y="55"/>
                </a:cxn>
                <a:cxn ang="0">
                  <a:pos x="27" y="55"/>
                </a:cxn>
              </a:cxnLst>
              <a:rect l="0" t="0" r="r" b="b"/>
              <a:pathLst>
                <a:path w="56" h="56">
                  <a:moveTo>
                    <a:pt x="27" y="55"/>
                  </a:moveTo>
                  <a:lnTo>
                    <a:pt x="36" y="55"/>
                  </a:lnTo>
                  <a:lnTo>
                    <a:pt x="44" y="50"/>
                  </a:lnTo>
                  <a:lnTo>
                    <a:pt x="50" y="44"/>
                  </a:lnTo>
                  <a:lnTo>
                    <a:pt x="52" y="36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52" y="19"/>
                  </a:lnTo>
                  <a:lnTo>
                    <a:pt x="50" y="11"/>
                  </a:lnTo>
                  <a:lnTo>
                    <a:pt x="44" y="4"/>
                  </a:lnTo>
                  <a:lnTo>
                    <a:pt x="36" y="2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8" y="2"/>
                  </a:lnTo>
                  <a:lnTo>
                    <a:pt x="11" y="4"/>
                  </a:lnTo>
                  <a:lnTo>
                    <a:pt x="4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4" y="44"/>
                  </a:lnTo>
                  <a:lnTo>
                    <a:pt x="11" y="50"/>
                  </a:lnTo>
                  <a:lnTo>
                    <a:pt x="18" y="55"/>
                  </a:lnTo>
                  <a:lnTo>
                    <a:pt x="27" y="55"/>
                  </a:lnTo>
                  <a:lnTo>
                    <a:pt x="27" y="5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54" name="Freeform 297">
              <a:extLst>
                <a:ext uri="{FF2B5EF4-FFF2-40B4-BE49-F238E27FC236}">
                  <a16:creationId xmlns:a16="http://schemas.microsoft.com/office/drawing/2014/main" id="{90DCB97A-D6C1-1356-4EA0-952C46D63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6" y="2583"/>
              <a:ext cx="57" cy="57"/>
            </a:xfrm>
            <a:custGeom>
              <a:avLst/>
              <a:gdLst/>
              <a:ahLst/>
              <a:cxnLst>
                <a:cxn ang="0">
                  <a:pos x="28" y="55"/>
                </a:cxn>
                <a:cxn ang="0">
                  <a:pos x="36" y="52"/>
                </a:cxn>
                <a:cxn ang="0">
                  <a:pos x="44" y="48"/>
                </a:cxn>
                <a:cxn ang="0">
                  <a:pos x="51" y="41"/>
                </a:cxn>
                <a:cxn ang="0">
                  <a:pos x="56" y="35"/>
                </a:cxn>
                <a:cxn ang="0">
                  <a:pos x="56" y="27"/>
                </a:cxn>
                <a:cxn ang="0">
                  <a:pos x="56" y="27"/>
                </a:cxn>
                <a:cxn ang="0">
                  <a:pos x="56" y="18"/>
                </a:cxn>
                <a:cxn ang="0">
                  <a:pos x="51" y="9"/>
                </a:cxn>
                <a:cxn ang="0">
                  <a:pos x="44" y="4"/>
                </a:cxn>
                <a:cxn ang="0">
                  <a:pos x="36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19" y="0"/>
                </a:cxn>
                <a:cxn ang="0">
                  <a:pos x="11" y="4"/>
                </a:cxn>
                <a:cxn ang="0">
                  <a:pos x="6" y="9"/>
                </a:cxn>
                <a:cxn ang="0">
                  <a:pos x="2" y="18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2" y="35"/>
                </a:cxn>
                <a:cxn ang="0">
                  <a:pos x="6" y="41"/>
                </a:cxn>
                <a:cxn ang="0">
                  <a:pos x="11" y="48"/>
                </a:cxn>
                <a:cxn ang="0">
                  <a:pos x="19" y="52"/>
                </a:cxn>
                <a:cxn ang="0">
                  <a:pos x="28" y="55"/>
                </a:cxn>
                <a:cxn ang="0">
                  <a:pos x="28" y="55"/>
                </a:cxn>
              </a:cxnLst>
              <a:rect l="0" t="0" r="r" b="b"/>
              <a:pathLst>
                <a:path w="57" h="56">
                  <a:moveTo>
                    <a:pt x="28" y="55"/>
                  </a:moveTo>
                  <a:lnTo>
                    <a:pt x="36" y="52"/>
                  </a:lnTo>
                  <a:lnTo>
                    <a:pt x="44" y="48"/>
                  </a:lnTo>
                  <a:lnTo>
                    <a:pt x="51" y="41"/>
                  </a:lnTo>
                  <a:lnTo>
                    <a:pt x="56" y="35"/>
                  </a:lnTo>
                  <a:lnTo>
                    <a:pt x="56" y="27"/>
                  </a:lnTo>
                  <a:lnTo>
                    <a:pt x="56" y="27"/>
                  </a:lnTo>
                  <a:lnTo>
                    <a:pt x="56" y="18"/>
                  </a:lnTo>
                  <a:lnTo>
                    <a:pt x="51" y="9"/>
                  </a:lnTo>
                  <a:lnTo>
                    <a:pt x="44" y="4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11" y="4"/>
                  </a:lnTo>
                  <a:lnTo>
                    <a:pt x="6" y="9"/>
                  </a:lnTo>
                  <a:lnTo>
                    <a:pt x="2" y="1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35"/>
                  </a:lnTo>
                  <a:lnTo>
                    <a:pt x="6" y="41"/>
                  </a:lnTo>
                  <a:lnTo>
                    <a:pt x="11" y="48"/>
                  </a:lnTo>
                  <a:lnTo>
                    <a:pt x="19" y="52"/>
                  </a:lnTo>
                  <a:lnTo>
                    <a:pt x="28" y="55"/>
                  </a:lnTo>
                  <a:lnTo>
                    <a:pt x="28" y="5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55" name="Freeform 298">
              <a:extLst>
                <a:ext uri="{FF2B5EF4-FFF2-40B4-BE49-F238E27FC236}">
                  <a16:creationId xmlns:a16="http://schemas.microsoft.com/office/drawing/2014/main" id="{F4B10D93-7B86-4306-989E-6392A1A03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6" y="2583"/>
              <a:ext cx="57" cy="57"/>
            </a:xfrm>
            <a:custGeom>
              <a:avLst/>
              <a:gdLst/>
              <a:ahLst/>
              <a:cxnLst>
                <a:cxn ang="0">
                  <a:pos x="28" y="55"/>
                </a:cxn>
                <a:cxn ang="0">
                  <a:pos x="36" y="52"/>
                </a:cxn>
                <a:cxn ang="0">
                  <a:pos x="44" y="48"/>
                </a:cxn>
                <a:cxn ang="0">
                  <a:pos x="51" y="41"/>
                </a:cxn>
                <a:cxn ang="0">
                  <a:pos x="56" y="35"/>
                </a:cxn>
                <a:cxn ang="0">
                  <a:pos x="56" y="27"/>
                </a:cxn>
                <a:cxn ang="0">
                  <a:pos x="56" y="27"/>
                </a:cxn>
                <a:cxn ang="0">
                  <a:pos x="56" y="18"/>
                </a:cxn>
                <a:cxn ang="0">
                  <a:pos x="51" y="9"/>
                </a:cxn>
                <a:cxn ang="0">
                  <a:pos x="44" y="4"/>
                </a:cxn>
                <a:cxn ang="0">
                  <a:pos x="36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19" y="0"/>
                </a:cxn>
                <a:cxn ang="0">
                  <a:pos x="11" y="4"/>
                </a:cxn>
                <a:cxn ang="0">
                  <a:pos x="6" y="9"/>
                </a:cxn>
                <a:cxn ang="0">
                  <a:pos x="2" y="18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2" y="35"/>
                </a:cxn>
                <a:cxn ang="0">
                  <a:pos x="6" y="41"/>
                </a:cxn>
                <a:cxn ang="0">
                  <a:pos x="11" y="48"/>
                </a:cxn>
                <a:cxn ang="0">
                  <a:pos x="19" y="52"/>
                </a:cxn>
                <a:cxn ang="0">
                  <a:pos x="28" y="55"/>
                </a:cxn>
                <a:cxn ang="0">
                  <a:pos x="28" y="55"/>
                </a:cxn>
              </a:cxnLst>
              <a:rect l="0" t="0" r="r" b="b"/>
              <a:pathLst>
                <a:path w="57" h="56">
                  <a:moveTo>
                    <a:pt x="28" y="55"/>
                  </a:moveTo>
                  <a:lnTo>
                    <a:pt x="36" y="52"/>
                  </a:lnTo>
                  <a:lnTo>
                    <a:pt x="44" y="48"/>
                  </a:lnTo>
                  <a:lnTo>
                    <a:pt x="51" y="41"/>
                  </a:lnTo>
                  <a:lnTo>
                    <a:pt x="56" y="35"/>
                  </a:lnTo>
                  <a:lnTo>
                    <a:pt x="56" y="27"/>
                  </a:lnTo>
                  <a:lnTo>
                    <a:pt x="56" y="27"/>
                  </a:lnTo>
                  <a:lnTo>
                    <a:pt x="56" y="18"/>
                  </a:lnTo>
                  <a:lnTo>
                    <a:pt x="51" y="9"/>
                  </a:lnTo>
                  <a:lnTo>
                    <a:pt x="44" y="4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11" y="4"/>
                  </a:lnTo>
                  <a:lnTo>
                    <a:pt x="6" y="9"/>
                  </a:lnTo>
                  <a:lnTo>
                    <a:pt x="2" y="1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35"/>
                  </a:lnTo>
                  <a:lnTo>
                    <a:pt x="6" y="41"/>
                  </a:lnTo>
                  <a:lnTo>
                    <a:pt x="11" y="48"/>
                  </a:lnTo>
                  <a:lnTo>
                    <a:pt x="19" y="52"/>
                  </a:lnTo>
                  <a:lnTo>
                    <a:pt x="28" y="55"/>
                  </a:lnTo>
                  <a:lnTo>
                    <a:pt x="28" y="5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56" name="Freeform 299">
              <a:extLst>
                <a:ext uri="{FF2B5EF4-FFF2-40B4-BE49-F238E27FC236}">
                  <a16:creationId xmlns:a16="http://schemas.microsoft.com/office/drawing/2014/main" id="{F16A8533-DB73-FF44-8400-202898CBA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8" y="1238"/>
              <a:ext cx="1841" cy="1249"/>
            </a:xfrm>
            <a:custGeom>
              <a:avLst/>
              <a:gdLst/>
              <a:ahLst/>
              <a:cxnLst>
                <a:cxn ang="0">
                  <a:pos x="711" y="297"/>
                </a:cxn>
                <a:cxn ang="0">
                  <a:pos x="455" y="455"/>
                </a:cxn>
                <a:cxn ang="0">
                  <a:pos x="296" y="711"/>
                </a:cxn>
                <a:cxn ang="0">
                  <a:pos x="262" y="921"/>
                </a:cxn>
                <a:cxn ang="0">
                  <a:pos x="267" y="994"/>
                </a:cxn>
                <a:cxn ang="0">
                  <a:pos x="278" y="1068"/>
                </a:cxn>
                <a:cxn ang="0">
                  <a:pos x="296" y="1135"/>
                </a:cxn>
                <a:cxn ang="0">
                  <a:pos x="303" y="1156"/>
                </a:cxn>
                <a:cxn ang="0">
                  <a:pos x="258" y="1140"/>
                </a:cxn>
                <a:cxn ang="0">
                  <a:pos x="195" y="1108"/>
                </a:cxn>
                <a:cxn ang="0">
                  <a:pos x="138" y="1074"/>
                </a:cxn>
                <a:cxn ang="0">
                  <a:pos x="130" y="1085"/>
                </a:cxn>
                <a:cxn ang="0">
                  <a:pos x="101" y="1133"/>
                </a:cxn>
                <a:cxn ang="0">
                  <a:pos x="69" y="1202"/>
                </a:cxn>
                <a:cxn ang="0">
                  <a:pos x="58" y="1249"/>
                </a:cxn>
                <a:cxn ang="0">
                  <a:pos x="29" y="1156"/>
                </a:cxn>
                <a:cxn ang="0">
                  <a:pos x="9" y="1057"/>
                </a:cxn>
                <a:cxn ang="0">
                  <a:pos x="0" y="956"/>
                </a:cxn>
                <a:cxn ang="0">
                  <a:pos x="9" y="771"/>
                </a:cxn>
                <a:cxn ang="0">
                  <a:pos x="177" y="377"/>
                </a:cxn>
                <a:cxn ang="0">
                  <a:pos x="497" y="101"/>
                </a:cxn>
                <a:cxn ang="0">
                  <a:pos x="920" y="0"/>
                </a:cxn>
                <a:cxn ang="0">
                  <a:pos x="1210" y="46"/>
                </a:cxn>
                <a:cxn ang="0">
                  <a:pos x="1571" y="269"/>
                </a:cxn>
                <a:cxn ang="0">
                  <a:pos x="1794" y="630"/>
                </a:cxn>
                <a:cxn ang="0">
                  <a:pos x="1841" y="921"/>
                </a:cxn>
                <a:cxn ang="0">
                  <a:pos x="1835" y="1024"/>
                </a:cxn>
                <a:cxn ang="0">
                  <a:pos x="1817" y="1122"/>
                </a:cxn>
                <a:cxn ang="0">
                  <a:pos x="1790" y="1220"/>
                </a:cxn>
                <a:cxn ang="0">
                  <a:pos x="1778" y="1225"/>
                </a:cxn>
                <a:cxn ang="0">
                  <a:pos x="1750" y="1154"/>
                </a:cxn>
                <a:cxn ang="0">
                  <a:pos x="1716" y="1098"/>
                </a:cxn>
                <a:cxn ang="0">
                  <a:pos x="1702" y="1074"/>
                </a:cxn>
                <a:cxn ang="0">
                  <a:pos x="1666" y="1098"/>
                </a:cxn>
                <a:cxn ang="0">
                  <a:pos x="1601" y="1129"/>
                </a:cxn>
                <a:cxn ang="0">
                  <a:pos x="1546" y="1152"/>
                </a:cxn>
                <a:cxn ang="0">
                  <a:pos x="1534" y="1158"/>
                </a:cxn>
                <a:cxn ang="0">
                  <a:pos x="1555" y="1089"/>
                </a:cxn>
                <a:cxn ang="0">
                  <a:pos x="1571" y="1020"/>
                </a:cxn>
                <a:cxn ang="0">
                  <a:pos x="1578" y="946"/>
                </a:cxn>
                <a:cxn ang="0">
                  <a:pos x="1569" y="813"/>
                </a:cxn>
                <a:cxn ang="0">
                  <a:pos x="1451" y="533"/>
                </a:cxn>
                <a:cxn ang="0">
                  <a:pos x="1221" y="337"/>
                </a:cxn>
                <a:cxn ang="0">
                  <a:pos x="920" y="264"/>
                </a:cxn>
              </a:cxnLst>
              <a:rect l="0" t="0" r="r" b="b"/>
              <a:pathLst>
                <a:path w="1842" h="1250">
                  <a:moveTo>
                    <a:pt x="920" y="264"/>
                  </a:moveTo>
                  <a:lnTo>
                    <a:pt x="812" y="271"/>
                  </a:lnTo>
                  <a:lnTo>
                    <a:pt x="711" y="297"/>
                  </a:lnTo>
                  <a:lnTo>
                    <a:pt x="616" y="337"/>
                  </a:lnTo>
                  <a:lnTo>
                    <a:pt x="531" y="389"/>
                  </a:lnTo>
                  <a:lnTo>
                    <a:pt x="455" y="455"/>
                  </a:lnTo>
                  <a:lnTo>
                    <a:pt x="389" y="533"/>
                  </a:lnTo>
                  <a:lnTo>
                    <a:pt x="336" y="619"/>
                  </a:lnTo>
                  <a:lnTo>
                    <a:pt x="296" y="711"/>
                  </a:lnTo>
                  <a:lnTo>
                    <a:pt x="271" y="813"/>
                  </a:lnTo>
                  <a:lnTo>
                    <a:pt x="262" y="921"/>
                  </a:lnTo>
                  <a:lnTo>
                    <a:pt x="262" y="921"/>
                  </a:lnTo>
                  <a:lnTo>
                    <a:pt x="262" y="946"/>
                  </a:lnTo>
                  <a:lnTo>
                    <a:pt x="262" y="971"/>
                  </a:lnTo>
                  <a:lnTo>
                    <a:pt x="267" y="994"/>
                  </a:lnTo>
                  <a:lnTo>
                    <a:pt x="269" y="1020"/>
                  </a:lnTo>
                  <a:lnTo>
                    <a:pt x="273" y="1043"/>
                  </a:lnTo>
                  <a:lnTo>
                    <a:pt x="278" y="1068"/>
                  </a:lnTo>
                  <a:lnTo>
                    <a:pt x="283" y="1089"/>
                  </a:lnTo>
                  <a:lnTo>
                    <a:pt x="290" y="1112"/>
                  </a:lnTo>
                  <a:lnTo>
                    <a:pt x="296" y="1135"/>
                  </a:lnTo>
                  <a:lnTo>
                    <a:pt x="305" y="1158"/>
                  </a:lnTo>
                  <a:lnTo>
                    <a:pt x="305" y="1158"/>
                  </a:lnTo>
                  <a:lnTo>
                    <a:pt x="303" y="1156"/>
                  </a:lnTo>
                  <a:lnTo>
                    <a:pt x="292" y="1152"/>
                  </a:lnTo>
                  <a:lnTo>
                    <a:pt x="278" y="1146"/>
                  </a:lnTo>
                  <a:lnTo>
                    <a:pt x="258" y="1140"/>
                  </a:lnTo>
                  <a:lnTo>
                    <a:pt x="237" y="1129"/>
                  </a:lnTo>
                  <a:lnTo>
                    <a:pt x="216" y="1119"/>
                  </a:lnTo>
                  <a:lnTo>
                    <a:pt x="195" y="1108"/>
                  </a:lnTo>
                  <a:lnTo>
                    <a:pt x="172" y="1098"/>
                  </a:lnTo>
                  <a:lnTo>
                    <a:pt x="153" y="1085"/>
                  </a:lnTo>
                  <a:lnTo>
                    <a:pt x="138" y="1074"/>
                  </a:lnTo>
                  <a:lnTo>
                    <a:pt x="138" y="1074"/>
                  </a:lnTo>
                  <a:lnTo>
                    <a:pt x="136" y="1076"/>
                  </a:lnTo>
                  <a:lnTo>
                    <a:pt x="130" y="1085"/>
                  </a:lnTo>
                  <a:lnTo>
                    <a:pt x="122" y="1098"/>
                  </a:lnTo>
                  <a:lnTo>
                    <a:pt x="111" y="1114"/>
                  </a:lnTo>
                  <a:lnTo>
                    <a:pt x="101" y="1133"/>
                  </a:lnTo>
                  <a:lnTo>
                    <a:pt x="87" y="1154"/>
                  </a:lnTo>
                  <a:lnTo>
                    <a:pt x="78" y="1179"/>
                  </a:lnTo>
                  <a:lnTo>
                    <a:pt x="69" y="1202"/>
                  </a:lnTo>
                  <a:lnTo>
                    <a:pt x="62" y="1225"/>
                  </a:lnTo>
                  <a:lnTo>
                    <a:pt x="58" y="1249"/>
                  </a:lnTo>
                  <a:lnTo>
                    <a:pt x="58" y="1249"/>
                  </a:lnTo>
                  <a:lnTo>
                    <a:pt x="48" y="1220"/>
                  </a:lnTo>
                  <a:lnTo>
                    <a:pt x="37" y="1188"/>
                  </a:lnTo>
                  <a:lnTo>
                    <a:pt x="29" y="1156"/>
                  </a:lnTo>
                  <a:lnTo>
                    <a:pt x="20" y="1122"/>
                  </a:lnTo>
                  <a:lnTo>
                    <a:pt x="14" y="1091"/>
                  </a:lnTo>
                  <a:lnTo>
                    <a:pt x="9" y="1057"/>
                  </a:lnTo>
                  <a:lnTo>
                    <a:pt x="4" y="1024"/>
                  </a:lnTo>
                  <a:lnTo>
                    <a:pt x="2" y="990"/>
                  </a:lnTo>
                  <a:lnTo>
                    <a:pt x="0" y="956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9" y="771"/>
                  </a:lnTo>
                  <a:lnTo>
                    <a:pt x="46" y="630"/>
                  </a:lnTo>
                  <a:lnTo>
                    <a:pt x="101" y="497"/>
                  </a:lnTo>
                  <a:lnTo>
                    <a:pt x="177" y="377"/>
                  </a:lnTo>
                  <a:lnTo>
                    <a:pt x="269" y="269"/>
                  </a:lnTo>
                  <a:lnTo>
                    <a:pt x="377" y="177"/>
                  </a:lnTo>
                  <a:lnTo>
                    <a:pt x="497" y="101"/>
                  </a:lnTo>
                  <a:lnTo>
                    <a:pt x="630" y="46"/>
                  </a:lnTo>
                  <a:lnTo>
                    <a:pt x="770" y="11"/>
                  </a:lnTo>
                  <a:lnTo>
                    <a:pt x="920" y="0"/>
                  </a:lnTo>
                  <a:lnTo>
                    <a:pt x="920" y="0"/>
                  </a:lnTo>
                  <a:lnTo>
                    <a:pt x="1070" y="11"/>
                  </a:lnTo>
                  <a:lnTo>
                    <a:pt x="1210" y="46"/>
                  </a:lnTo>
                  <a:lnTo>
                    <a:pt x="1343" y="101"/>
                  </a:lnTo>
                  <a:lnTo>
                    <a:pt x="1463" y="177"/>
                  </a:lnTo>
                  <a:lnTo>
                    <a:pt x="1571" y="269"/>
                  </a:lnTo>
                  <a:lnTo>
                    <a:pt x="1661" y="377"/>
                  </a:lnTo>
                  <a:lnTo>
                    <a:pt x="1737" y="497"/>
                  </a:lnTo>
                  <a:lnTo>
                    <a:pt x="1794" y="630"/>
                  </a:lnTo>
                  <a:lnTo>
                    <a:pt x="1828" y="771"/>
                  </a:lnTo>
                  <a:lnTo>
                    <a:pt x="1841" y="921"/>
                  </a:lnTo>
                  <a:lnTo>
                    <a:pt x="1841" y="921"/>
                  </a:lnTo>
                  <a:lnTo>
                    <a:pt x="1841" y="956"/>
                  </a:lnTo>
                  <a:lnTo>
                    <a:pt x="1838" y="990"/>
                  </a:lnTo>
                  <a:lnTo>
                    <a:pt x="1835" y="1024"/>
                  </a:lnTo>
                  <a:lnTo>
                    <a:pt x="1831" y="1057"/>
                  </a:lnTo>
                  <a:lnTo>
                    <a:pt x="1824" y="1091"/>
                  </a:lnTo>
                  <a:lnTo>
                    <a:pt x="1817" y="1122"/>
                  </a:lnTo>
                  <a:lnTo>
                    <a:pt x="1811" y="1156"/>
                  </a:lnTo>
                  <a:lnTo>
                    <a:pt x="1801" y="1188"/>
                  </a:lnTo>
                  <a:lnTo>
                    <a:pt x="1790" y="1220"/>
                  </a:lnTo>
                  <a:lnTo>
                    <a:pt x="1780" y="1249"/>
                  </a:lnTo>
                  <a:lnTo>
                    <a:pt x="1780" y="1249"/>
                  </a:lnTo>
                  <a:lnTo>
                    <a:pt x="1778" y="1225"/>
                  </a:lnTo>
                  <a:lnTo>
                    <a:pt x="1771" y="1202"/>
                  </a:lnTo>
                  <a:lnTo>
                    <a:pt x="1760" y="1179"/>
                  </a:lnTo>
                  <a:lnTo>
                    <a:pt x="1750" y="1154"/>
                  </a:lnTo>
                  <a:lnTo>
                    <a:pt x="1739" y="1133"/>
                  </a:lnTo>
                  <a:lnTo>
                    <a:pt x="1727" y="1114"/>
                  </a:lnTo>
                  <a:lnTo>
                    <a:pt x="1716" y="1098"/>
                  </a:lnTo>
                  <a:lnTo>
                    <a:pt x="1709" y="1085"/>
                  </a:lnTo>
                  <a:lnTo>
                    <a:pt x="1704" y="1076"/>
                  </a:lnTo>
                  <a:lnTo>
                    <a:pt x="1702" y="1074"/>
                  </a:lnTo>
                  <a:lnTo>
                    <a:pt x="1702" y="1074"/>
                  </a:lnTo>
                  <a:lnTo>
                    <a:pt x="1684" y="1085"/>
                  </a:lnTo>
                  <a:lnTo>
                    <a:pt x="1666" y="1098"/>
                  </a:lnTo>
                  <a:lnTo>
                    <a:pt x="1645" y="1108"/>
                  </a:lnTo>
                  <a:lnTo>
                    <a:pt x="1624" y="1119"/>
                  </a:lnTo>
                  <a:lnTo>
                    <a:pt x="1601" y="1129"/>
                  </a:lnTo>
                  <a:lnTo>
                    <a:pt x="1580" y="1140"/>
                  </a:lnTo>
                  <a:lnTo>
                    <a:pt x="1560" y="1146"/>
                  </a:lnTo>
                  <a:lnTo>
                    <a:pt x="1546" y="1152"/>
                  </a:lnTo>
                  <a:lnTo>
                    <a:pt x="1537" y="1156"/>
                  </a:lnTo>
                  <a:lnTo>
                    <a:pt x="1534" y="1158"/>
                  </a:lnTo>
                  <a:lnTo>
                    <a:pt x="1534" y="1158"/>
                  </a:lnTo>
                  <a:lnTo>
                    <a:pt x="1541" y="1135"/>
                  </a:lnTo>
                  <a:lnTo>
                    <a:pt x="1550" y="1112"/>
                  </a:lnTo>
                  <a:lnTo>
                    <a:pt x="1555" y="1089"/>
                  </a:lnTo>
                  <a:lnTo>
                    <a:pt x="1560" y="1068"/>
                  </a:lnTo>
                  <a:lnTo>
                    <a:pt x="1567" y="1043"/>
                  </a:lnTo>
                  <a:lnTo>
                    <a:pt x="1571" y="1020"/>
                  </a:lnTo>
                  <a:lnTo>
                    <a:pt x="1573" y="994"/>
                  </a:lnTo>
                  <a:lnTo>
                    <a:pt x="1575" y="971"/>
                  </a:lnTo>
                  <a:lnTo>
                    <a:pt x="1578" y="946"/>
                  </a:lnTo>
                  <a:lnTo>
                    <a:pt x="1578" y="921"/>
                  </a:lnTo>
                  <a:lnTo>
                    <a:pt x="1578" y="921"/>
                  </a:lnTo>
                  <a:lnTo>
                    <a:pt x="1569" y="813"/>
                  </a:lnTo>
                  <a:lnTo>
                    <a:pt x="1544" y="711"/>
                  </a:lnTo>
                  <a:lnTo>
                    <a:pt x="1504" y="619"/>
                  </a:lnTo>
                  <a:lnTo>
                    <a:pt x="1451" y="533"/>
                  </a:lnTo>
                  <a:lnTo>
                    <a:pt x="1384" y="455"/>
                  </a:lnTo>
                  <a:lnTo>
                    <a:pt x="1308" y="389"/>
                  </a:lnTo>
                  <a:lnTo>
                    <a:pt x="1221" y="337"/>
                  </a:lnTo>
                  <a:lnTo>
                    <a:pt x="1127" y="297"/>
                  </a:lnTo>
                  <a:lnTo>
                    <a:pt x="1026" y="271"/>
                  </a:lnTo>
                  <a:lnTo>
                    <a:pt x="920" y="264"/>
                  </a:lnTo>
                  <a:lnTo>
                    <a:pt x="920" y="264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57" name="Freeform 300">
              <a:extLst>
                <a:ext uri="{FF2B5EF4-FFF2-40B4-BE49-F238E27FC236}">
                  <a16:creationId xmlns:a16="http://schemas.microsoft.com/office/drawing/2014/main" id="{258A0E54-149E-DFE6-20B5-B3FC747E3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8" y="1238"/>
              <a:ext cx="1841" cy="1249"/>
            </a:xfrm>
            <a:custGeom>
              <a:avLst/>
              <a:gdLst/>
              <a:ahLst/>
              <a:cxnLst>
                <a:cxn ang="0">
                  <a:pos x="711" y="297"/>
                </a:cxn>
                <a:cxn ang="0">
                  <a:pos x="455" y="455"/>
                </a:cxn>
                <a:cxn ang="0">
                  <a:pos x="296" y="711"/>
                </a:cxn>
                <a:cxn ang="0">
                  <a:pos x="262" y="921"/>
                </a:cxn>
                <a:cxn ang="0">
                  <a:pos x="267" y="994"/>
                </a:cxn>
                <a:cxn ang="0">
                  <a:pos x="278" y="1068"/>
                </a:cxn>
                <a:cxn ang="0">
                  <a:pos x="296" y="1135"/>
                </a:cxn>
                <a:cxn ang="0">
                  <a:pos x="303" y="1156"/>
                </a:cxn>
                <a:cxn ang="0">
                  <a:pos x="258" y="1140"/>
                </a:cxn>
                <a:cxn ang="0">
                  <a:pos x="195" y="1108"/>
                </a:cxn>
                <a:cxn ang="0">
                  <a:pos x="138" y="1074"/>
                </a:cxn>
                <a:cxn ang="0">
                  <a:pos x="130" y="1085"/>
                </a:cxn>
                <a:cxn ang="0">
                  <a:pos x="101" y="1133"/>
                </a:cxn>
                <a:cxn ang="0">
                  <a:pos x="69" y="1202"/>
                </a:cxn>
                <a:cxn ang="0">
                  <a:pos x="58" y="1249"/>
                </a:cxn>
                <a:cxn ang="0">
                  <a:pos x="29" y="1156"/>
                </a:cxn>
                <a:cxn ang="0">
                  <a:pos x="9" y="1057"/>
                </a:cxn>
                <a:cxn ang="0">
                  <a:pos x="0" y="956"/>
                </a:cxn>
                <a:cxn ang="0">
                  <a:pos x="9" y="771"/>
                </a:cxn>
                <a:cxn ang="0">
                  <a:pos x="177" y="377"/>
                </a:cxn>
                <a:cxn ang="0">
                  <a:pos x="497" y="101"/>
                </a:cxn>
                <a:cxn ang="0">
                  <a:pos x="920" y="0"/>
                </a:cxn>
                <a:cxn ang="0">
                  <a:pos x="1210" y="46"/>
                </a:cxn>
                <a:cxn ang="0">
                  <a:pos x="1571" y="269"/>
                </a:cxn>
                <a:cxn ang="0">
                  <a:pos x="1794" y="630"/>
                </a:cxn>
                <a:cxn ang="0">
                  <a:pos x="1841" y="921"/>
                </a:cxn>
                <a:cxn ang="0">
                  <a:pos x="1835" y="1024"/>
                </a:cxn>
                <a:cxn ang="0">
                  <a:pos x="1817" y="1122"/>
                </a:cxn>
                <a:cxn ang="0">
                  <a:pos x="1790" y="1220"/>
                </a:cxn>
                <a:cxn ang="0">
                  <a:pos x="1778" y="1225"/>
                </a:cxn>
                <a:cxn ang="0">
                  <a:pos x="1750" y="1154"/>
                </a:cxn>
                <a:cxn ang="0">
                  <a:pos x="1716" y="1098"/>
                </a:cxn>
                <a:cxn ang="0">
                  <a:pos x="1702" y="1074"/>
                </a:cxn>
                <a:cxn ang="0">
                  <a:pos x="1666" y="1098"/>
                </a:cxn>
                <a:cxn ang="0">
                  <a:pos x="1601" y="1129"/>
                </a:cxn>
                <a:cxn ang="0">
                  <a:pos x="1546" y="1152"/>
                </a:cxn>
                <a:cxn ang="0">
                  <a:pos x="1534" y="1158"/>
                </a:cxn>
                <a:cxn ang="0">
                  <a:pos x="1555" y="1089"/>
                </a:cxn>
                <a:cxn ang="0">
                  <a:pos x="1571" y="1020"/>
                </a:cxn>
                <a:cxn ang="0">
                  <a:pos x="1578" y="946"/>
                </a:cxn>
                <a:cxn ang="0">
                  <a:pos x="1569" y="813"/>
                </a:cxn>
                <a:cxn ang="0">
                  <a:pos x="1451" y="533"/>
                </a:cxn>
                <a:cxn ang="0">
                  <a:pos x="1221" y="337"/>
                </a:cxn>
                <a:cxn ang="0">
                  <a:pos x="920" y="264"/>
                </a:cxn>
              </a:cxnLst>
              <a:rect l="0" t="0" r="r" b="b"/>
              <a:pathLst>
                <a:path w="1842" h="1250">
                  <a:moveTo>
                    <a:pt x="920" y="264"/>
                  </a:moveTo>
                  <a:lnTo>
                    <a:pt x="812" y="271"/>
                  </a:lnTo>
                  <a:lnTo>
                    <a:pt x="711" y="297"/>
                  </a:lnTo>
                  <a:lnTo>
                    <a:pt x="616" y="337"/>
                  </a:lnTo>
                  <a:lnTo>
                    <a:pt x="531" y="389"/>
                  </a:lnTo>
                  <a:lnTo>
                    <a:pt x="455" y="455"/>
                  </a:lnTo>
                  <a:lnTo>
                    <a:pt x="389" y="533"/>
                  </a:lnTo>
                  <a:lnTo>
                    <a:pt x="336" y="619"/>
                  </a:lnTo>
                  <a:lnTo>
                    <a:pt x="296" y="711"/>
                  </a:lnTo>
                  <a:lnTo>
                    <a:pt x="271" y="813"/>
                  </a:lnTo>
                  <a:lnTo>
                    <a:pt x="262" y="921"/>
                  </a:lnTo>
                  <a:lnTo>
                    <a:pt x="262" y="921"/>
                  </a:lnTo>
                  <a:lnTo>
                    <a:pt x="262" y="946"/>
                  </a:lnTo>
                  <a:lnTo>
                    <a:pt x="262" y="971"/>
                  </a:lnTo>
                  <a:lnTo>
                    <a:pt x="267" y="994"/>
                  </a:lnTo>
                  <a:lnTo>
                    <a:pt x="269" y="1020"/>
                  </a:lnTo>
                  <a:lnTo>
                    <a:pt x="273" y="1043"/>
                  </a:lnTo>
                  <a:lnTo>
                    <a:pt x="278" y="1068"/>
                  </a:lnTo>
                  <a:lnTo>
                    <a:pt x="283" y="1089"/>
                  </a:lnTo>
                  <a:lnTo>
                    <a:pt x="290" y="1112"/>
                  </a:lnTo>
                  <a:lnTo>
                    <a:pt x="296" y="1135"/>
                  </a:lnTo>
                  <a:lnTo>
                    <a:pt x="305" y="1158"/>
                  </a:lnTo>
                  <a:lnTo>
                    <a:pt x="305" y="1158"/>
                  </a:lnTo>
                  <a:lnTo>
                    <a:pt x="303" y="1156"/>
                  </a:lnTo>
                  <a:lnTo>
                    <a:pt x="292" y="1152"/>
                  </a:lnTo>
                  <a:lnTo>
                    <a:pt x="278" y="1146"/>
                  </a:lnTo>
                  <a:lnTo>
                    <a:pt x="258" y="1140"/>
                  </a:lnTo>
                  <a:lnTo>
                    <a:pt x="237" y="1129"/>
                  </a:lnTo>
                  <a:lnTo>
                    <a:pt x="216" y="1119"/>
                  </a:lnTo>
                  <a:lnTo>
                    <a:pt x="195" y="1108"/>
                  </a:lnTo>
                  <a:lnTo>
                    <a:pt x="172" y="1098"/>
                  </a:lnTo>
                  <a:lnTo>
                    <a:pt x="153" y="1085"/>
                  </a:lnTo>
                  <a:lnTo>
                    <a:pt x="138" y="1074"/>
                  </a:lnTo>
                  <a:lnTo>
                    <a:pt x="138" y="1074"/>
                  </a:lnTo>
                  <a:lnTo>
                    <a:pt x="136" y="1076"/>
                  </a:lnTo>
                  <a:lnTo>
                    <a:pt x="130" y="1085"/>
                  </a:lnTo>
                  <a:lnTo>
                    <a:pt x="122" y="1098"/>
                  </a:lnTo>
                  <a:lnTo>
                    <a:pt x="111" y="1114"/>
                  </a:lnTo>
                  <a:lnTo>
                    <a:pt x="101" y="1133"/>
                  </a:lnTo>
                  <a:lnTo>
                    <a:pt x="87" y="1154"/>
                  </a:lnTo>
                  <a:lnTo>
                    <a:pt x="78" y="1179"/>
                  </a:lnTo>
                  <a:lnTo>
                    <a:pt x="69" y="1202"/>
                  </a:lnTo>
                  <a:lnTo>
                    <a:pt x="62" y="1225"/>
                  </a:lnTo>
                  <a:lnTo>
                    <a:pt x="58" y="1249"/>
                  </a:lnTo>
                  <a:lnTo>
                    <a:pt x="58" y="1249"/>
                  </a:lnTo>
                  <a:lnTo>
                    <a:pt x="48" y="1220"/>
                  </a:lnTo>
                  <a:lnTo>
                    <a:pt x="37" y="1188"/>
                  </a:lnTo>
                  <a:lnTo>
                    <a:pt x="29" y="1156"/>
                  </a:lnTo>
                  <a:lnTo>
                    <a:pt x="20" y="1122"/>
                  </a:lnTo>
                  <a:lnTo>
                    <a:pt x="14" y="1091"/>
                  </a:lnTo>
                  <a:lnTo>
                    <a:pt x="9" y="1057"/>
                  </a:lnTo>
                  <a:lnTo>
                    <a:pt x="4" y="1024"/>
                  </a:lnTo>
                  <a:lnTo>
                    <a:pt x="2" y="990"/>
                  </a:lnTo>
                  <a:lnTo>
                    <a:pt x="0" y="956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9" y="771"/>
                  </a:lnTo>
                  <a:lnTo>
                    <a:pt x="46" y="630"/>
                  </a:lnTo>
                  <a:lnTo>
                    <a:pt x="101" y="497"/>
                  </a:lnTo>
                  <a:lnTo>
                    <a:pt x="177" y="377"/>
                  </a:lnTo>
                  <a:lnTo>
                    <a:pt x="269" y="269"/>
                  </a:lnTo>
                  <a:lnTo>
                    <a:pt x="377" y="177"/>
                  </a:lnTo>
                  <a:lnTo>
                    <a:pt x="497" y="101"/>
                  </a:lnTo>
                  <a:lnTo>
                    <a:pt x="630" y="46"/>
                  </a:lnTo>
                  <a:lnTo>
                    <a:pt x="770" y="11"/>
                  </a:lnTo>
                  <a:lnTo>
                    <a:pt x="920" y="0"/>
                  </a:lnTo>
                  <a:lnTo>
                    <a:pt x="920" y="0"/>
                  </a:lnTo>
                  <a:lnTo>
                    <a:pt x="1070" y="11"/>
                  </a:lnTo>
                  <a:lnTo>
                    <a:pt x="1210" y="46"/>
                  </a:lnTo>
                  <a:lnTo>
                    <a:pt x="1343" y="101"/>
                  </a:lnTo>
                  <a:lnTo>
                    <a:pt x="1463" y="177"/>
                  </a:lnTo>
                  <a:lnTo>
                    <a:pt x="1571" y="269"/>
                  </a:lnTo>
                  <a:lnTo>
                    <a:pt x="1661" y="377"/>
                  </a:lnTo>
                  <a:lnTo>
                    <a:pt x="1737" y="497"/>
                  </a:lnTo>
                  <a:lnTo>
                    <a:pt x="1794" y="630"/>
                  </a:lnTo>
                  <a:lnTo>
                    <a:pt x="1828" y="771"/>
                  </a:lnTo>
                  <a:lnTo>
                    <a:pt x="1841" y="921"/>
                  </a:lnTo>
                  <a:lnTo>
                    <a:pt x="1841" y="921"/>
                  </a:lnTo>
                  <a:lnTo>
                    <a:pt x="1841" y="956"/>
                  </a:lnTo>
                  <a:lnTo>
                    <a:pt x="1838" y="990"/>
                  </a:lnTo>
                  <a:lnTo>
                    <a:pt x="1835" y="1024"/>
                  </a:lnTo>
                  <a:lnTo>
                    <a:pt x="1831" y="1057"/>
                  </a:lnTo>
                  <a:lnTo>
                    <a:pt x="1824" y="1091"/>
                  </a:lnTo>
                  <a:lnTo>
                    <a:pt x="1817" y="1122"/>
                  </a:lnTo>
                  <a:lnTo>
                    <a:pt x="1811" y="1156"/>
                  </a:lnTo>
                  <a:lnTo>
                    <a:pt x="1801" y="1188"/>
                  </a:lnTo>
                  <a:lnTo>
                    <a:pt x="1790" y="1220"/>
                  </a:lnTo>
                  <a:lnTo>
                    <a:pt x="1780" y="1249"/>
                  </a:lnTo>
                  <a:lnTo>
                    <a:pt x="1780" y="1249"/>
                  </a:lnTo>
                  <a:lnTo>
                    <a:pt x="1778" y="1225"/>
                  </a:lnTo>
                  <a:lnTo>
                    <a:pt x="1771" y="1202"/>
                  </a:lnTo>
                  <a:lnTo>
                    <a:pt x="1760" y="1179"/>
                  </a:lnTo>
                  <a:lnTo>
                    <a:pt x="1750" y="1154"/>
                  </a:lnTo>
                  <a:lnTo>
                    <a:pt x="1739" y="1133"/>
                  </a:lnTo>
                  <a:lnTo>
                    <a:pt x="1727" y="1114"/>
                  </a:lnTo>
                  <a:lnTo>
                    <a:pt x="1716" y="1098"/>
                  </a:lnTo>
                  <a:lnTo>
                    <a:pt x="1709" y="1085"/>
                  </a:lnTo>
                  <a:lnTo>
                    <a:pt x="1704" y="1076"/>
                  </a:lnTo>
                  <a:lnTo>
                    <a:pt x="1702" y="1074"/>
                  </a:lnTo>
                  <a:lnTo>
                    <a:pt x="1702" y="1074"/>
                  </a:lnTo>
                  <a:lnTo>
                    <a:pt x="1684" y="1085"/>
                  </a:lnTo>
                  <a:lnTo>
                    <a:pt x="1666" y="1098"/>
                  </a:lnTo>
                  <a:lnTo>
                    <a:pt x="1645" y="1108"/>
                  </a:lnTo>
                  <a:lnTo>
                    <a:pt x="1624" y="1119"/>
                  </a:lnTo>
                  <a:lnTo>
                    <a:pt x="1601" y="1129"/>
                  </a:lnTo>
                  <a:lnTo>
                    <a:pt x="1580" y="1140"/>
                  </a:lnTo>
                  <a:lnTo>
                    <a:pt x="1560" y="1146"/>
                  </a:lnTo>
                  <a:lnTo>
                    <a:pt x="1546" y="1152"/>
                  </a:lnTo>
                  <a:lnTo>
                    <a:pt x="1537" y="1156"/>
                  </a:lnTo>
                  <a:lnTo>
                    <a:pt x="1534" y="1158"/>
                  </a:lnTo>
                  <a:lnTo>
                    <a:pt x="1534" y="1158"/>
                  </a:lnTo>
                  <a:lnTo>
                    <a:pt x="1541" y="1135"/>
                  </a:lnTo>
                  <a:lnTo>
                    <a:pt x="1550" y="1112"/>
                  </a:lnTo>
                  <a:lnTo>
                    <a:pt x="1555" y="1089"/>
                  </a:lnTo>
                  <a:lnTo>
                    <a:pt x="1560" y="1068"/>
                  </a:lnTo>
                  <a:lnTo>
                    <a:pt x="1567" y="1043"/>
                  </a:lnTo>
                  <a:lnTo>
                    <a:pt x="1571" y="1020"/>
                  </a:lnTo>
                  <a:lnTo>
                    <a:pt x="1573" y="994"/>
                  </a:lnTo>
                  <a:lnTo>
                    <a:pt x="1575" y="971"/>
                  </a:lnTo>
                  <a:lnTo>
                    <a:pt x="1578" y="946"/>
                  </a:lnTo>
                  <a:lnTo>
                    <a:pt x="1578" y="921"/>
                  </a:lnTo>
                  <a:lnTo>
                    <a:pt x="1578" y="921"/>
                  </a:lnTo>
                  <a:lnTo>
                    <a:pt x="1569" y="813"/>
                  </a:lnTo>
                  <a:lnTo>
                    <a:pt x="1544" y="711"/>
                  </a:lnTo>
                  <a:lnTo>
                    <a:pt x="1504" y="619"/>
                  </a:lnTo>
                  <a:lnTo>
                    <a:pt x="1451" y="533"/>
                  </a:lnTo>
                  <a:lnTo>
                    <a:pt x="1384" y="455"/>
                  </a:lnTo>
                  <a:lnTo>
                    <a:pt x="1308" y="389"/>
                  </a:lnTo>
                  <a:lnTo>
                    <a:pt x="1221" y="337"/>
                  </a:lnTo>
                  <a:lnTo>
                    <a:pt x="1127" y="297"/>
                  </a:lnTo>
                  <a:lnTo>
                    <a:pt x="1026" y="271"/>
                  </a:lnTo>
                  <a:lnTo>
                    <a:pt x="920" y="264"/>
                  </a:lnTo>
                  <a:lnTo>
                    <a:pt x="920" y="26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58" name="Freeform 301">
              <a:extLst>
                <a:ext uri="{FF2B5EF4-FFF2-40B4-BE49-F238E27FC236}">
                  <a16:creationId xmlns:a16="http://schemas.microsoft.com/office/drawing/2014/main" id="{05B1F6C1-0AC5-A215-3FAD-DB72EDD76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" y="1272"/>
              <a:ext cx="1524" cy="950"/>
            </a:xfrm>
            <a:custGeom>
              <a:avLst/>
              <a:gdLst/>
              <a:ahLst/>
              <a:cxnLst>
                <a:cxn ang="0">
                  <a:pos x="10" y="727"/>
                </a:cxn>
                <a:cxn ang="0">
                  <a:pos x="98" y="460"/>
                </a:cxn>
                <a:cxn ang="0">
                  <a:pos x="263" y="246"/>
                </a:cxn>
                <a:cxn ang="0">
                  <a:pos x="489" y="92"/>
                </a:cxn>
                <a:cxn ang="0">
                  <a:pos x="761" y="10"/>
                </a:cxn>
                <a:cxn ang="0">
                  <a:pos x="910" y="0"/>
                </a:cxn>
                <a:cxn ang="0">
                  <a:pos x="1043" y="8"/>
                </a:cxn>
                <a:cxn ang="0">
                  <a:pos x="1161" y="34"/>
                </a:cxn>
                <a:cxn ang="0">
                  <a:pos x="1269" y="75"/>
                </a:cxn>
                <a:cxn ang="0">
                  <a:pos x="1372" y="134"/>
                </a:cxn>
                <a:cxn ang="0">
                  <a:pos x="1471" y="210"/>
                </a:cxn>
                <a:cxn ang="0">
                  <a:pos x="1496" y="233"/>
                </a:cxn>
                <a:cxn ang="0">
                  <a:pos x="1522" y="271"/>
                </a:cxn>
                <a:cxn ang="0">
                  <a:pos x="1504" y="290"/>
                </a:cxn>
                <a:cxn ang="0">
                  <a:pos x="1443" y="290"/>
                </a:cxn>
                <a:cxn ang="0">
                  <a:pos x="1333" y="262"/>
                </a:cxn>
                <a:cxn ang="0">
                  <a:pos x="1260" y="239"/>
                </a:cxn>
                <a:cxn ang="0">
                  <a:pos x="1094" y="200"/>
                </a:cxn>
                <a:cxn ang="0">
                  <a:pos x="919" y="186"/>
                </a:cxn>
                <a:cxn ang="0">
                  <a:pos x="744" y="207"/>
                </a:cxn>
                <a:cxn ang="0">
                  <a:pos x="581" y="258"/>
                </a:cxn>
                <a:cxn ang="0">
                  <a:pos x="445" y="347"/>
                </a:cxn>
                <a:cxn ang="0">
                  <a:pos x="390" y="398"/>
                </a:cxn>
                <a:cxn ang="0">
                  <a:pos x="310" y="488"/>
                </a:cxn>
                <a:cxn ang="0">
                  <a:pos x="263" y="570"/>
                </a:cxn>
                <a:cxn ang="0">
                  <a:pos x="232" y="654"/>
                </a:cxn>
                <a:cxn ang="0">
                  <a:pos x="206" y="745"/>
                </a:cxn>
                <a:cxn ang="0">
                  <a:pos x="192" y="797"/>
                </a:cxn>
                <a:cxn ang="0">
                  <a:pos x="147" y="886"/>
                </a:cxn>
                <a:cxn ang="0">
                  <a:pos x="98" y="936"/>
                </a:cxn>
                <a:cxn ang="0">
                  <a:pos x="50" y="949"/>
                </a:cxn>
                <a:cxn ang="0">
                  <a:pos x="15" y="928"/>
                </a:cxn>
                <a:cxn ang="0">
                  <a:pos x="0" y="875"/>
                </a:cxn>
              </a:cxnLst>
              <a:rect l="0" t="0" r="r" b="b"/>
              <a:pathLst>
                <a:path w="1523" h="950">
                  <a:moveTo>
                    <a:pt x="0" y="875"/>
                  </a:moveTo>
                  <a:lnTo>
                    <a:pt x="10" y="727"/>
                  </a:lnTo>
                  <a:lnTo>
                    <a:pt x="47" y="589"/>
                  </a:lnTo>
                  <a:lnTo>
                    <a:pt x="98" y="460"/>
                  </a:lnTo>
                  <a:lnTo>
                    <a:pt x="172" y="347"/>
                  </a:lnTo>
                  <a:lnTo>
                    <a:pt x="263" y="246"/>
                  </a:lnTo>
                  <a:lnTo>
                    <a:pt x="369" y="159"/>
                  </a:lnTo>
                  <a:lnTo>
                    <a:pt x="489" y="92"/>
                  </a:lnTo>
                  <a:lnTo>
                    <a:pt x="620" y="41"/>
                  </a:lnTo>
                  <a:lnTo>
                    <a:pt x="761" y="10"/>
                  </a:lnTo>
                  <a:lnTo>
                    <a:pt x="910" y="0"/>
                  </a:lnTo>
                  <a:lnTo>
                    <a:pt x="910" y="0"/>
                  </a:lnTo>
                  <a:lnTo>
                    <a:pt x="977" y="2"/>
                  </a:lnTo>
                  <a:lnTo>
                    <a:pt x="1043" y="8"/>
                  </a:lnTo>
                  <a:lnTo>
                    <a:pt x="1101" y="18"/>
                  </a:lnTo>
                  <a:lnTo>
                    <a:pt x="1161" y="34"/>
                  </a:lnTo>
                  <a:lnTo>
                    <a:pt x="1216" y="52"/>
                  </a:lnTo>
                  <a:lnTo>
                    <a:pt x="1269" y="75"/>
                  </a:lnTo>
                  <a:lnTo>
                    <a:pt x="1321" y="103"/>
                  </a:lnTo>
                  <a:lnTo>
                    <a:pt x="1372" y="134"/>
                  </a:lnTo>
                  <a:lnTo>
                    <a:pt x="1420" y="170"/>
                  </a:lnTo>
                  <a:lnTo>
                    <a:pt x="1471" y="210"/>
                  </a:lnTo>
                  <a:lnTo>
                    <a:pt x="1471" y="210"/>
                  </a:lnTo>
                  <a:lnTo>
                    <a:pt x="1496" y="233"/>
                  </a:lnTo>
                  <a:lnTo>
                    <a:pt x="1513" y="255"/>
                  </a:lnTo>
                  <a:lnTo>
                    <a:pt x="1522" y="271"/>
                  </a:lnTo>
                  <a:lnTo>
                    <a:pt x="1517" y="281"/>
                  </a:lnTo>
                  <a:lnTo>
                    <a:pt x="1504" y="290"/>
                  </a:lnTo>
                  <a:lnTo>
                    <a:pt x="1479" y="292"/>
                  </a:lnTo>
                  <a:lnTo>
                    <a:pt x="1443" y="290"/>
                  </a:lnTo>
                  <a:lnTo>
                    <a:pt x="1395" y="280"/>
                  </a:lnTo>
                  <a:lnTo>
                    <a:pt x="1333" y="262"/>
                  </a:lnTo>
                  <a:lnTo>
                    <a:pt x="1260" y="239"/>
                  </a:lnTo>
                  <a:lnTo>
                    <a:pt x="1260" y="239"/>
                  </a:lnTo>
                  <a:lnTo>
                    <a:pt x="1179" y="216"/>
                  </a:lnTo>
                  <a:lnTo>
                    <a:pt x="1094" y="200"/>
                  </a:lnTo>
                  <a:lnTo>
                    <a:pt x="1007" y="191"/>
                  </a:lnTo>
                  <a:lnTo>
                    <a:pt x="919" y="186"/>
                  </a:lnTo>
                  <a:lnTo>
                    <a:pt x="828" y="193"/>
                  </a:lnTo>
                  <a:lnTo>
                    <a:pt x="744" y="207"/>
                  </a:lnTo>
                  <a:lnTo>
                    <a:pt x="659" y="229"/>
                  </a:lnTo>
                  <a:lnTo>
                    <a:pt x="581" y="258"/>
                  </a:lnTo>
                  <a:lnTo>
                    <a:pt x="508" y="299"/>
                  </a:lnTo>
                  <a:lnTo>
                    <a:pt x="445" y="347"/>
                  </a:lnTo>
                  <a:lnTo>
                    <a:pt x="445" y="347"/>
                  </a:lnTo>
                  <a:lnTo>
                    <a:pt x="390" y="398"/>
                  </a:lnTo>
                  <a:lnTo>
                    <a:pt x="346" y="444"/>
                  </a:lnTo>
                  <a:lnTo>
                    <a:pt x="310" y="488"/>
                  </a:lnTo>
                  <a:lnTo>
                    <a:pt x="282" y="530"/>
                  </a:lnTo>
                  <a:lnTo>
                    <a:pt x="263" y="570"/>
                  </a:lnTo>
                  <a:lnTo>
                    <a:pt x="247" y="612"/>
                  </a:lnTo>
                  <a:lnTo>
                    <a:pt x="232" y="654"/>
                  </a:lnTo>
                  <a:lnTo>
                    <a:pt x="219" y="698"/>
                  </a:lnTo>
                  <a:lnTo>
                    <a:pt x="206" y="745"/>
                  </a:lnTo>
                  <a:lnTo>
                    <a:pt x="192" y="797"/>
                  </a:lnTo>
                  <a:lnTo>
                    <a:pt x="192" y="797"/>
                  </a:lnTo>
                  <a:lnTo>
                    <a:pt x="171" y="847"/>
                  </a:lnTo>
                  <a:lnTo>
                    <a:pt x="147" y="886"/>
                  </a:lnTo>
                  <a:lnTo>
                    <a:pt x="124" y="916"/>
                  </a:lnTo>
                  <a:lnTo>
                    <a:pt x="98" y="936"/>
                  </a:lnTo>
                  <a:lnTo>
                    <a:pt x="73" y="946"/>
                  </a:lnTo>
                  <a:lnTo>
                    <a:pt x="50" y="949"/>
                  </a:lnTo>
                  <a:lnTo>
                    <a:pt x="29" y="942"/>
                  </a:lnTo>
                  <a:lnTo>
                    <a:pt x="15" y="928"/>
                  </a:lnTo>
                  <a:lnTo>
                    <a:pt x="2" y="905"/>
                  </a:lnTo>
                  <a:lnTo>
                    <a:pt x="0" y="875"/>
                  </a:lnTo>
                  <a:lnTo>
                    <a:pt x="0" y="87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59" name="Freeform 302">
              <a:extLst>
                <a:ext uri="{FF2B5EF4-FFF2-40B4-BE49-F238E27FC236}">
                  <a16:creationId xmlns:a16="http://schemas.microsoft.com/office/drawing/2014/main" id="{C98BCDCA-9A88-EB6F-D9A2-88B659915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" y="1276"/>
              <a:ext cx="1499" cy="931"/>
            </a:xfrm>
            <a:custGeom>
              <a:avLst/>
              <a:gdLst/>
              <a:ahLst/>
              <a:cxnLst>
                <a:cxn ang="0">
                  <a:pos x="15" y="711"/>
                </a:cxn>
                <a:cxn ang="0">
                  <a:pos x="105" y="449"/>
                </a:cxn>
                <a:cxn ang="0">
                  <a:pos x="268" y="239"/>
                </a:cxn>
                <a:cxn ang="0">
                  <a:pos x="491" y="90"/>
                </a:cxn>
                <a:cxn ang="0">
                  <a:pos x="756" y="9"/>
                </a:cxn>
                <a:cxn ang="0">
                  <a:pos x="904" y="0"/>
                </a:cxn>
                <a:cxn ang="0">
                  <a:pos x="1034" y="8"/>
                </a:cxn>
                <a:cxn ang="0">
                  <a:pos x="1150" y="31"/>
                </a:cxn>
                <a:cxn ang="0">
                  <a:pos x="1256" y="73"/>
                </a:cxn>
                <a:cxn ang="0">
                  <a:pos x="1355" y="128"/>
                </a:cxn>
                <a:cxn ang="0">
                  <a:pos x="1449" y="200"/>
                </a:cxn>
                <a:cxn ang="0">
                  <a:pos x="1474" y="223"/>
                </a:cxn>
                <a:cxn ang="0">
                  <a:pos x="1498" y="256"/>
                </a:cxn>
                <a:cxn ang="0">
                  <a:pos x="1481" y="275"/>
                </a:cxn>
                <a:cxn ang="0">
                  <a:pos x="1422" y="275"/>
                </a:cxn>
                <a:cxn ang="0">
                  <a:pos x="1319" y="250"/>
                </a:cxn>
                <a:cxn ang="0">
                  <a:pos x="1249" y="227"/>
                </a:cxn>
                <a:cxn ang="0">
                  <a:pos x="1083" y="189"/>
                </a:cxn>
                <a:cxn ang="0">
                  <a:pos x="910" y="179"/>
                </a:cxn>
                <a:cxn ang="0">
                  <a:pos x="735" y="197"/>
                </a:cxn>
                <a:cxn ang="0">
                  <a:pos x="573" y="250"/>
                </a:cxn>
                <a:cxn ang="0">
                  <a:pos x="436" y="336"/>
                </a:cxn>
                <a:cxn ang="0">
                  <a:pos x="381" y="386"/>
                </a:cxn>
                <a:cxn ang="0">
                  <a:pos x="303" y="477"/>
                </a:cxn>
                <a:cxn ang="0">
                  <a:pos x="255" y="559"/>
                </a:cxn>
                <a:cxn ang="0">
                  <a:pos x="223" y="641"/>
                </a:cxn>
                <a:cxn ang="0">
                  <a:pos x="197" y="729"/>
                </a:cxn>
                <a:cxn ang="0">
                  <a:pos x="183" y="780"/>
                </a:cxn>
                <a:cxn ang="0">
                  <a:pos x="142" y="866"/>
                </a:cxn>
                <a:cxn ang="0">
                  <a:pos x="94" y="916"/>
                </a:cxn>
                <a:cxn ang="0">
                  <a:pos x="48" y="930"/>
                </a:cxn>
                <a:cxn ang="0">
                  <a:pos x="15" y="911"/>
                </a:cxn>
                <a:cxn ang="0">
                  <a:pos x="0" y="858"/>
                </a:cxn>
              </a:cxnLst>
              <a:rect l="0" t="0" r="r" b="b"/>
              <a:pathLst>
                <a:path w="1499" h="931">
                  <a:moveTo>
                    <a:pt x="0" y="858"/>
                  </a:moveTo>
                  <a:lnTo>
                    <a:pt x="15" y="711"/>
                  </a:lnTo>
                  <a:lnTo>
                    <a:pt x="50" y="576"/>
                  </a:lnTo>
                  <a:lnTo>
                    <a:pt x="105" y="449"/>
                  </a:lnTo>
                  <a:lnTo>
                    <a:pt x="179" y="338"/>
                  </a:lnTo>
                  <a:lnTo>
                    <a:pt x="268" y="239"/>
                  </a:lnTo>
                  <a:lnTo>
                    <a:pt x="372" y="157"/>
                  </a:lnTo>
                  <a:lnTo>
                    <a:pt x="491" y="90"/>
                  </a:lnTo>
                  <a:lnTo>
                    <a:pt x="619" y="39"/>
                  </a:lnTo>
                  <a:lnTo>
                    <a:pt x="756" y="9"/>
                  </a:lnTo>
                  <a:lnTo>
                    <a:pt x="904" y="0"/>
                  </a:lnTo>
                  <a:lnTo>
                    <a:pt x="904" y="0"/>
                  </a:lnTo>
                  <a:lnTo>
                    <a:pt x="970" y="2"/>
                  </a:lnTo>
                  <a:lnTo>
                    <a:pt x="1034" y="8"/>
                  </a:lnTo>
                  <a:lnTo>
                    <a:pt x="1094" y="18"/>
                  </a:lnTo>
                  <a:lnTo>
                    <a:pt x="1150" y="31"/>
                  </a:lnTo>
                  <a:lnTo>
                    <a:pt x="1203" y="50"/>
                  </a:lnTo>
                  <a:lnTo>
                    <a:pt x="1256" y="73"/>
                  </a:lnTo>
                  <a:lnTo>
                    <a:pt x="1306" y="98"/>
                  </a:lnTo>
                  <a:lnTo>
                    <a:pt x="1355" y="128"/>
                  </a:lnTo>
                  <a:lnTo>
                    <a:pt x="1401" y="161"/>
                  </a:lnTo>
                  <a:lnTo>
                    <a:pt x="1449" y="200"/>
                  </a:lnTo>
                  <a:lnTo>
                    <a:pt x="1449" y="200"/>
                  </a:lnTo>
                  <a:lnTo>
                    <a:pt x="1474" y="223"/>
                  </a:lnTo>
                  <a:lnTo>
                    <a:pt x="1492" y="241"/>
                  </a:lnTo>
                  <a:lnTo>
                    <a:pt x="1498" y="256"/>
                  </a:lnTo>
                  <a:lnTo>
                    <a:pt x="1494" y="269"/>
                  </a:lnTo>
                  <a:lnTo>
                    <a:pt x="1481" y="275"/>
                  </a:lnTo>
                  <a:lnTo>
                    <a:pt x="1458" y="278"/>
                  </a:lnTo>
                  <a:lnTo>
                    <a:pt x="1422" y="275"/>
                  </a:lnTo>
                  <a:lnTo>
                    <a:pt x="1375" y="264"/>
                  </a:lnTo>
                  <a:lnTo>
                    <a:pt x="1319" y="250"/>
                  </a:lnTo>
                  <a:lnTo>
                    <a:pt x="1249" y="227"/>
                  </a:lnTo>
                  <a:lnTo>
                    <a:pt x="1249" y="227"/>
                  </a:lnTo>
                  <a:lnTo>
                    <a:pt x="1168" y="204"/>
                  </a:lnTo>
                  <a:lnTo>
                    <a:pt x="1083" y="189"/>
                  </a:lnTo>
                  <a:lnTo>
                    <a:pt x="996" y="181"/>
                  </a:lnTo>
                  <a:lnTo>
                    <a:pt x="910" y="179"/>
                  </a:lnTo>
                  <a:lnTo>
                    <a:pt x="821" y="184"/>
                  </a:lnTo>
                  <a:lnTo>
                    <a:pt x="735" y="197"/>
                  </a:lnTo>
                  <a:lnTo>
                    <a:pt x="653" y="218"/>
                  </a:lnTo>
                  <a:lnTo>
                    <a:pt x="573" y="250"/>
                  </a:lnTo>
                  <a:lnTo>
                    <a:pt x="501" y="288"/>
                  </a:lnTo>
                  <a:lnTo>
                    <a:pt x="436" y="336"/>
                  </a:lnTo>
                  <a:lnTo>
                    <a:pt x="436" y="336"/>
                  </a:lnTo>
                  <a:lnTo>
                    <a:pt x="381" y="386"/>
                  </a:lnTo>
                  <a:lnTo>
                    <a:pt x="337" y="433"/>
                  </a:lnTo>
                  <a:lnTo>
                    <a:pt x="303" y="477"/>
                  </a:lnTo>
                  <a:lnTo>
                    <a:pt x="276" y="519"/>
                  </a:lnTo>
                  <a:lnTo>
                    <a:pt x="255" y="559"/>
                  </a:lnTo>
                  <a:lnTo>
                    <a:pt x="238" y="599"/>
                  </a:lnTo>
                  <a:lnTo>
                    <a:pt x="223" y="641"/>
                  </a:lnTo>
                  <a:lnTo>
                    <a:pt x="211" y="685"/>
                  </a:lnTo>
                  <a:lnTo>
                    <a:pt x="197" y="729"/>
                  </a:lnTo>
                  <a:lnTo>
                    <a:pt x="183" y="780"/>
                  </a:lnTo>
                  <a:lnTo>
                    <a:pt x="183" y="780"/>
                  </a:lnTo>
                  <a:lnTo>
                    <a:pt x="164" y="828"/>
                  </a:lnTo>
                  <a:lnTo>
                    <a:pt x="142" y="866"/>
                  </a:lnTo>
                  <a:lnTo>
                    <a:pt x="117" y="895"/>
                  </a:lnTo>
                  <a:lnTo>
                    <a:pt x="94" y="916"/>
                  </a:lnTo>
                  <a:lnTo>
                    <a:pt x="71" y="927"/>
                  </a:lnTo>
                  <a:lnTo>
                    <a:pt x="48" y="930"/>
                  </a:lnTo>
                  <a:lnTo>
                    <a:pt x="29" y="923"/>
                  </a:lnTo>
                  <a:lnTo>
                    <a:pt x="15" y="911"/>
                  </a:lnTo>
                  <a:lnTo>
                    <a:pt x="4" y="888"/>
                  </a:lnTo>
                  <a:lnTo>
                    <a:pt x="0" y="858"/>
                  </a:lnTo>
                  <a:lnTo>
                    <a:pt x="0" y="858"/>
                  </a:lnTo>
                </a:path>
              </a:pathLst>
            </a:custGeom>
            <a:solidFill>
              <a:srgbClr val="FFDA18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60" name="Freeform 303">
              <a:extLst>
                <a:ext uri="{FF2B5EF4-FFF2-40B4-BE49-F238E27FC236}">
                  <a16:creationId xmlns:a16="http://schemas.microsoft.com/office/drawing/2014/main" id="{DD7F93F3-E05D-6532-06CB-ED1479674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2" y="1272"/>
              <a:ext cx="1475" cy="912"/>
            </a:xfrm>
            <a:custGeom>
              <a:avLst/>
              <a:gdLst/>
              <a:ahLst/>
              <a:cxnLst>
                <a:cxn ang="0">
                  <a:pos x="16" y="696"/>
                </a:cxn>
                <a:cxn ang="0">
                  <a:pos x="110" y="440"/>
                </a:cxn>
                <a:cxn ang="0">
                  <a:pos x="271" y="233"/>
                </a:cxn>
                <a:cxn ang="0">
                  <a:pos x="490" y="88"/>
                </a:cxn>
                <a:cxn ang="0">
                  <a:pos x="752" y="9"/>
                </a:cxn>
                <a:cxn ang="0">
                  <a:pos x="895" y="0"/>
                </a:cxn>
                <a:cxn ang="0">
                  <a:pos x="1024" y="7"/>
                </a:cxn>
                <a:cxn ang="0">
                  <a:pos x="1136" y="31"/>
                </a:cxn>
                <a:cxn ang="0">
                  <a:pos x="1240" y="69"/>
                </a:cxn>
                <a:cxn ang="0">
                  <a:pos x="1336" y="122"/>
                </a:cxn>
                <a:cxn ang="0">
                  <a:pos x="1428" y="189"/>
                </a:cxn>
                <a:cxn ang="0">
                  <a:pos x="1452" y="212"/>
                </a:cxn>
                <a:cxn ang="0">
                  <a:pos x="1473" y="244"/>
                </a:cxn>
                <a:cxn ang="0">
                  <a:pos x="1458" y="262"/>
                </a:cxn>
                <a:cxn ang="0">
                  <a:pos x="1401" y="260"/>
                </a:cxn>
                <a:cxn ang="0">
                  <a:pos x="1302" y="235"/>
                </a:cxn>
                <a:cxn ang="0">
                  <a:pos x="1235" y="214"/>
                </a:cxn>
                <a:cxn ang="0">
                  <a:pos x="1072" y="177"/>
                </a:cxn>
                <a:cxn ang="0">
                  <a:pos x="897" y="168"/>
                </a:cxn>
                <a:cxn ang="0">
                  <a:pos x="724" y="187"/>
                </a:cxn>
                <a:cxn ang="0">
                  <a:pos x="564" y="239"/>
                </a:cxn>
                <a:cxn ang="0">
                  <a:pos x="427" y="325"/>
                </a:cxn>
                <a:cxn ang="0">
                  <a:pos x="372" y="376"/>
                </a:cxn>
                <a:cxn ang="0">
                  <a:pos x="292" y="467"/>
                </a:cxn>
                <a:cxn ang="0">
                  <a:pos x="244" y="546"/>
                </a:cxn>
                <a:cxn ang="0">
                  <a:pos x="212" y="629"/>
                </a:cxn>
                <a:cxn ang="0">
                  <a:pos x="187" y="716"/>
                </a:cxn>
                <a:cxn ang="0">
                  <a:pos x="172" y="764"/>
                </a:cxn>
                <a:cxn ang="0">
                  <a:pos x="133" y="850"/>
                </a:cxn>
                <a:cxn ang="0">
                  <a:pos x="88" y="896"/>
                </a:cxn>
                <a:cxn ang="0">
                  <a:pos x="44" y="912"/>
                </a:cxn>
                <a:cxn ang="0">
                  <a:pos x="12" y="892"/>
                </a:cxn>
                <a:cxn ang="0">
                  <a:pos x="0" y="841"/>
                </a:cxn>
              </a:cxnLst>
              <a:rect l="0" t="0" r="r" b="b"/>
              <a:pathLst>
                <a:path w="1474" h="913">
                  <a:moveTo>
                    <a:pt x="0" y="841"/>
                  </a:moveTo>
                  <a:lnTo>
                    <a:pt x="16" y="696"/>
                  </a:lnTo>
                  <a:lnTo>
                    <a:pt x="52" y="562"/>
                  </a:lnTo>
                  <a:lnTo>
                    <a:pt x="110" y="440"/>
                  </a:lnTo>
                  <a:lnTo>
                    <a:pt x="183" y="330"/>
                  </a:lnTo>
                  <a:lnTo>
                    <a:pt x="271" y="233"/>
                  </a:lnTo>
                  <a:lnTo>
                    <a:pt x="375" y="151"/>
                  </a:lnTo>
                  <a:lnTo>
                    <a:pt x="490" y="88"/>
                  </a:lnTo>
                  <a:lnTo>
                    <a:pt x="617" y="39"/>
                  </a:lnTo>
                  <a:lnTo>
                    <a:pt x="752" y="9"/>
                  </a:lnTo>
                  <a:lnTo>
                    <a:pt x="895" y="0"/>
                  </a:lnTo>
                  <a:lnTo>
                    <a:pt x="895" y="0"/>
                  </a:lnTo>
                  <a:lnTo>
                    <a:pt x="961" y="2"/>
                  </a:lnTo>
                  <a:lnTo>
                    <a:pt x="1024" y="7"/>
                  </a:lnTo>
                  <a:lnTo>
                    <a:pt x="1081" y="18"/>
                  </a:lnTo>
                  <a:lnTo>
                    <a:pt x="1136" y="31"/>
                  </a:lnTo>
                  <a:lnTo>
                    <a:pt x="1190" y="48"/>
                  </a:lnTo>
                  <a:lnTo>
                    <a:pt x="1240" y="69"/>
                  </a:lnTo>
                  <a:lnTo>
                    <a:pt x="1290" y="94"/>
                  </a:lnTo>
                  <a:lnTo>
                    <a:pt x="1336" y="122"/>
                  </a:lnTo>
                  <a:lnTo>
                    <a:pt x="1382" y="154"/>
                  </a:lnTo>
                  <a:lnTo>
                    <a:pt x="1428" y="189"/>
                  </a:lnTo>
                  <a:lnTo>
                    <a:pt x="1428" y="189"/>
                  </a:lnTo>
                  <a:lnTo>
                    <a:pt x="1452" y="212"/>
                  </a:lnTo>
                  <a:lnTo>
                    <a:pt x="1466" y="228"/>
                  </a:lnTo>
                  <a:lnTo>
                    <a:pt x="1473" y="244"/>
                  </a:lnTo>
                  <a:lnTo>
                    <a:pt x="1470" y="254"/>
                  </a:lnTo>
                  <a:lnTo>
                    <a:pt x="1458" y="262"/>
                  </a:lnTo>
                  <a:lnTo>
                    <a:pt x="1435" y="265"/>
                  </a:lnTo>
                  <a:lnTo>
                    <a:pt x="1401" y="260"/>
                  </a:lnTo>
                  <a:lnTo>
                    <a:pt x="1357" y="250"/>
                  </a:lnTo>
                  <a:lnTo>
                    <a:pt x="1302" y="235"/>
                  </a:lnTo>
                  <a:lnTo>
                    <a:pt x="1235" y="214"/>
                  </a:lnTo>
                  <a:lnTo>
                    <a:pt x="1235" y="214"/>
                  </a:lnTo>
                  <a:lnTo>
                    <a:pt x="1155" y="193"/>
                  </a:lnTo>
                  <a:lnTo>
                    <a:pt x="1072" y="177"/>
                  </a:lnTo>
                  <a:lnTo>
                    <a:pt x="986" y="168"/>
                  </a:lnTo>
                  <a:lnTo>
                    <a:pt x="897" y="168"/>
                  </a:lnTo>
                  <a:lnTo>
                    <a:pt x="811" y="174"/>
                  </a:lnTo>
                  <a:lnTo>
                    <a:pt x="724" y="187"/>
                  </a:lnTo>
                  <a:lnTo>
                    <a:pt x="642" y="207"/>
                  </a:lnTo>
                  <a:lnTo>
                    <a:pt x="564" y="239"/>
                  </a:lnTo>
                  <a:lnTo>
                    <a:pt x="492" y="277"/>
                  </a:lnTo>
                  <a:lnTo>
                    <a:pt x="427" y="325"/>
                  </a:lnTo>
                  <a:lnTo>
                    <a:pt x="427" y="325"/>
                  </a:lnTo>
                  <a:lnTo>
                    <a:pt x="372" y="376"/>
                  </a:lnTo>
                  <a:lnTo>
                    <a:pt x="328" y="423"/>
                  </a:lnTo>
                  <a:lnTo>
                    <a:pt x="292" y="467"/>
                  </a:lnTo>
                  <a:lnTo>
                    <a:pt x="265" y="509"/>
                  </a:lnTo>
                  <a:lnTo>
                    <a:pt x="244" y="546"/>
                  </a:lnTo>
                  <a:lnTo>
                    <a:pt x="227" y="589"/>
                  </a:lnTo>
                  <a:lnTo>
                    <a:pt x="212" y="629"/>
                  </a:lnTo>
                  <a:lnTo>
                    <a:pt x="200" y="671"/>
                  </a:lnTo>
                  <a:lnTo>
                    <a:pt x="187" y="716"/>
                  </a:lnTo>
                  <a:lnTo>
                    <a:pt x="172" y="764"/>
                  </a:lnTo>
                  <a:lnTo>
                    <a:pt x="172" y="764"/>
                  </a:lnTo>
                  <a:lnTo>
                    <a:pt x="156" y="812"/>
                  </a:lnTo>
                  <a:lnTo>
                    <a:pt x="133" y="850"/>
                  </a:lnTo>
                  <a:lnTo>
                    <a:pt x="111" y="877"/>
                  </a:lnTo>
                  <a:lnTo>
                    <a:pt x="88" y="896"/>
                  </a:lnTo>
                  <a:lnTo>
                    <a:pt x="64" y="909"/>
                  </a:lnTo>
                  <a:lnTo>
                    <a:pt x="44" y="912"/>
                  </a:lnTo>
                  <a:lnTo>
                    <a:pt x="27" y="905"/>
                  </a:lnTo>
                  <a:lnTo>
                    <a:pt x="12" y="892"/>
                  </a:lnTo>
                  <a:lnTo>
                    <a:pt x="2" y="869"/>
                  </a:lnTo>
                  <a:lnTo>
                    <a:pt x="0" y="841"/>
                  </a:lnTo>
                  <a:lnTo>
                    <a:pt x="0" y="841"/>
                  </a:lnTo>
                </a:path>
              </a:pathLst>
            </a:custGeom>
            <a:solidFill>
              <a:srgbClr val="FFDC2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61" name="Freeform 304">
              <a:extLst>
                <a:ext uri="{FF2B5EF4-FFF2-40B4-BE49-F238E27FC236}">
                  <a16:creationId xmlns:a16="http://schemas.microsoft.com/office/drawing/2014/main" id="{8B546C2A-F7F9-19FA-AB70-C2FEFB09C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1219"/>
              <a:ext cx="1451" cy="888"/>
            </a:xfrm>
            <a:custGeom>
              <a:avLst/>
              <a:gdLst/>
              <a:ahLst/>
              <a:cxnLst>
                <a:cxn ang="0">
                  <a:pos x="16" y="680"/>
                </a:cxn>
                <a:cxn ang="0">
                  <a:pos x="113" y="426"/>
                </a:cxn>
                <a:cxn ang="0">
                  <a:pos x="276" y="224"/>
                </a:cxn>
                <a:cxn ang="0">
                  <a:pos x="490" y="83"/>
                </a:cxn>
                <a:cxn ang="0">
                  <a:pos x="748" y="7"/>
                </a:cxn>
                <a:cxn ang="0">
                  <a:pos x="886" y="0"/>
                </a:cxn>
                <a:cxn ang="0">
                  <a:pos x="1011" y="5"/>
                </a:cxn>
                <a:cxn ang="0">
                  <a:pos x="1123" y="27"/>
                </a:cxn>
                <a:cxn ang="0">
                  <a:pos x="1224" y="64"/>
                </a:cxn>
                <a:cxn ang="0">
                  <a:pos x="1316" y="113"/>
                </a:cxn>
                <a:cxn ang="0">
                  <a:pos x="1405" y="178"/>
                </a:cxn>
                <a:cxn ang="0">
                  <a:pos x="1429" y="198"/>
                </a:cxn>
                <a:cxn ang="0">
                  <a:pos x="1450" y="228"/>
                </a:cxn>
                <a:cxn ang="0">
                  <a:pos x="1433" y="246"/>
                </a:cxn>
                <a:cxn ang="0">
                  <a:pos x="1378" y="244"/>
                </a:cxn>
                <a:cxn ang="0">
                  <a:pos x="1283" y="221"/>
                </a:cxn>
                <a:cxn ang="0">
                  <a:pos x="1220" y="199"/>
                </a:cxn>
                <a:cxn ang="0">
                  <a:pos x="1059" y="163"/>
                </a:cxn>
                <a:cxn ang="0">
                  <a:pos x="886" y="155"/>
                </a:cxn>
                <a:cxn ang="0">
                  <a:pos x="716" y="174"/>
                </a:cxn>
                <a:cxn ang="0">
                  <a:pos x="554" y="226"/>
                </a:cxn>
                <a:cxn ang="0">
                  <a:pos x="416" y="313"/>
                </a:cxn>
                <a:cxn ang="0">
                  <a:pos x="361" y="364"/>
                </a:cxn>
                <a:cxn ang="0">
                  <a:pos x="281" y="454"/>
                </a:cxn>
                <a:cxn ang="0">
                  <a:pos x="233" y="534"/>
                </a:cxn>
                <a:cxn ang="0">
                  <a:pos x="202" y="615"/>
                </a:cxn>
                <a:cxn ang="0">
                  <a:pos x="177" y="698"/>
                </a:cxn>
                <a:cxn ang="0">
                  <a:pos x="161" y="744"/>
                </a:cxn>
                <a:cxn ang="0">
                  <a:pos x="124" y="829"/>
                </a:cxn>
                <a:cxn ang="0">
                  <a:pos x="80" y="875"/>
                </a:cxn>
                <a:cxn ang="0">
                  <a:pos x="39" y="888"/>
                </a:cxn>
                <a:cxn ang="0">
                  <a:pos x="9" y="869"/>
                </a:cxn>
                <a:cxn ang="0">
                  <a:pos x="0" y="823"/>
                </a:cxn>
              </a:cxnLst>
              <a:rect l="0" t="0" r="r" b="b"/>
              <a:pathLst>
                <a:path w="1451" h="889">
                  <a:moveTo>
                    <a:pt x="0" y="823"/>
                  </a:moveTo>
                  <a:lnTo>
                    <a:pt x="16" y="680"/>
                  </a:lnTo>
                  <a:lnTo>
                    <a:pt x="55" y="546"/>
                  </a:lnTo>
                  <a:lnTo>
                    <a:pt x="113" y="426"/>
                  </a:lnTo>
                  <a:lnTo>
                    <a:pt x="187" y="320"/>
                  </a:lnTo>
                  <a:lnTo>
                    <a:pt x="276" y="224"/>
                  </a:lnTo>
                  <a:lnTo>
                    <a:pt x="377" y="147"/>
                  </a:lnTo>
                  <a:lnTo>
                    <a:pt x="490" y="83"/>
                  </a:lnTo>
                  <a:lnTo>
                    <a:pt x="614" y="37"/>
                  </a:lnTo>
                  <a:lnTo>
                    <a:pt x="748" y="7"/>
                  </a:lnTo>
                  <a:lnTo>
                    <a:pt x="886" y="0"/>
                  </a:lnTo>
                  <a:lnTo>
                    <a:pt x="886" y="0"/>
                  </a:lnTo>
                  <a:lnTo>
                    <a:pt x="952" y="2"/>
                  </a:lnTo>
                  <a:lnTo>
                    <a:pt x="1011" y="5"/>
                  </a:lnTo>
                  <a:lnTo>
                    <a:pt x="1068" y="14"/>
                  </a:lnTo>
                  <a:lnTo>
                    <a:pt x="1123" y="27"/>
                  </a:lnTo>
                  <a:lnTo>
                    <a:pt x="1176" y="44"/>
                  </a:lnTo>
                  <a:lnTo>
                    <a:pt x="1224" y="64"/>
                  </a:lnTo>
                  <a:lnTo>
                    <a:pt x="1272" y="88"/>
                  </a:lnTo>
                  <a:lnTo>
                    <a:pt x="1316" y="113"/>
                  </a:lnTo>
                  <a:lnTo>
                    <a:pt x="1360" y="145"/>
                  </a:lnTo>
                  <a:lnTo>
                    <a:pt x="1405" y="178"/>
                  </a:lnTo>
                  <a:lnTo>
                    <a:pt x="1405" y="178"/>
                  </a:lnTo>
                  <a:lnTo>
                    <a:pt x="1429" y="198"/>
                  </a:lnTo>
                  <a:lnTo>
                    <a:pt x="1443" y="216"/>
                  </a:lnTo>
                  <a:lnTo>
                    <a:pt x="1450" y="228"/>
                  </a:lnTo>
                  <a:lnTo>
                    <a:pt x="1445" y="239"/>
                  </a:lnTo>
                  <a:lnTo>
                    <a:pt x="1433" y="246"/>
                  </a:lnTo>
                  <a:lnTo>
                    <a:pt x="1409" y="246"/>
                  </a:lnTo>
                  <a:lnTo>
                    <a:pt x="1378" y="244"/>
                  </a:lnTo>
                  <a:lnTo>
                    <a:pt x="1335" y="235"/>
                  </a:lnTo>
                  <a:lnTo>
                    <a:pt x="1283" y="221"/>
                  </a:lnTo>
                  <a:lnTo>
                    <a:pt x="1220" y="199"/>
                  </a:lnTo>
                  <a:lnTo>
                    <a:pt x="1220" y="199"/>
                  </a:lnTo>
                  <a:lnTo>
                    <a:pt x="1141" y="178"/>
                  </a:lnTo>
                  <a:lnTo>
                    <a:pt x="1059" y="163"/>
                  </a:lnTo>
                  <a:lnTo>
                    <a:pt x="973" y="155"/>
                  </a:lnTo>
                  <a:lnTo>
                    <a:pt x="886" y="155"/>
                  </a:lnTo>
                  <a:lnTo>
                    <a:pt x="800" y="161"/>
                  </a:lnTo>
                  <a:lnTo>
                    <a:pt x="716" y="174"/>
                  </a:lnTo>
                  <a:lnTo>
                    <a:pt x="631" y="198"/>
                  </a:lnTo>
                  <a:lnTo>
                    <a:pt x="554" y="226"/>
                  </a:lnTo>
                  <a:lnTo>
                    <a:pt x="481" y="267"/>
                  </a:lnTo>
                  <a:lnTo>
                    <a:pt x="416" y="313"/>
                  </a:lnTo>
                  <a:lnTo>
                    <a:pt x="416" y="313"/>
                  </a:lnTo>
                  <a:lnTo>
                    <a:pt x="361" y="364"/>
                  </a:lnTo>
                  <a:lnTo>
                    <a:pt x="317" y="410"/>
                  </a:lnTo>
                  <a:lnTo>
                    <a:pt x="281" y="454"/>
                  </a:lnTo>
                  <a:lnTo>
                    <a:pt x="255" y="496"/>
                  </a:lnTo>
                  <a:lnTo>
                    <a:pt x="233" y="534"/>
                  </a:lnTo>
                  <a:lnTo>
                    <a:pt x="216" y="574"/>
                  </a:lnTo>
                  <a:lnTo>
                    <a:pt x="202" y="615"/>
                  </a:lnTo>
                  <a:lnTo>
                    <a:pt x="189" y="656"/>
                  </a:lnTo>
                  <a:lnTo>
                    <a:pt x="177" y="698"/>
                  </a:lnTo>
                  <a:lnTo>
                    <a:pt x="161" y="744"/>
                  </a:lnTo>
                  <a:lnTo>
                    <a:pt x="161" y="744"/>
                  </a:lnTo>
                  <a:lnTo>
                    <a:pt x="145" y="793"/>
                  </a:lnTo>
                  <a:lnTo>
                    <a:pt x="124" y="829"/>
                  </a:lnTo>
                  <a:lnTo>
                    <a:pt x="103" y="857"/>
                  </a:lnTo>
                  <a:lnTo>
                    <a:pt x="80" y="875"/>
                  </a:lnTo>
                  <a:lnTo>
                    <a:pt x="58" y="885"/>
                  </a:lnTo>
                  <a:lnTo>
                    <a:pt x="39" y="888"/>
                  </a:lnTo>
                  <a:lnTo>
                    <a:pt x="23" y="883"/>
                  </a:lnTo>
                  <a:lnTo>
                    <a:pt x="9" y="869"/>
                  </a:lnTo>
                  <a:lnTo>
                    <a:pt x="2" y="850"/>
                  </a:lnTo>
                  <a:lnTo>
                    <a:pt x="0" y="823"/>
                  </a:lnTo>
                  <a:lnTo>
                    <a:pt x="0" y="823"/>
                  </a:lnTo>
                </a:path>
              </a:pathLst>
            </a:custGeom>
            <a:solidFill>
              <a:srgbClr val="FFDE2C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62" name="Freeform 305">
              <a:extLst>
                <a:ext uri="{FF2B5EF4-FFF2-40B4-BE49-F238E27FC236}">
                  <a16:creationId xmlns:a16="http://schemas.microsoft.com/office/drawing/2014/main" id="{E1706685-BBE4-5FB1-1FCB-372BE2EAF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2" y="1285"/>
              <a:ext cx="1427" cy="869"/>
            </a:xfrm>
            <a:custGeom>
              <a:avLst/>
              <a:gdLst/>
              <a:ahLst/>
              <a:cxnLst>
                <a:cxn ang="0">
                  <a:pos x="20" y="661"/>
                </a:cxn>
                <a:cxn ang="0">
                  <a:pos x="117" y="416"/>
                </a:cxn>
                <a:cxn ang="0">
                  <a:pos x="279" y="218"/>
                </a:cxn>
                <a:cxn ang="0">
                  <a:pos x="494" y="81"/>
                </a:cxn>
                <a:cxn ang="0">
                  <a:pos x="745" y="7"/>
                </a:cxn>
                <a:cxn ang="0">
                  <a:pos x="879" y="0"/>
                </a:cxn>
                <a:cxn ang="0">
                  <a:pos x="1002" y="5"/>
                </a:cxn>
                <a:cxn ang="0">
                  <a:pos x="1111" y="26"/>
                </a:cxn>
                <a:cxn ang="0">
                  <a:pos x="1210" y="60"/>
                </a:cxn>
                <a:cxn ang="0">
                  <a:pos x="1301" y="106"/>
                </a:cxn>
                <a:cxn ang="0">
                  <a:pos x="1383" y="168"/>
                </a:cxn>
                <a:cxn ang="0">
                  <a:pos x="1404" y="186"/>
                </a:cxn>
                <a:cxn ang="0">
                  <a:pos x="1426" y="216"/>
                </a:cxn>
                <a:cxn ang="0">
                  <a:pos x="1408" y="230"/>
                </a:cxn>
                <a:cxn ang="0">
                  <a:pos x="1357" y="228"/>
                </a:cxn>
                <a:cxn ang="0">
                  <a:pos x="1267" y="207"/>
                </a:cxn>
                <a:cxn ang="0">
                  <a:pos x="1206" y="188"/>
                </a:cxn>
                <a:cxn ang="0">
                  <a:pos x="1048" y="152"/>
                </a:cxn>
                <a:cxn ang="0">
                  <a:pos x="877" y="145"/>
                </a:cxn>
                <a:cxn ang="0">
                  <a:pos x="706" y="163"/>
                </a:cxn>
                <a:cxn ang="0">
                  <a:pos x="547" y="216"/>
                </a:cxn>
                <a:cxn ang="0">
                  <a:pos x="410" y="304"/>
                </a:cxn>
                <a:cxn ang="0">
                  <a:pos x="352" y="352"/>
                </a:cxn>
                <a:cxn ang="0">
                  <a:pos x="275" y="442"/>
                </a:cxn>
                <a:cxn ang="0">
                  <a:pos x="225" y="522"/>
                </a:cxn>
                <a:cxn ang="0">
                  <a:pos x="193" y="601"/>
                </a:cxn>
                <a:cxn ang="0">
                  <a:pos x="168" y="683"/>
                </a:cxn>
                <a:cxn ang="0">
                  <a:pos x="155" y="729"/>
                </a:cxn>
                <a:cxn ang="0">
                  <a:pos x="117" y="808"/>
                </a:cxn>
                <a:cxn ang="0">
                  <a:pos x="75" y="855"/>
                </a:cxn>
                <a:cxn ang="0">
                  <a:pos x="37" y="868"/>
                </a:cxn>
                <a:cxn ang="0">
                  <a:pos x="9" y="851"/>
                </a:cxn>
                <a:cxn ang="0">
                  <a:pos x="0" y="805"/>
                </a:cxn>
              </a:cxnLst>
              <a:rect l="0" t="0" r="r" b="b"/>
              <a:pathLst>
                <a:path w="1427" h="869">
                  <a:moveTo>
                    <a:pt x="0" y="805"/>
                  </a:moveTo>
                  <a:lnTo>
                    <a:pt x="20" y="661"/>
                  </a:lnTo>
                  <a:lnTo>
                    <a:pt x="60" y="531"/>
                  </a:lnTo>
                  <a:lnTo>
                    <a:pt x="117" y="416"/>
                  </a:lnTo>
                  <a:lnTo>
                    <a:pt x="191" y="308"/>
                  </a:lnTo>
                  <a:lnTo>
                    <a:pt x="279" y="218"/>
                  </a:lnTo>
                  <a:lnTo>
                    <a:pt x="380" y="142"/>
                  </a:lnTo>
                  <a:lnTo>
                    <a:pt x="494" y="81"/>
                  </a:lnTo>
                  <a:lnTo>
                    <a:pt x="614" y="37"/>
                  </a:lnTo>
                  <a:lnTo>
                    <a:pt x="745" y="7"/>
                  </a:lnTo>
                  <a:lnTo>
                    <a:pt x="879" y="0"/>
                  </a:lnTo>
                  <a:lnTo>
                    <a:pt x="879" y="0"/>
                  </a:lnTo>
                  <a:lnTo>
                    <a:pt x="943" y="1"/>
                  </a:lnTo>
                  <a:lnTo>
                    <a:pt x="1002" y="5"/>
                  </a:lnTo>
                  <a:lnTo>
                    <a:pt x="1058" y="14"/>
                  </a:lnTo>
                  <a:lnTo>
                    <a:pt x="1111" y="26"/>
                  </a:lnTo>
                  <a:lnTo>
                    <a:pt x="1162" y="41"/>
                  </a:lnTo>
                  <a:lnTo>
                    <a:pt x="1210" y="60"/>
                  </a:lnTo>
                  <a:lnTo>
                    <a:pt x="1256" y="83"/>
                  </a:lnTo>
                  <a:lnTo>
                    <a:pt x="1301" y="106"/>
                  </a:lnTo>
                  <a:lnTo>
                    <a:pt x="1343" y="136"/>
                  </a:lnTo>
                  <a:lnTo>
                    <a:pt x="1383" y="168"/>
                  </a:lnTo>
                  <a:lnTo>
                    <a:pt x="1383" y="168"/>
                  </a:lnTo>
                  <a:lnTo>
                    <a:pt x="1404" y="186"/>
                  </a:lnTo>
                  <a:lnTo>
                    <a:pt x="1419" y="203"/>
                  </a:lnTo>
                  <a:lnTo>
                    <a:pt x="1426" y="216"/>
                  </a:lnTo>
                  <a:lnTo>
                    <a:pt x="1423" y="226"/>
                  </a:lnTo>
                  <a:lnTo>
                    <a:pt x="1408" y="230"/>
                  </a:lnTo>
                  <a:lnTo>
                    <a:pt x="1387" y="232"/>
                  </a:lnTo>
                  <a:lnTo>
                    <a:pt x="1357" y="228"/>
                  </a:lnTo>
                  <a:lnTo>
                    <a:pt x="1318" y="220"/>
                  </a:lnTo>
                  <a:lnTo>
                    <a:pt x="1267" y="207"/>
                  </a:lnTo>
                  <a:lnTo>
                    <a:pt x="1206" y="188"/>
                  </a:lnTo>
                  <a:lnTo>
                    <a:pt x="1206" y="188"/>
                  </a:lnTo>
                  <a:lnTo>
                    <a:pt x="1130" y="168"/>
                  </a:lnTo>
                  <a:lnTo>
                    <a:pt x="1048" y="152"/>
                  </a:lnTo>
                  <a:lnTo>
                    <a:pt x="964" y="145"/>
                  </a:lnTo>
                  <a:lnTo>
                    <a:pt x="877" y="145"/>
                  </a:lnTo>
                  <a:lnTo>
                    <a:pt x="791" y="148"/>
                  </a:lnTo>
                  <a:lnTo>
                    <a:pt x="706" y="163"/>
                  </a:lnTo>
                  <a:lnTo>
                    <a:pt x="625" y="186"/>
                  </a:lnTo>
                  <a:lnTo>
                    <a:pt x="547" y="216"/>
                  </a:lnTo>
                  <a:lnTo>
                    <a:pt x="473" y="256"/>
                  </a:lnTo>
                  <a:lnTo>
                    <a:pt x="410" y="304"/>
                  </a:lnTo>
                  <a:lnTo>
                    <a:pt x="410" y="304"/>
                  </a:lnTo>
                  <a:lnTo>
                    <a:pt x="352" y="352"/>
                  </a:lnTo>
                  <a:lnTo>
                    <a:pt x="311" y="398"/>
                  </a:lnTo>
                  <a:lnTo>
                    <a:pt x="275" y="442"/>
                  </a:lnTo>
                  <a:lnTo>
                    <a:pt x="246" y="483"/>
                  </a:lnTo>
                  <a:lnTo>
                    <a:pt x="225" y="522"/>
                  </a:lnTo>
                  <a:lnTo>
                    <a:pt x="207" y="561"/>
                  </a:lnTo>
                  <a:lnTo>
                    <a:pt x="193" y="601"/>
                  </a:lnTo>
                  <a:lnTo>
                    <a:pt x="180" y="640"/>
                  </a:lnTo>
                  <a:lnTo>
                    <a:pt x="168" y="683"/>
                  </a:lnTo>
                  <a:lnTo>
                    <a:pt x="155" y="729"/>
                  </a:lnTo>
                  <a:lnTo>
                    <a:pt x="155" y="729"/>
                  </a:lnTo>
                  <a:lnTo>
                    <a:pt x="136" y="773"/>
                  </a:lnTo>
                  <a:lnTo>
                    <a:pt x="117" y="808"/>
                  </a:lnTo>
                  <a:lnTo>
                    <a:pt x="96" y="836"/>
                  </a:lnTo>
                  <a:lnTo>
                    <a:pt x="75" y="855"/>
                  </a:lnTo>
                  <a:lnTo>
                    <a:pt x="56" y="865"/>
                  </a:lnTo>
                  <a:lnTo>
                    <a:pt x="37" y="868"/>
                  </a:lnTo>
                  <a:lnTo>
                    <a:pt x="23" y="863"/>
                  </a:lnTo>
                  <a:lnTo>
                    <a:pt x="9" y="851"/>
                  </a:lnTo>
                  <a:lnTo>
                    <a:pt x="1" y="830"/>
                  </a:lnTo>
                  <a:lnTo>
                    <a:pt x="0" y="805"/>
                  </a:lnTo>
                  <a:lnTo>
                    <a:pt x="0" y="805"/>
                  </a:lnTo>
                </a:path>
              </a:pathLst>
            </a:custGeom>
            <a:solidFill>
              <a:srgbClr val="FFE035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63" name="Freeform 306">
              <a:extLst>
                <a:ext uri="{FF2B5EF4-FFF2-40B4-BE49-F238E27FC236}">
                  <a16:creationId xmlns:a16="http://schemas.microsoft.com/office/drawing/2014/main" id="{5DD8E34B-68B6-948D-F58F-F78568BD4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" y="1285"/>
              <a:ext cx="1403" cy="853"/>
            </a:xfrm>
            <a:custGeom>
              <a:avLst/>
              <a:gdLst/>
              <a:ahLst/>
              <a:cxnLst>
                <a:cxn ang="0">
                  <a:pos x="23" y="649"/>
                </a:cxn>
                <a:cxn ang="0">
                  <a:pos x="122" y="405"/>
                </a:cxn>
                <a:cxn ang="0">
                  <a:pos x="285" y="213"/>
                </a:cxn>
                <a:cxn ang="0">
                  <a:pos x="494" y="80"/>
                </a:cxn>
                <a:cxn ang="0">
                  <a:pos x="742" y="11"/>
                </a:cxn>
                <a:cxn ang="0">
                  <a:pos x="872" y="0"/>
                </a:cxn>
                <a:cxn ang="0">
                  <a:pos x="993" y="6"/>
                </a:cxn>
                <a:cxn ang="0">
                  <a:pos x="1100" y="27"/>
                </a:cxn>
                <a:cxn ang="0">
                  <a:pos x="1198" y="59"/>
                </a:cxn>
                <a:cxn ang="0">
                  <a:pos x="1284" y="103"/>
                </a:cxn>
                <a:cxn ang="0">
                  <a:pos x="1362" y="158"/>
                </a:cxn>
                <a:cxn ang="0">
                  <a:pos x="1383" y="177"/>
                </a:cxn>
                <a:cxn ang="0">
                  <a:pos x="1402" y="204"/>
                </a:cxn>
                <a:cxn ang="0">
                  <a:pos x="1387" y="217"/>
                </a:cxn>
                <a:cxn ang="0">
                  <a:pos x="1339" y="215"/>
                </a:cxn>
                <a:cxn ang="0">
                  <a:pos x="1250" y="194"/>
                </a:cxn>
                <a:cxn ang="0">
                  <a:pos x="1194" y="177"/>
                </a:cxn>
                <a:cxn ang="0">
                  <a:pos x="1037" y="142"/>
                </a:cxn>
                <a:cxn ang="0">
                  <a:pos x="869" y="135"/>
                </a:cxn>
                <a:cxn ang="0">
                  <a:pos x="697" y="154"/>
                </a:cxn>
                <a:cxn ang="0">
                  <a:pos x="538" y="209"/>
                </a:cxn>
                <a:cxn ang="0">
                  <a:pos x="400" y="295"/>
                </a:cxn>
                <a:cxn ang="0">
                  <a:pos x="345" y="345"/>
                </a:cxn>
                <a:cxn ang="0">
                  <a:pos x="266" y="434"/>
                </a:cxn>
                <a:cxn ang="0">
                  <a:pos x="215" y="514"/>
                </a:cxn>
                <a:cxn ang="0">
                  <a:pos x="183" y="592"/>
                </a:cxn>
                <a:cxn ang="0">
                  <a:pos x="158" y="670"/>
                </a:cxn>
                <a:cxn ang="0">
                  <a:pos x="145" y="714"/>
                </a:cxn>
                <a:cxn ang="0">
                  <a:pos x="110" y="794"/>
                </a:cxn>
                <a:cxn ang="0">
                  <a:pos x="70" y="838"/>
                </a:cxn>
                <a:cxn ang="0">
                  <a:pos x="34" y="852"/>
                </a:cxn>
                <a:cxn ang="0">
                  <a:pos x="8" y="834"/>
                </a:cxn>
                <a:cxn ang="0">
                  <a:pos x="0" y="790"/>
                </a:cxn>
              </a:cxnLst>
              <a:rect l="0" t="0" r="r" b="b"/>
              <a:pathLst>
                <a:path w="1403" h="853">
                  <a:moveTo>
                    <a:pt x="0" y="790"/>
                  </a:moveTo>
                  <a:lnTo>
                    <a:pt x="23" y="649"/>
                  </a:lnTo>
                  <a:lnTo>
                    <a:pt x="63" y="520"/>
                  </a:lnTo>
                  <a:lnTo>
                    <a:pt x="122" y="405"/>
                  </a:lnTo>
                  <a:lnTo>
                    <a:pt x="195" y="301"/>
                  </a:lnTo>
                  <a:lnTo>
                    <a:pt x="285" y="213"/>
                  </a:lnTo>
                  <a:lnTo>
                    <a:pt x="384" y="139"/>
                  </a:lnTo>
                  <a:lnTo>
                    <a:pt x="494" y="80"/>
                  </a:lnTo>
                  <a:lnTo>
                    <a:pt x="614" y="36"/>
                  </a:lnTo>
                  <a:lnTo>
                    <a:pt x="742" y="11"/>
                  </a:lnTo>
                  <a:lnTo>
                    <a:pt x="872" y="0"/>
                  </a:lnTo>
                  <a:lnTo>
                    <a:pt x="872" y="0"/>
                  </a:lnTo>
                  <a:lnTo>
                    <a:pt x="934" y="2"/>
                  </a:lnTo>
                  <a:lnTo>
                    <a:pt x="993" y="6"/>
                  </a:lnTo>
                  <a:lnTo>
                    <a:pt x="1048" y="15"/>
                  </a:lnTo>
                  <a:lnTo>
                    <a:pt x="1100" y="27"/>
                  </a:lnTo>
                  <a:lnTo>
                    <a:pt x="1148" y="40"/>
                  </a:lnTo>
                  <a:lnTo>
                    <a:pt x="1198" y="59"/>
                  </a:lnTo>
                  <a:lnTo>
                    <a:pt x="1242" y="80"/>
                  </a:lnTo>
                  <a:lnTo>
                    <a:pt x="1284" y="103"/>
                  </a:lnTo>
                  <a:lnTo>
                    <a:pt x="1324" y="128"/>
                  </a:lnTo>
                  <a:lnTo>
                    <a:pt x="1362" y="158"/>
                  </a:lnTo>
                  <a:lnTo>
                    <a:pt x="1362" y="158"/>
                  </a:lnTo>
                  <a:lnTo>
                    <a:pt x="1383" y="177"/>
                  </a:lnTo>
                  <a:lnTo>
                    <a:pt x="1398" y="192"/>
                  </a:lnTo>
                  <a:lnTo>
                    <a:pt x="1402" y="204"/>
                  </a:lnTo>
                  <a:lnTo>
                    <a:pt x="1399" y="213"/>
                  </a:lnTo>
                  <a:lnTo>
                    <a:pt x="1387" y="217"/>
                  </a:lnTo>
                  <a:lnTo>
                    <a:pt x="1366" y="220"/>
                  </a:lnTo>
                  <a:lnTo>
                    <a:pt x="1339" y="215"/>
                  </a:lnTo>
                  <a:lnTo>
                    <a:pt x="1299" y="209"/>
                  </a:lnTo>
                  <a:lnTo>
                    <a:pt x="1250" y="194"/>
                  </a:lnTo>
                  <a:lnTo>
                    <a:pt x="1194" y="177"/>
                  </a:lnTo>
                  <a:lnTo>
                    <a:pt x="1194" y="177"/>
                  </a:lnTo>
                  <a:lnTo>
                    <a:pt x="1118" y="156"/>
                  </a:lnTo>
                  <a:lnTo>
                    <a:pt x="1037" y="142"/>
                  </a:lnTo>
                  <a:lnTo>
                    <a:pt x="955" y="135"/>
                  </a:lnTo>
                  <a:lnTo>
                    <a:pt x="869" y="135"/>
                  </a:lnTo>
                  <a:lnTo>
                    <a:pt x="782" y="142"/>
                  </a:lnTo>
                  <a:lnTo>
                    <a:pt x="697" y="154"/>
                  </a:lnTo>
                  <a:lnTo>
                    <a:pt x="616" y="177"/>
                  </a:lnTo>
                  <a:lnTo>
                    <a:pt x="538" y="209"/>
                  </a:lnTo>
                  <a:lnTo>
                    <a:pt x="466" y="246"/>
                  </a:lnTo>
                  <a:lnTo>
                    <a:pt x="400" y="295"/>
                  </a:lnTo>
                  <a:lnTo>
                    <a:pt x="400" y="295"/>
                  </a:lnTo>
                  <a:lnTo>
                    <a:pt x="345" y="345"/>
                  </a:lnTo>
                  <a:lnTo>
                    <a:pt x="301" y="390"/>
                  </a:lnTo>
                  <a:lnTo>
                    <a:pt x="266" y="434"/>
                  </a:lnTo>
                  <a:lnTo>
                    <a:pt x="236" y="474"/>
                  </a:lnTo>
                  <a:lnTo>
                    <a:pt x="215" y="514"/>
                  </a:lnTo>
                  <a:lnTo>
                    <a:pt x="198" y="552"/>
                  </a:lnTo>
                  <a:lnTo>
                    <a:pt x="183" y="592"/>
                  </a:lnTo>
                  <a:lnTo>
                    <a:pt x="170" y="630"/>
                  </a:lnTo>
                  <a:lnTo>
                    <a:pt x="158" y="670"/>
                  </a:lnTo>
                  <a:lnTo>
                    <a:pt x="145" y="714"/>
                  </a:lnTo>
                  <a:lnTo>
                    <a:pt x="145" y="714"/>
                  </a:lnTo>
                  <a:lnTo>
                    <a:pt x="128" y="758"/>
                  </a:lnTo>
                  <a:lnTo>
                    <a:pt x="110" y="794"/>
                  </a:lnTo>
                  <a:lnTo>
                    <a:pt x="91" y="820"/>
                  </a:lnTo>
                  <a:lnTo>
                    <a:pt x="70" y="838"/>
                  </a:lnTo>
                  <a:lnTo>
                    <a:pt x="50" y="849"/>
                  </a:lnTo>
                  <a:lnTo>
                    <a:pt x="34" y="852"/>
                  </a:lnTo>
                  <a:lnTo>
                    <a:pt x="19" y="845"/>
                  </a:lnTo>
                  <a:lnTo>
                    <a:pt x="8" y="834"/>
                  </a:lnTo>
                  <a:lnTo>
                    <a:pt x="2" y="815"/>
                  </a:lnTo>
                  <a:lnTo>
                    <a:pt x="0" y="790"/>
                  </a:lnTo>
                  <a:lnTo>
                    <a:pt x="0" y="790"/>
                  </a:lnTo>
                </a:path>
              </a:pathLst>
            </a:custGeom>
            <a:solidFill>
              <a:srgbClr val="FFE23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64" name="Freeform 307">
              <a:extLst>
                <a:ext uri="{FF2B5EF4-FFF2-40B4-BE49-F238E27FC236}">
                  <a16:creationId xmlns:a16="http://schemas.microsoft.com/office/drawing/2014/main" id="{4C714AB7-3C87-E2BF-C700-37CE65B2F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" y="1286"/>
              <a:ext cx="1379" cy="831"/>
            </a:xfrm>
            <a:custGeom>
              <a:avLst/>
              <a:gdLst/>
              <a:ahLst/>
              <a:cxnLst>
                <a:cxn ang="0">
                  <a:pos x="25" y="631"/>
                </a:cxn>
                <a:cxn ang="0">
                  <a:pos x="126" y="391"/>
                </a:cxn>
                <a:cxn ang="0">
                  <a:pos x="287" y="204"/>
                </a:cxn>
                <a:cxn ang="0">
                  <a:pos x="494" y="75"/>
                </a:cxn>
                <a:cxn ang="0">
                  <a:pos x="735" y="8"/>
                </a:cxn>
                <a:cxn ang="0">
                  <a:pos x="864" y="0"/>
                </a:cxn>
                <a:cxn ang="0">
                  <a:pos x="982" y="6"/>
                </a:cxn>
                <a:cxn ang="0">
                  <a:pos x="1087" y="23"/>
                </a:cxn>
                <a:cxn ang="0">
                  <a:pos x="1180" y="55"/>
                </a:cxn>
                <a:cxn ang="0">
                  <a:pos x="1264" y="94"/>
                </a:cxn>
                <a:cxn ang="0">
                  <a:pos x="1340" y="147"/>
                </a:cxn>
                <a:cxn ang="0">
                  <a:pos x="1359" y="165"/>
                </a:cxn>
                <a:cxn ang="0">
                  <a:pos x="1376" y="190"/>
                </a:cxn>
                <a:cxn ang="0">
                  <a:pos x="1363" y="202"/>
                </a:cxn>
                <a:cxn ang="0">
                  <a:pos x="1315" y="200"/>
                </a:cxn>
                <a:cxn ang="0">
                  <a:pos x="1233" y="179"/>
                </a:cxn>
                <a:cxn ang="0">
                  <a:pos x="1180" y="162"/>
                </a:cxn>
                <a:cxn ang="0">
                  <a:pos x="1026" y="128"/>
                </a:cxn>
                <a:cxn ang="0">
                  <a:pos x="857" y="122"/>
                </a:cxn>
                <a:cxn ang="0">
                  <a:pos x="687" y="143"/>
                </a:cxn>
                <a:cxn ang="0">
                  <a:pos x="529" y="195"/>
                </a:cxn>
                <a:cxn ang="0">
                  <a:pos x="391" y="282"/>
                </a:cxn>
                <a:cxn ang="0">
                  <a:pos x="337" y="333"/>
                </a:cxn>
                <a:cxn ang="0">
                  <a:pos x="255" y="421"/>
                </a:cxn>
                <a:cxn ang="0">
                  <a:pos x="204" y="501"/>
                </a:cxn>
                <a:cxn ang="0">
                  <a:pos x="172" y="575"/>
                </a:cxn>
                <a:cxn ang="0">
                  <a:pos x="149" y="653"/>
                </a:cxn>
                <a:cxn ang="0">
                  <a:pos x="137" y="695"/>
                </a:cxn>
                <a:cxn ang="0">
                  <a:pos x="101" y="773"/>
                </a:cxn>
                <a:cxn ang="0">
                  <a:pos x="63" y="817"/>
                </a:cxn>
                <a:cxn ang="0">
                  <a:pos x="29" y="830"/>
                </a:cxn>
                <a:cxn ang="0">
                  <a:pos x="6" y="813"/>
                </a:cxn>
                <a:cxn ang="0">
                  <a:pos x="0" y="771"/>
                </a:cxn>
              </a:cxnLst>
              <a:rect l="0" t="0" r="r" b="b"/>
              <a:pathLst>
                <a:path w="1377" h="831">
                  <a:moveTo>
                    <a:pt x="0" y="771"/>
                  </a:moveTo>
                  <a:lnTo>
                    <a:pt x="25" y="631"/>
                  </a:lnTo>
                  <a:lnTo>
                    <a:pt x="67" y="506"/>
                  </a:lnTo>
                  <a:lnTo>
                    <a:pt x="126" y="391"/>
                  </a:lnTo>
                  <a:lnTo>
                    <a:pt x="200" y="290"/>
                  </a:lnTo>
                  <a:lnTo>
                    <a:pt x="287" y="204"/>
                  </a:lnTo>
                  <a:lnTo>
                    <a:pt x="386" y="133"/>
                  </a:lnTo>
                  <a:lnTo>
                    <a:pt x="494" y="75"/>
                  </a:lnTo>
                  <a:lnTo>
                    <a:pt x="611" y="34"/>
                  </a:lnTo>
                  <a:lnTo>
                    <a:pt x="735" y="8"/>
                  </a:lnTo>
                  <a:lnTo>
                    <a:pt x="864" y="0"/>
                  </a:lnTo>
                  <a:lnTo>
                    <a:pt x="864" y="0"/>
                  </a:lnTo>
                  <a:lnTo>
                    <a:pt x="925" y="2"/>
                  </a:lnTo>
                  <a:lnTo>
                    <a:pt x="982" y="6"/>
                  </a:lnTo>
                  <a:lnTo>
                    <a:pt x="1037" y="13"/>
                  </a:lnTo>
                  <a:lnTo>
                    <a:pt x="1087" y="23"/>
                  </a:lnTo>
                  <a:lnTo>
                    <a:pt x="1136" y="36"/>
                  </a:lnTo>
                  <a:lnTo>
                    <a:pt x="1180" y="55"/>
                  </a:lnTo>
                  <a:lnTo>
                    <a:pt x="1224" y="71"/>
                  </a:lnTo>
                  <a:lnTo>
                    <a:pt x="1264" y="94"/>
                  </a:lnTo>
                  <a:lnTo>
                    <a:pt x="1304" y="117"/>
                  </a:lnTo>
                  <a:lnTo>
                    <a:pt x="1340" y="147"/>
                  </a:lnTo>
                  <a:lnTo>
                    <a:pt x="1340" y="147"/>
                  </a:lnTo>
                  <a:lnTo>
                    <a:pt x="1359" y="165"/>
                  </a:lnTo>
                  <a:lnTo>
                    <a:pt x="1371" y="179"/>
                  </a:lnTo>
                  <a:lnTo>
                    <a:pt x="1376" y="190"/>
                  </a:lnTo>
                  <a:lnTo>
                    <a:pt x="1373" y="198"/>
                  </a:lnTo>
                  <a:lnTo>
                    <a:pt x="1363" y="202"/>
                  </a:lnTo>
                  <a:lnTo>
                    <a:pt x="1341" y="202"/>
                  </a:lnTo>
                  <a:lnTo>
                    <a:pt x="1315" y="200"/>
                  </a:lnTo>
                  <a:lnTo>
                    <a:pt x="1279" y="191"/>
                  </a:lnTo>
                  <a:lnTo>
                    <a:pt x="1233" y="179"/>
                  </a:lnTo>
                  <a:lnTo>
                    <a:pt x="1180" y="162"/>
                  </a:lnTo>
                  <a:lnTo>
                    <a:pt x="1180" y="162"/>
                  </a:lnTo>
                  <a:lnTo>
                    <a:pt x="1104" y="143"/>
                  </a:lnTo>
                  <a:lnTo>
                    <a:pt x="1026" y="128"/>
                  </a:lnTo>
                  <a:lnTo>
                    <a:pt x="941" y="122"/>
                  </a:lnTo>
                  <a:lnTo>
                    <a:pt x="857" y="122"/>
                  </a:lnTo>
                  <a:lnTo>
                    <a:pt x="773" y="128"/>
                  </a:lnTo>
                  <a:lnTo>
                    <a:pt x="687" y="143"/>
                  </a:lnTo>
                  <a:lnTo>
                    <a:pt x="607" y="165"/>
                  </a:lnTo>
                  <a:lnTo>
                    <a:pt x="529" y="195"/>
                  </a:lnTo>
                  <a:lnTo>
                    <a:pt x="457" y="234"/>
                  </a:lnTo>
                  <a:lnTo>
                    <a:pt x="391" y="282"/>
                  </a:lnTo>
                  <a:lnTo>
                    <a:pt x="391" y="282"/>
                  </a:lnTo>
                  <a:lnTo>
                    <a:pt x="337" y="333"/>
                  </a:lnTo>
                  <a:lnTo>
                    <a:pt x="290" y="379"/>
                  </a:lnTo>
                  <a:lnTo>
                    <a:pt x="255" y="421"/>
                  </a:lnTo>
                  <a:lnTo>
                    <a:pt x="225" y="461"/>
                  </a:lnTo>
                  <a:lnTo>
                    <a:pt x="204" y="501"/>
                  </a:lnTo>
                  <a:lnTo>
                    <a:pt x="188" y="539"/>
                  </a:lnTo>
                  <a:lnTo>
                    <a:pt x="172" y="575"/>
                  </a:lnTo>
                  <a:lnTo>
                    <a:pt x="160" y="613"/>
                  </a:lnTo>
                  <a:lnTo>
                    <a:pt x="149" y="653"/>
                  </a:lnTo>
                  <a:lnTo>
                    <a:pt x="137" y="695"/>
                  </a:lnTo>
                  <a:lnTo>
                    <a:pt x="137" y="695"/>
                  </a:lnTo>
                  <a:lnTo>
                    <a:pt x="119" y="737"/>
                  </a:lnTo>
                  <a:lnTo>
                    <a:pt x="101" y="773"/>
                  </a:lnTo>
                  <a:lnTo>
                    <a:pt x="82" y="799"/>
                  </a:lnTo>
                  <a:lnTo>
                    <a:pt x="63" y="817"/>
                  </a:lnTo>
                  <a:lnTo>
                    <a:pt x="46" y="827"/>
                  </a:lnTo>
                  <a:lnTo>
                    <a:pt x="29" y="830"/>
                  </a:lnTo>
                  <a:lnTo>
                    <a:pt x="16" y="824"/>
                  </a:lnTo>
                  <a:lnTo>
                    <a:pt x="6" y="813"/>
                  </a:lnTo>
                  <a:lnTo>
                    <a:pt x="0" y="794"/>
                  </a:lnTo>
                  <a:lnTo>
                    <a:pt x="0" y="771"/>
                  </a:lnTo>
                  <a:lnTo>
                    <a:pt x="0" y="771"/>
                  </a:lnTo>
                </a:path>
              </a:pathLst>
            </a:custGeom>
            <a:solidFill>
              <a:srgbClr val="FFE448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65" name="Freeform 308">
              <a:extLst>
                <a:ext uri="{FF2B5EF4-FFF2-40B4-BE49-F238E27FC236}">
                  <a16:creationId xmlns:a16="http://schemas.microsoft.com/office/drawing/2014/main" id="{D64A1E05-10FB-121F-0A57-7E8175069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0" y="1291"/>
              <a:ext cx="1356" cy="811"/>
            </a:xfrm>
            <a:custGeom>
              <a:avLst/>
              <a:gdLst/>
              <a:ahLst/>
              <a:cxnLst>
                <a:cxn ang="0">
                  <a:pos x="27" y="617"/>
                </a:cxn>
                <a:cxn ang="0">
                  <a:pos x="133" y="381"/>
                </a:cxn>
                <a:cxn ang="0">
                  <a:pos x="292" y="198"/>
                </a:cxn>
                <a:cxn ang="0">
                  <a:pos x="497" y="73"/>
                </a:cxn>
                <a:cxn ang="0">
                  <a:pos x="733" y="8"/>
                </a:cxn>
                <a:cxn ang="0">
                  <a:pos x="860" y="0"/>
                </a:cxn>
                <a:cxn ang="0">
                  <a:pos x="973" y="6"/>
                </a:cxn>
                <a:cxn ang="0">
                  <a:pos x="1076" y="23"/>
                </a:cxn>
                <a:cxn ang="0">
                  <a:pos x="1166" y="50"/>
                </a:cxn>
                <a:cxn ang="0">
                  <a:pos x="1247" y="89"/>
                </a:cxn>
                <a:cxn ang="0">
                  <a:pos x="1318" y="137"/>
                </a:cxn>
                <a:cxn ang="0">
                  <a:pos x="1337" y="151"/>
                </a:cxn>
                <a:cxn ang="0">
                  <a:pos x="1355" y="177"/>
                </a:cxn>
                <a:cxn ang="0">
                  <a:pos x="1339" y="188"/>
                </a:cxn>
                <a:cxn ang="0">
                  <a:pos x="1295" y="186"/>
                </a:cxn>
                <a:cxn ang="0">
                  <a:pos x="1217" y="166"/>
                </a:cxn>
                <a:cxn ang="0">
                  <a:pos x="1166" y="149"/>
                </a:cxn>
                <a:cxn ang="0">
                  <a:pos x="1015" y="117"/>
                </a:cxn>
                <a:cxn ang="0">
                  <a:pos x="849" y="112"/>
                </a:cxn>
                <a:cxn ang="0">
                  <a:pos x="680" y="133"/>
                </a:cxn>
                <a:cxn ang="0">
                  <a:pos x="520" y="186"/>
                </a:cxn>
                <a:cxn ang="0">
                  <a:pos x="383" y="271"/>
                </a:cxn>
                <a:cxn ang="0">
                  <a:pos x="328" y="322"/>
                </a:cxn>
                <a:cxn ang="0">
                  <a:pos x="246" y="410"/>
                </a:cxn>
                <a:cxn ang="0">
                  <a:pos x="195" y="490"/>
                </a:cxn>
                <a:cxn ang="0">
                  <a:pos x="163" y="564"/>
                </a:cxn>
                <a:cxn ang="0">
                  <a:pos x="140" y="638"/>
                </a:cxn>
                <a:cxn ang="0">
                  <a:pos x="128" y="678"/>
                </a:cxn>
                <a:cxn ang="0">
                  <a:pos x="94" y="753"/>
                </a:cxn>
                <a:cxn ang="0">
                  <a:pos x="59" y="796"/>
                </a:cxn>
                <a:cxn ang="0">
                  <a:pos x="27" y="809"/>
                </a:cxn>
                <a:cxn ang="0">
                  <a:pos x="6" y="794"/>
                </a:cxn>
                <a:cxn ang="0">
                  <a:pos x="0" y="751"/>
                </a:cxn>
              </a:cxnLst>
              <a:rect l="0" t="0" r="r" b="b"/>
              <a:pathLst>
                <a:path w="1356" h="810">
                  <a:moveTo>
                    <a:pt x="0" y="751"/>
                  </a:moveTo>
                  <a:lnTo>
                    <a:pt x="27" y="617"/>
                  </a:lnTo>
                  <a:lnTo>
                    <a:pt x="71" y="493"/>
                  </a:lnTo>
                  <a:lnTo>
                    <a:pt x="133" y="381"/>
                  </a:lnTo>
                  <a:lnTo>
                    <a:pt x="206" y="282"/>
                  </a:lnTo>
                  <a:lnTo>
                    <a:pt x="292" y="198"/>
                  </a:lnTo>
                  <a:lnTo>
                    <a:pt x="389" y="128"/>
                  </a:lnTo>
                  <a:lnTo>
                    <a:pt x="497" y="73"/>
                  </a:lnTo>
                  <a:lnTo>
                    <a:pt x="610" y="34"/>
                  </a:lnTo>
                  <a:lnTo>
                    <a:pt x="733" y="8"/>
                  </a:lnTo>
                  <a:lnTo>
                    <a:pt x="860" y="0"/>
                  </a:lnTo>
                  <a:lnTo>
                    <a:pt x="860" y="0"/>
                  </a:lnTo>
                  <a:lnTo>
                    <a:pt x="918" y="2"/>
                  </a:lnTo>
                  <a:lnTo>
                    <a:pt x="973" y="6"/>
                  </a:lnTo>
                  <a:lnTo>
                    <a:pt x="1026" y="13"/>
                  </a:lnTo>
                  <a:lnTo>
                    <a:pt x="1076" y="23"/>
                  </a:lnTo>
                  <a:lnTo>
                    <a:pt x="1122" y="36"/>
                  </a:lnTo>
                  <a:lnTo>
                    <a:pt x="1166" y="50"/>
                  </a:lnTo>
                  <a:lnTo>
                    <a:pt x="1209" y="69"/>
                  </a:lnTo>
                  <a:lnTo>
                    <a:pt x="1247" y="89"/>
                  </a:lnTo>
                  <a:lnTo>
                    <a:pt x="1285" y="112"/>
                  </a:lnTo>
                  <a:lnTo>
                    <a:pt x="1318" y="137"/>
                  </a:lnTo>
                  <a:lnTo>
                    <a:pt x="1318" y="137"/>
                  </a:lnTo>
                  <a:lnTo>
                    <a:pt x="1337" y="151"/>
                  </a:lnTo>
                  <a:lnTo>
                    <a:pt x="1350" y="166"/>
                  </a:lnTo>
                  <a:lnTo>
                    <a:pt x="1355" y="177"/>
                  </a:lnTo>
                  <a:lnTo>
                    <a:pt x="1350" y="183"/>
                  </a:lnTo>
                  <a:lnTo>
                    <a:pt x="1339" y="188"/>
                  </a:lnTo>
                  <a:lnTo>
                    <a:pt x="1320" y="188"/>
                  </a:lnTo>
                  <a:lnTo>
                    <a:pt x="1295" y="186"/>
                  </a:lnTo>
                  <a:lnTo>
                    <a:pt x="1262" y="177"/>
                  </a:lnTo>
                  <a:lnTo>
                    <a:pt x="1217" y="166"/>
                  </a:lnTo>
                  <a:lnTo>
                    <a:pt x="1166" y="149"/>
                  </a:lnTo>
                  <a:lnTo>
                    <a:pt x="1166" y="149"/>
                  </a:lnTo>
                  <a:lnTo>
                    <a:pt x="1093" y="130"/>
                  </a:lnTo>
                  <a:lnTo>
                    <a:pt x="1015" y="117"/>
                  </a:lnTo>
                  <a:lnTo>
                    <a:pt x="933" y="112"/>
                  </a:lnTo>
                  <a:lnTo>
                    <a:pt x="849" y="112"/>
                  </a:lnTo>
                  <a:lnTo>
                    <a:pt x="764" y="117"/>
                  </a:lnTo>
                  <a:lnTo>
                    <a:pt x="680" y="133"/>
                  </a:lnTo>
                  <a:lnTo>
                    <a:pt x="598" y="156"/>
                  </a:lnTo>
                  <a:lnTo>
                    <a:pt x="520" y="186"/>
                  </a:lnTo>
                  <a:lnTo>
                    <a:pt x="448" y="223"/>
                  </a:lnTo>
                  <a:lnTo>
                    <a:pt x="383" y="271"/>
                  </a:lnTo>
                  <a:lnTo>
                    <a:pt x="383" y="271"/>
                  </a:lnTo>
                  <a:lnTo>
                    <a:pt x="328" y="322"/>
                  </a:lnTo>
                  <a:lnTo>
                    <a:pt x="284" y="368"/>
                  </a:lnTo>
                  <a:lnTo>
                    <a:pt x="246" y="410"/>
                  </a:lnTo>
                  <a:lnTo>
                    <a:pt x="218" y="451"/>
                  </a:lnTo>
                  <a:lnTo>
                    <a:pt x="195" y="490"/>
                  </a:lnTo>
                  <a:lnTo>
                    <a:pt x="179" y="527"/>
                  </a:lnTo>
                  <a:lnTo>
                    <a:pt x="163" y="564"/>
                  </a:lnTo>
                  <a:lnTo>
                    <a:pt x="151" y="600"/>
                  </a:lnTo>
                  <a:lnTo>
                    <a:pt x="140" y="638"/>
                  </a:lnTo>
                  <a:lnTo>
                    <a:pt x="128" y="678"/>
                  </a:lnTo>
                  <a:lnTo>
                    <a:pt x="128" y="678"/>
                  </a:lnTo>
                  <a:lnTo>
                    <a:pt x="111" y="720"/>
                  </a:lnTo>
                  <a:lnTo>
                    <a:pt x="94" y="753"/>
                  </a:lnTo>
                  <a:lnTo>
                    <a:pt x="75" y="779"/>
                  </a:lnTo>
                  <a:lnTo>
                    <a:pt x="59" y="796"/>
                  </a:lnTo>
                  <a:lnTo>
                    <a:pt x="41" y="806"/>
                  </a:lnTo>
                  <a:lnTo>
                    <a:pt x="27" y="809"/>
                  </a:lnTo>
                  <a:lnTo>
                    <a:pt x="14" y="804"/>
                  </a:lnTo>
                  <a:lnTo>
                    <a:pt x="6" y="794"/>
                  </a:lnTo>
                  <a:lnTo>
                    <a:pt x="2" y="777"/>
                  </a:lnTo>
                  <a:lnTo>
                    <a:pt x="0" y="751"/>
                  </a:lnTo>
                  <a:lnTo>
                    <a:pt x="0" y="751"/>
                  </a:lnTo>
                </a:path>
              </a:pathLst>
            </a:custGeom>
            <a:solidFill>
              <a:srgbClr val="FFE65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66" name="Freeform 309">
              <a:extLst>
                <a:ext uri="{FF2B5EF4-FFF2-40B4-BE49-F238E27FC236}">
                  <a16:creationId xmlns:a16="http://schemas.microsoft.com/office/drawing/2014/main" id="{03F44537-9ED5-54F9-984E-B96F11C52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" y="1289"/>
              <a:ext cx="1331" cy="792"/>
            </a:xfrm>
            <a:custGeom>
              <a:avLst/>
              <a:gdLst/>
              <a:ahLst/>
              <a:cxnLst>
                <a:cxn ang="0">
                  <a:pos x="28" y="600"/>
                </a:cxn>
                <a:cxn ang="0">
                  <a:pos x="134" y="368"/>
                </a:cxn>
                <a:cxn ang="0">
                  <a:pos x="294" y="191"/>
                </a:cxn>
                <a:cxn ang="0">
                  <a:pos x="497" y="71"/>
                </a:cxn>
                <a:cxn ang="0">
                  <a:pos x="729" y="8"/>
                </a:cxn>
                <a:cxn ang="0">
                  <a:pos x="851" y="0"/>
                </a:cxn>
                <a:cxn ang="0">
                  <a:pos x="962" y="6"/>
                </a:cxn>
                <a:cxn ang="0">
                  <a:pos x="1063" y="20"/>
                </a:cxn>
                <a:cxn ang="0">
                  <a:pos x="1152" y="48"/>
                </a:cxn>
                <a:cxn ang="0">
                  <a:pos x="1228" y="82"/>
                </a:cxn>
                <a:cxn ang="0">
                  <a:pos x="1298" y="126"/>
                </a:cxn>
                <a:cxn ang="0">
                  <a:pos x="1314" y="140"/>
                </a:cxn>
                <a:cxn ang="0">
                  <a:pos x="1330" y="163"/>
                </a:cxn>
                <a:cxn ang="0">
                  <a:pos x="1316" y="172"/>
                </a:cxn>
                <a:cxn ang="0">
                  <a:pos x="1272" y="170"/>
                </a:cxn>
                <a:cxn ang="0">
                  <a:pos x="1201" y="151"/>
                </a:cxn>
                <a:cxn ang="0">
                  <a:pos x="1152" y="137"/>
                </a:cxn>
                <a:cxn ang="0">
                  <a:pos x="1003" y="105"/>
                </a:cxn>
                <a:cxn ang="0">
                  <a:pos x="838" y="101"/>
                </a:cxn>
                <a:cxn ang="0">
                  <a:pos x="669" y="122"/>
                </a:cxn>
                <a:cxn ang="0">
                  <a:pos x="511" y="174"/>
                </a:cxn>
                <a:cxn ang="0">
                  <a:pos x="375" y="260"/>
                </a:cxn>
                <a:cxn ang="0">
                  <a:pos x="317" y="311"/>
                </a:cxn>
                <a:cxn ang="0">
                  <a:pos x="237" y="400"/>
                </a:cxn>
                <a:cxn ang="0">
                  <a:pos x="184" y="478"/>
                </a:cxn>
                <a:cxn ang="0">
                  <a:pos x="152" y="552"/>
                </a:cxn>
                <a:cxn ang="0">
                  <a:pos x="129" y="623"/>
                </a:cxn>
                <a:cxn ang="0">
                  <a:pos x="117" y="661"/>
                </a:cxn>
                <a:cxn ang="0">
                  <a:pos x="85" y="734"/>
                </a:cxn>
                <a:cxn ang="0">
                  <a:pos x="52" y="776"/>
                </a:cxn>
                <a:cxn ang="0">
                  <a:pos x="23" y="790"/>
                </a:cxn>
                <a:cxn ang="0">
                  <a:pos x="3" y="774"/>
                </a:cxn>
                <a:cxn ang="0">
                  <a:pos x="0" y="737"/>
                </a:cxn>
              </a:cxnLst>
              <a:rect l="0" t="0" r="r" b="b"/>
              <a:pathLst>
                <a:path w="1331" h="791">
                  <a:moveTo>
                    <a:pt x="0" y="737"/>
                  </a:moveTo>
                  <a:lnTo>
                    <a:pt x="28" y="600"/>
                  </a:lnTo>
                  <a:lnTo>
                    <a:pt x="73" y="480"/>
                  </a:lnTo>
                  <a:lnTo>
                    <a:pt x="134" y="368"/>
                  </a:lnTo>
                  <a:lnTo>
                    <a:pt x="210" y="273"/>
                  </a:lnTo>
                  <a:lnTo>
                    <a:pt x="294" y="191"/>
                  </a:lnTo>
                  <a:lnTo>
                    <a:pt x="391" y="124"/>
                  </a:lnTo>
                  <a:lnTo>
                    <a:pt x="497" y="71"/>
                  </a:lnTo>
                  <a:lnTo>
                    <a:pt x="608" y="31"/>
                  </a:lnTo>
                  <a:lnTo>
                    <a:pt x="729" y="8"/>
                  </a:lnTo>
                  <a:lnTo>
                    <a:pt x="851" y="0"/>
                  </a:lnTo>
                  <a:lnTo>
                    <a:pt x="851" y="0"/>
                  </a:lnTo>
                  <a:lnTo>
                    <a:pt x="907" y="2"/>
                  </a:lnTo>
                  <a:lnTo>
                    <a:pt x="962" y="6"/>
                  </a:lnTo>
                  <a:lnTo>
                    <a:pt x="1015" y="13"/>
                  </a:lnTo>
                  <a:lnTo>
                    <a:pt x="1063" y="20"/>
                  </a:lnTo>
                  <a:lnTo>
                    <a:pt x="1109" y="34"/>
                  </a:lnTo>
                  <a:lnTo>
                    <a:pt x="1152" y="48"/>
                  </a:lnTo>
                  <a:lnTo>
                    <a:pt x="1192" y="63"/>
                  </a:lnTo>
                  <a:lnTo>
                    <a:pt x="1228" y="82"/>
                  </a:lnTo>
                  <a:lnTo>
                    <a:pt x="1263" y="103"/>
                  </a:lnTo>
                  <a:lnTo>
                    <a:pt x="1298" y="126"/>
                  </a:lnTo>
                  <a:lnTo>
                    <a:pt x="1298" y="126"/>
                  </a:lnTo>
                  <a:lnTo>
                    <a:pt x="1314" y="140"/>
                  </a:lnTo>
                  <a:lnTo>
                    <a:pt x="1325" y="154"/>
                  </a:lnTo>
                  <a:lnTo>
                    <a:pt x="1330" y="163"/>
                  </a:lnTo>
                  <a:lnTo>
                    <a:pt x="1327" y="170"/>
                  </a:lnTo>
                  <a:lnTo>
                    <a:pt x="1316" y="172"/>
                  </a:lnTo>
                  <a:lnTo>
                    <a:pt x="1298" y="174"/>
                  </a:lnTo>
                  <a:lnTo>
                    <a:pt x="1272" y="170"/>
                  </a:lnTo>
                  <a:lnTo>
                    <a:pt x="1240" y="162"/>
                  </a:lnTo>
                  <a:lnTo>
                    <a:pt x="1201" y="151"/>
                  </a:lnTo>
                  <a:lnTo>
                    <a:pt x="1152" y="137"/>
                  </a:lnTo>
                  <a:lnTo>
                    <a:pt x="1152" y="137"/>
                  </a:lnTo>
                  <a:lnTo>
                    <a:pt x="1080" y="117"/>
                  </a:lnTo>
                  <a:lnTo>
                    <a:pt x="1003" y="105"/>
                  </a:lnTo>
                  <a:lnTo>
                    <a:pt x="920" y="101"/>
                  </a:lnTo>
                  <a:lnTo>
                    <a:pt x="838" y="101"/>
                  </a:lnTo>
                  <a:lnTo>
                    <a:pt x="754" y="107"/>
                  </a:lnTo>
                  <a:lnTo>
                    <a:pt x="669" y="122"/>
                  </a:lnTo>
                  <a:lnTo>
                    <a:pt x="587" y="145"/>
                  </a:lnTo>
                  <a:lnTo>
                    <a:pt x="511" y="174"/>
                  </a:lnTo>
                  <a:lnTo>
                    <a:pt x="437" y="212"/>
                  </a:lnTo>
                  <a:lnTo>
                    <a:pt x="375" y="260"/>
                  </a:lnTo>
                  <a:lnTo>
                    <a:pt x="375" y="260"/>
                  </a:lnTo>
                  <a:lnTo>
                    <a:pt x="317" y="311"/>
                  </a:lnTo>
                  <a:lnTo>
                    <a:pt x="273" y="357"/>
                  </a:lnTo>
                  <a:lnTo>
                    <a:pt x="237" y="400"/>
                  </a:lnTo>
                  <a:lnTo>
                    <a:pt x="207" y="440"/>
                  </a:lnTo>
                  <a:lnTo>
                    <a:pt x="184" y="478"/>
                  </a:lnTo>
                  <a:lnTo>
                    <a:pt x="168" y="516"/>
                  </a:lnTo>
                  <a:lnTo>
                    <a:pt x="152" y="552"/>
                  </a:lnTo>
                  <a:lnTo>
                    <a:pt x="140" y="587"/>
                  </a:lnTo>
                  <a:lnTo>
                    <a:pt x="129" y="623"/>
                  </a:lnTo>
                  <a:lnTo>
                    <a:pt x="117" y="661"/>
                  </a:lnTo>
                  <a:lnTo>
                    <a:pt x="117" y="661"/>
                  </a:lnTo>
                  <a:lnTo>
                    <a:pt x="102" y="703"/>
                  </a:lnTo>
                  <a:lnTo>
                    <a:pt x="85" y="734"/>
                  </a:lnTo>
                  <a:lnTo>
                    <a:pt x="69" y="760"/>
                  </a:lnTo>
                  <a:lnTo>
                    <a:pt x="52" y="776"/>
                  </a:lnTo>
                  <a:lnTo>
                    <a:pt x="37" y="787"/>
                  </a:lnTo>
                  <a:lnTo>
                    <a:pt x="23" y="790"/>
                  </a:lnTo>
                  <a:lnTo>
                    <a:pt x="12" y="785"/>
                  </a:lnTo>
                  <a:lnTo>
                    <a:pt x="3" y="774"/>
                  </a:lnTo>
                  <a:lnTo>
                    <a:pt x="0" y="758"/>
                  </a:lnTo>
                  <a:lnTo>
                    <a:pt x="0" y="737"/>
                  </a:lnTo>
                  <a:lnTo>
                    <a:pt x="0" y="737"/>
                  </a:lnTo>
                </a:path>
              </a:pathLst>
            </a:custGeom>
            <a:solidFill>
              <a:srgbClr val="FFE85C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67" name="Freeform 310">
              <a:extLst>
                <a:ext uri="{FF2B5EF4-FFF2-40B4-BE49-F238E27FC236}">
                  <a16:creationId xmlns:a16="http://schemas.microsoft.com/office/drawing/2014/main" id="{C80D2138-5D4C-4672-5F7C-3CA72048E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" y="1296"/>
              <a:ext cx="1307" cy="768"/>
            </a:xfrm>
            <a:custGeom>
              <a:avLst/>
              <a:gdLst/>
              <a:ahLst/>
              <a:cxnLst>
                <a:cxn ang="0">
                  <a:pos x="29" y="583"/>
                </a:cxn>
                <a:cxn ang="0">
                  <a:pos x="139" y="355"/>
                </a:cxn>
                <a:cxn ang="0">
                  <a:pos x="299" y="182"/>
                </a:cxn>
                <a:cxn ang="0">
                  <a:pos x="498" y="67"/>
                </a:cxn>
                <a:cxn ang="0">
                  <a:pos x="724" y="6"/>
                </a:cxn>
                <a:cxn ang="0">
                  <a:pos x="843" y="0"/>
                </a:cxn>
                <a:cxn ang="0">
                  <a:pos x="952" y="4"/>
                </a:cxn>
                <a:cxn ang="0">
                  <a:pos x="1051" y="18"/>
                </a:cxn>
                <a:cxn ang="0">
                  <a:pos x="1138" y="41"/>
                </a:cxn>
                <a:cxn ang="0">
                  <a:pos x="1212" y="75"/>
                </a:cxn>
                <a:cxn ang="0">
                  <a:pos x="1276" y="113"/>
                </a:cxn>
                <a:cxn ang="0">
                  <a:pos x="1292" y="128"/>
                </a:cxn>
                <a:cxn ang="0">
                  <a:pos x="1305" y="149"/>
                </a:cxn>
                <a:cxn ang="0">
                  <a:pos x="1292" y="158"/>
                </a:cxn>
                <a:cxn ang="0">
                  <a:pos x="1252" y="154"/>
                </a:cxn>
                <a:cxn ang="0">
                  <a:pos x="1185" y="136"/>
                </a:cxn>
                <a:cxn ang="0">
                  <a:pos x="1138" y="122"/>
                </a:cxn>
                <a:cxn ang="0">
                  <a:pos x="993" y="92"/>
                </a:cxn>
                <a:cxn ang="0">
                  <a:pos x="828" y="88"/>
                </a:cxn>
                <a:cxn ang="0">
                  <a:pos x="660" y="108"/>
                </a:cxn>
                <a:cxn ang="0">
                  <a:pos x="501" y="161"/>
                </a:cxn>
                <a:cxn ang="0">
                  <a:pos x="365" y="248"/>
                </a:cxn>
                <a:cxn ang="0">
                  <a:pos x="310" y="299"/>
                </a:cxn>
                <a:cxn ang="0">
                  <a:pos x="227" y="387"/>
                </a:cxn>
                <a:cxn ang="0">
                  <a:pos x="174" y="465"/>
                </a:cxn>
                <a:cxn ang="0">
                  <a:pos x="144" y="536"/>
                </a:cxn>
                <a:cxn ang="0">
                  <a:pos x="121" y="606"/>
                </a:cxn>
                <a:cxn ang="0">
                  <a:pos x="107" y="642"/>
                </a:cxn>
                <a:cxn ang="0">
                  <a:pos x="75" y="716"/>
                </a:cxn>
                <a:cxn ang="0">
                  <a:pos x="47" y="755"/>
                </a:cxn>
                <a:cxn ang="0">
                  <a:pos x="19" y="769"/>
                </a:cxn>
                <a:cxn ang="0">
                  <a:pos x="2" y="753"/>
                </a:cxn>
                <a:cxn ang="0">
                  <a:pos x="0" y="716"/>
                </a:cxn>
              </a:cxnLst>
              <a:rect l="0" t="0" r="r" b="b"/>
              <a:pathLst>
                <a:path w="1306" h="770">
                  <a:moveTo>
                    <a:pt x="0" y="716"/>
                  </a:moveTo>
                  <a:lnTo>
                    <a:pt x="29" y="583"/>
                  </a:lnTo>
                  <a:lnTo>
                    <a:pt x="78" y="463"/>
                  </a:lnTo>
                  <a:lnTo>
                    <a:pt x="139" y="355"/>
                  </a:lnTo>
                  <a:lnTo>
                    <a:pt x="213" y="262"/>
                  </a:lnTo>
                  <a:lnTo>
                    <a:pt x="299" y="182"/>
                  </a:lnTo>
                  <a:lnTo>
                    <a:pt x="395" y="117"/>
                  </a:lnTo>
                  <a:lnTo>
                    <a:pt x="498" y="67"/>
                  </a:lnTo>
                  <a:lnTo>
                    <a:pt x="609" y="29"/>
                  </a:lnTo>
                  <a:lnTo>
                    <a:pt x="724" y="6"/>
                  </a:lnTo>
                  <a:lnTo>
                    <a:pt x="843" y="0"/>
                  </a:lnTo>
                  <a:lnTo>
                    <a:pt x="843" y="0"/>
                  </a:lnTo>
                  <a:lnTo>
                    <a:pt x="900" y="0"/>
                  </a:lnTo>
                  <a:lnTo>
                    <a:pt x="952" y="4"/>
                  </a:lnTo>
                  <a:lnTo>
                    <a:pt x="1003" y="11"/>
                  </a:lnTo>
                  <a:lnTo>
                    <a:pt x="1051" y="18"/>
                  </a:lnTo>
                  <a:lnTo>
                    <a:pt x="1097" y="29"/>
                  </a:lnTo>
                  <a:lnTo>
                    <a:pt x="1138" y="41"/>
                  </a:lnTo>
                  <a:lnTo>
                    <a:pt x="1176" y="57"/>
                  </a:lnTo>
                  <a:lnTo>
                    <a:pt x="1212" y="75"/>
                  </a:lnTo>
                  <a:lnTo>
                    <a:pt x="1244" y="92"/>
                  </a:lnTo>
                  <a:lnTo>
                    <a:pt x="1276" y="113"/>
                  </a:lnTo>
                  <a:lnTo>
                    <a:pt x="1276" y="113"/>
                  </a:lnTo>
                  <a:lnTo>
                    <a:pt x="1292" y="128"/>
                  </a:lnTo>
                  <a:lnTo>
                    <a:pt x="1302" y="140"/>
                  </a:lnTo>
                  <a:lnTo>
                    <a:pt x="1305" y="149"/>
                  </a:lnTo>
                  <a:lnTo>
                    <a:pt x="1302" y="154"/>
                  </a:lnTo>
                  <a:lnTo>
                    <a:pt x="1292" y="158"/>
                  </a:lnTo>
                  <a:lnTo>
                    <a:pt x="1276" y="158"/>
                  </a:lnTo>
                  <a:lnTo>
                    <a:pt x="1252" y="154"/>
                  </a:lnTo>
                  <a:lnTo>
                    <a:pt x="1223" y="147"/>
                  </a:lnTo>
                  <a:lnTo>
                    <a:pt x="1185" y="136"/>
                  </a:lnTo>
                  <a:lnTo>
                    <a:pt x="1138" y="122"/>
                  </a:lnTo>
                  <a:lnTo>
                    <a:pt x="1138" y="122"/>
                  </a:lnTo>
                  <a:lnTo>
                    <a:pt x="1069" y="105"/>
                  </a:lnTo>
                  <a:lnTo>
                    <a:pt x="993" y="92"/>
                  </a:lnTo>
                  <a:lnTo>
                    <a:pt x="911" y="85"/>
                  </a:lnTo>
                  <a:lnTo>
                    <a:pt x="828" y="88"/>
                  </a:lnTo>
                  <a:lnTo>
                    <a:pt x="744" y="94"/>
                  </a:lnTo>
                  <a:lnTo>
                    <a:pt x="660" y="108"/>
                  </a:lnTo>
                  <a:lnTo>
                    <a:pt x="579" y="130"/>
                  </a:lnTo>
                  <a:lnTo>
                    <a:pt x="501" y="161"/>
                  </a:lnTo>
                  <a:lnTo>
                    <a:pt x="430" y="200"/>
                  </a:lnTo>
                  <a:lnTo>
                    <a:pt x="365" y="248"/>
                  </a:lnTo>
                  <a:lnTo>
                    <a:pt x="365" y="248"/>
                  </a:lnTo>
                  <a:lnTo>
                    <a:pt x="310" y="299"/>
                  </a:lnTo>
                  <a:lnTo>
                    <a:pt x="266" y="345"/>
                  </a:lnTo>
                  <a:lnTo>
                    <a:pt x="227" y="387"/>
                  </a:lnTo>
                  <a:lnTo>
                    <a:pt x="198" y="426"/>
                  </a:lnTo>
                  <a:lnTo>
                    <a:pt x="174" y="465"/>
                  </a:lnTo>
                  <a:lnTo>
                    <a:pt x="158" y="500"/>
                  </a:lnTo>
                  <a:lnTo>
                    <a:pt x="144" y="536"/>
                  </a:lnTo>
                  <a:lnTo>
                    <a:pt x="130" y="570"/>
                  </a:lnTo>
                  <a:lnTo>
                    <a:pt x="121" y="606"/>
                  </a:lnTo>
                  <a:lnTo>
                    <a:pt x="107" y="642"/>
                  </a:lnTo>
                  <a:lnTo>
                    <a:pt x="107" y="642"/>
                  </a:lnTo>
                  <a:lnTo>
                    <a:pt x="93" y="682"/>
                  </a:lnTo>
                  <a:lnTo>
                    <a:pt x="75" y="716"/>
                  </a:lnTo>
                  <a:lnTo>
                    <a:pt x="61" y="739"/>
                  </a:lnTo>
                  <a:lnTo>
                    <a:pt x="47" y="755"/>
                  </a:lnTo>
                  <a:lnTo>
                    <a:pt x="31" y="766"/>
                  </a:lnTo>
                  <a:lnTo>
                    <a:pt x="19" y="769"/>
                  </a:lnTo>
                  <a:lnTo>
                    <a:pt x="8" y="764"/>
                  </a:lnTo>
                  <a:lnTo>
                    <a:pt x="2" y="753"/>
                  </a:lnTo>
                  <a:lnTo>
                    <a:pt x="0" y="739"/>
                  </a:lnTo>
                  <a:lnTo>
                    <a:pt x="0" y="716"/>
                  </a:lnTo>
                  <a:lnTo>
                    <a:pt x="0" y="716"/>
                  </a:lnTo>
                </a:path>
              </a:pathLst>
            </a:custGeom>
            <a:solidFill>
              <a:srgbClr val="FFEA65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68" name="Freeform 311">
              <a:extLst>
                <a:ext uri="{FF2B5EF4-FFF2-40B4-BE49-F238E27FC236}">
                  <a16:creationId xmlns:a16="http://schemas.microsoft.com/office/drawing/2014/main" id="{EF3E75CD-C05E-5E77-ACD7-25EBA1CAC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1300"/>
              <a:ext cx="1283" cy="750"/>
            </a:xfrm>
            <a:custGeom>
              <a:avLst/>
              <a:gdLst/>
              <a:ahLst/>
              <a:cxnLst>
                <a:cxn ang="0">
                  <a:pos x="34" y="568"/>
                </a:cxn>
                <a:cxn ang="0">
                  <a:pos x="145" y="345"/>
                </a:cxn>
                <a:cxn ang="0">
                  <a:pos x="303" y="177"/>
                </a:cxn>
                <a:cxn ang="0">
                  <a:pos x="499" y="64"/>
                </a:cxn>
                <a:cxn ang="0">
                  <a:pos x="720" y="6"/>
                </a:cxn>
                <a:cxn ang="0">
                  <a:pos x="836" y="0"/>
                </a:cxn>
                <a:cxn ang="0">
                  <a:pos x="944" y="4"/>
                </a:cxn>
                <a:cxn ang="0">
                  <a:pos x="1038" y="16"/>
                </a:cxn>
                <a:cxn ang="0">
                  <a:pos x="1122" y="39"/>
                </a:cxn>
                <a:cxn ang="0">
                  <a:pos x="1195" y="69"/>
                </a:cxn>
                <a:cxn ang="0">
                  <a:pos x="1253" y="105"/>
                </a:cxn>
                <a:cxn ang="0">
                  <a:pos x="1270" y="117"/>
                </a:cxn>
                <a:cxn ang="0">
                  <a:pos x="1283" y="134"/>
                </a:cxn>
                <a:cxn ang="0">
                  <a:pos x="1270" y="142"/>
                </a:cxn>
                <a:cxn ang="0">
                  <a:pos x="1232" y="138"/>
                </a:cxn>
                <a:cxn ang="0">
                  <a:pos x="1167" y="124"/>
                </a:cxn>
                <a:cxn ang="0">
                  <a:pos x="1124" y="111"/>
                </a:cxn>
                <a:cxn ang="0">
                  <a:pos x="981" y="82"/>
                </a:cxn>
                <a:cxn ang="0">
                  <a:pos x="819" y="78"/>
                </a:cxn>
                <a:cxn ang="0">
                  <a:pos x="653" y="98"/>
                </a:cxn>
                <a:cxn ang="0">
                  <a:pos x="494" y="151"/>
                </a:cxn>
                <a:cxn ang="0">
                  <a:pos x="358" y="237"/>
                </a:cxn>
                <a:cxn ang="0">
                  <a:pos x="301" y="288"/>
                </a:cxn>
                <a:cxn ang="0">
                  <a:pos x="218" y="376"/>
                </a:cxn>
                <a:cxn ang="0">
                  <a:pos x="167" y="454"/>
                </a:cxn>
                <a:cxn ang="0">
                  <a:pos x="135" y="523"/>
                </a:cxn>
                <a:cxn ang="0">
                  <a:pos x="112" y="591"/>
                </a:cxn>
                <a:cxn ang="0">
                  <a:pos x="101" y="626"/>
                </a:cxn>
                <a:cxn ang="0">
                  <a:pos x="69" y="696"/>
                </a:cxn>
                <a:cxn ang="0">
                  <a:pos x="42" y="736"/>
                </a:cxn>
                <a:cxn ang="0">
                  <a:pos x="17" y="749"/>
                </a:cxn>
                <a:cxn ang="0">
                  <a:pos x="2" y="734"/>
                </a:cxn>
                <a:cxn ang="0">
                  <a:pos x="0" y="700"/>
                </a:cxn>
              </a:cxnLst>
              <a:rect l="0" t="0" r="r" b="b"/>
              <a:pathLst>
                <a:path w="1284" h="750">
                  <a:moveTo>
                    <a:pt x="0" y="700"/>
                  </a:moveTo>
                  <a:lnTo>
                    <a:pt x="34" y="568"/>
                  </a:lnTo>
                  <a:lnTo>
                    <a:pt x="82" y="449"/>
                  </a:lnTo>
                  <a:lnTo>
                    <a:pt x="145" y="345"/>
                  </a:lnTo>
                  <a:lnTo>
                    <a:pt x="218" y="254"/>
                  </a:lnTo>
                  <a:lnTo>
                    <a:pt x="303" y="177"/>
                  </a:lnTo>
                  <a:lnTo>
                    <a:pt x="397" y="113"/>
                  </a:lnTo>
                  <a:lnTo>
                    <a:pt x="499" y="64"/>
                  </a:lnTo>
                  <a:lnTo>
                    <a:pt x="609" y="29"/>
                  </a:lnTo>
                  <a:lnTo>
                    <a:pt x="720" y="6"/>
                  </a:lnTo>
                  <a:lnTo>
                    <a:pt x="836" y="0"/>
                  </a:lnTo>
                  <a:lnTo>
                    <a:pt x="836" y="0"/>
                  </a:lnTo>
                  <a:lnTo>
                    <a:pt x="891" y="0"/>
                  </a:lnTo>
                  <a:lnTo>
                    <a:pt x="944" y="4"/>
                  </a:lnTo>
                  <a:lnTo>
                    <a:pt x="992" y="9"/>
                  </a:lnTo>
                  <a:lnTo>
                    <a:pt x="1038" y="16"/>
                  </a:lnTo>
                  <a:lnTo>
                    <a:pt x="1082" y="27"/>
                  </a:lnTo>
                  <a:lnTo>
                    <a:pt x="1122" y="39"/>
                  </a:lnTo>
                  <a:lnTo>
                    <a:pt x="1160" y="52"/>
                  </a:lnTo>
                  <a:lnTo>
                    <a:pt x="1195" y="69"/>
                  </a:lnTo>
                  <a:lnTo>
                    <a:pt x="1225" y="85"/>
                  </a:lnTo>
                  <a:lnTo>
                    <a:pt x="1253" y="105"/>
                  </a:lnTo>
                  <a:lnTo>
                    <a:pt x="1253" y="105"/>
                  </a:lnTo>
                  <a:lnTo>
                    <a:pt x="1270" y="117"/>
                  </a:lnTo>
                  <a:lnTo>
                    <a:pt x="1278" y="128"/>
                  </a:lnTo>
                  <a:lnTo>
                    <a:pt x="1283" y="134"/>
                  </a:lnTo>
                  <a:lnTo>
                    <a:pt x="1278" y="140"/>
                  </a:lnTo>
                  <a:lnTo>
                    <a:pt x="1270" y="142"/>
                  </a:lnTo>
                  <a:lnTo>
                    <a:pt x="1253" y="142"/>
                  </a:lnTo>
                  <a:lnTo>
                    <a:pt x="1232" y="138"/>
                  </a:lnTo>
                  <a:lnTo>
                    <a:pt x="1202" y="131"/>
                  </a:lnTo>
                  <a:lnTo>
                    <a:pt x="1167" y="124"/>
                  </a:lnTo>
                  <a:lnTo>
                    <a:pt x="1124" y="111"/>
                  </a:lnTo>
                  <a:lnTo>
                    <a:pt x="1124" y="111"/>
                  </a:lnTo>
                  <a:lnTo>
                    <a:pt x="1055" y="94"/>
                  </a:lnTo>
                  <a:lnTo>
                    <a:pt x="981" y="82"/>
                  </a:lnTo>
                  <a:lnTo>
                    <a:pt x="901" y="75"/>
                  </a:lnTo>
                  <a:lnTo>
                    <a:pt x="819" y="78"/>
                  </a:lnTo>
                  <a:lnTo>
                    <a:pt x="735" y="83"/>
                  </a:lnTo>
                  <a:lnTo>
                    <a:pt x="653" y="98"/>
                  </a:lnTo>
                  <a:lnTo>
                    <a:pt x="570" y="122"/>
                  </a:lnTo>
                  <a:lnTo>
                    <a:pt x="494" y="151"/>
                  </a:lnTo>
                  <a:lnTo>
                    <a:pt x="423" y="191"/>
                  </a:lnTo>
                  <a:lnTo>
                    <a:pt x="358" y="237"/>
                  </a:lnTo>
                  <a:lnTo>
                    <a:pt x="358" y="237"/>
                  </a:lnTo>
                  <a:lnTo>
                    <a:pt x="301" y="288"/>
                  </a:lnTo>
                  <a:lnTo>
                    <a:pt x="257" y="334"/>
                  </a:lnTo>
                  <a:lnTo>
                    <a:pt x="218" y="376"/>
                  </a:lnTo>
                  <a:lnTo>
                    <a:pt x="190" y="416"/>
                  </a:lnTo>
                  <a:lnTo>
                    <a:pt x="167" y="454"/>
                  </a:lnTo>
                  <a:lnTo>
                    <a:pt x="149" y="490"/>
                  </a:lnTo>
                  <a:lnTo>
                    <a:pt x="135" y="523"/>
                  </a:lnTo>
                  <a:lnTo>
                    <a:pt x="122" y="557"/>
                  </a:lnTo>
                  <a:lnTo>
                    <a:pt x="112" y="591"/>
                  </a:lnTo>
                  <a:lnTo>
                    <a:pt x="101" y="626"/>
                  </a:lnTo>
                  <a:lnTo>
                    <a:pt x="101" y="626"/>
                  </a:lnTo>
                  <a:lnTo>
                    <a:pt x="84" y="665"/>
                  </a:lnTo>
                  <a:lnTo>
                    <a:pt x="69" y="696"/>
                  </a:lnTo>
                  <a:lnTo>
                    <a:pt x="54" y="719"/>
                  </a:lnTo>
                  <a:lnTo>
                    <a:pt x="42" y="736"/>
                  </a:lnTo>
                  <a:lnTo>
                    <a:pt x="29" y="744"/>
                  </a:lnTo>
                  <a:lnTo>
                    <a:pt x="17" y="749"/>
                  </a:lnTo>
                  <a:lnTo>
                    <a:pt x="8" y="744"/>
                  </a:lnTo>
                  <a:lnTo>
                    <a:pt x="2" y="734"/>
                  </a:lnTo>
                  <a:lnTo>
                    <a:pt x="0" y="719"/>
                  </a:lnTo>
                  <a:lnTo>
                    <a:pt x="0" y="700"/>
                  </a:lnTo>
                  <a:lnTo>
                    <a:pt x="0" y="700"/>
                  </a:lnTo>
                </a:path>
              </a:pathLst>
            </a:custGeom>
            <a:solidFill>
              <a:srgbClr val="FFEB6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69" name="Freeform 312">
              <a:extLst>
                <a:ext uri="{FF2B5EF4-FFF2-40B4-BE49-F238E27FC236}">
                  <a16:creationId xmlns:a16="http://schemas.microsoft.com/office/drawing/2014/main" id="{264E92C5-BF1A-1A0A-93D0-C0EAD0A6D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0" y="1300"/>
              <a:ext cx="1263" cy="730"/>
            </a:xfrm>
            <a:custGeom>
              <a:avLst/>
              <a:gdLst/>
              <a:ahLst/>
              <a:cxnLst>
                <a:cxn ang="0">
                  <a:pos x="38" y="553"/>
                </a:cxn>
                <a:cxn ang="0">
                  <a:pos x="149" y="334"/>
                </a:cxn>
                <a:cxn ang="0">
                  <a:pos x="310" y="170"/>
                </a:cxn>
                <a:cxn ang="0">
                  <a:pos x="503" y="62"/>
                </a:cxn>
                <a:cxn ang="0">
                  <a:pos x="718" y="6"/>
                </a:cxn>
                <a:cxn ang="0">
                  <a:pos x="830" y="0"/>
                </a:cxn>
                <a:cxn ang="0">
                  <a:pos x="936" y="4"/>
                </a:cxn>
                <a:cxn ang="0">
                  <a:pos x="1028" y="16"/>
                </a:cxn>
                <a:cxn ang="0">
                  <a:pos x="1111" y="35"/>
                </a:cxn>
                <a:cxn ang="0">
                  <a:pos x="1180" y="62"/>
                </a:cxn>
                <a:cxn ang="0">
                  <a:pos x="1233" y="94"/>
                </a:cxn>
                <a:cxn ang="0">
                  <a:pos x="1249" y="104"/>
                </a:cxn>
                <a:cxn ang="0">
                  <a:pos x="1261" y="122"/>
                </a:cxn>
                <a:cxn ang="0">
                  <a:pos x="1249" y="128"/>
                </a:cxn>
                <a:cxn ang="0">
                  <a:pos x="1212" y="124"/>
                </a:cxn>
                <a:cxn ang="0">
                  <a:pos x="1153" y="108"/>
                </a:cxn>
                <a:cxn ang="0">
                  <a:pos x="1113" y="98"/>
                </a:cxn>
                <a:cxn ang="0">
                  <a:pos x="971" y="71"/>
                </a:cxn>
                <a:cxn ang="0">
                  <a:pos x="812" y="67"/>
                </a:cxn>
                <a:cxn ang="0">
                  <a:pos x="644" y="87"/>
                </a:cxn>
                <a:cxn ang="0">
                  <a:pos x="487" y="140"/>
                </a:cxn>
                <a:cxn ang="0">
                  <a:pos x="349" y="228"/>
                </a:cxn>
                <a:cxn ang="0">
                  <a:pos x="294" y="277"/>
                </a:cxn>
                <a:cxn ang="0">
                  <a:pos x="213" y="368"/>
                </a:cxn>
                <a:cxn ang="0">
                  <a:pos x="158" y="444"/>
                </a:cxn>
                <a:cxn ang="0">
                  <a:pos x="126" y="511"/>
                </a:cxn>
                <a:cxn ang="0">
                  <a:pos x="103" y="576"/>
                </a:cxn>
                <a:cxn ang="0">
                  <a:pos x="92" y="610"/>
                </a:cxn>
                <a:cxn ang="0">
                  <a:pos x="62" y="677"/>
                </a:cxn>
                <a:cxn ang="0">
                  <a:pos x="38" y="717"/>
                </a:cxn>
                <a:cxn ang="0">
                  <a:pos x="14" y="728"/>
                </a:cxn>
                <a:cxn ang="0">
                  <a:pos x="2" y="717"/>
                </a:cxn>
                <a:cxn ang="0">
                  <a:pos x="2" y="681"/>
                </a:cxn>
              </a:cxnLst>
              <a:rect l="0" t="0" r="r" b="b"/>
              <a:pathLst>
                <a:path w="1262" h="729">
                  <a:moveTo>
                    <a:pt x="2" y="681"/>
                  </a:moveTo>
                  <a:lnTo>
                    <a:pt x="38" y="553"/>
                  </a:lnTo>
                  <a:lnTo>
                    <a:pt x="88" y="435"/>
                  </a:lnTo>
                  <a:lnTo>
                    <a:pt x="149" y="334"/>
                  </a:lnTo>
                  <a:lnTo>
                    <a:pt x="225" y="246"/>
                  </a:lnTo>
                  <a:lnTo>
                    <a:pt x="310" y="170"/>
                  </a:lnTo>
                  <a:lnTo>
                    <a:pt x="402" y="108"/>
                  </a:lnTo>
                  <a:lnTo>
                    <a:pt x="503" y="62"/>
                  </a:lnTo>
                  <a:lnTo>
                    <a:pt x="609" y="27"/>
                  </a:lnTo>
                  <a:lnTo>
                    <a:pt x="718" y="6"/>
                  </a:lnTo>
                  <a:lnTo>
                    <a:pt x="830" y="0"/>
                  </a:lnTo>
                  <a:lnTo>
                    <a:pt x="830" y="0"/>
                  </a:lnTo>
                  <a:lnTo>
                    <a:pt x="885" y="2"/>
                  </a:lnTo>
                  <a:lnTo>
                    <a:pt x="936" y="4"/>
                  </a:lnTo>
                  <a:lnTo>
                    <a:pt x="984" y="9"/>
                  </a:lnTo>
                  <a:lnTo>
                    <a:pt x="1028" y="16"/>
                  </a:lnTo>
                  <a:lnTo>
                    <a:pt x="1070" y="25"/>
                  </a:lnTo>
                  <a:lnTo>
                    <a:pt x="1111" y="35"/>
                  </a:lnTo>
                  <a:lnTo>
                    <a:pt x="1146" y="48"/>
                  </a:lnTo>
                  <a:lnTo>
                    <a:pt x="1180" y="62"/>
                  </a:lnTo>
                  <a:lnTo>
                    <a:pt x="1208" y="78"/>
                  </a:lnTo>
                  <a:lnTo>
                    <a:pt x="1233" y="94"/>
                  </a:lnTo>
                  <a:lnTo>
                    <a:pt x="1233" y="94"/>
                  </a:lnTo>
                  <a:lnTo>
                    <a:pt x="1249" y="104"/>
                  </a:lnTo>
                  <a:lnTo>
                    <a:pt x="1258" y="115"/>
                  </a:lnTo>
                  <a:lnTo>
                    <a:pt x="1261" y="122"/>
                  </a:lnTo>
                  <a:lnTo>
                    <a:pt x="1258" y="126"/>
                  </a:lnTo>
                  <a:lnTo>
                    <a:pt x="1249" y="128"/>
                  </a:lnTo>
                  <a:lnTo>
                    <a:pt x="1233" y="128"/>
                  </a:lnTo>
                  <a:lnTo>
                    <a:pt x="1212" y="124"/>
                  </a:lnTo>
                  <a:lnTo>
                    <a:pt x="1185" y="117"/>
                  </a:lnTo>
                  <a:lnTo>
                    <a:pt x="1153" y="108"/>
                  </a:lnTo>
                  <a:lnTo>
                    <a:pt x="1113" y="98"/>
                  </a:lnTo>
                  <a:lnTo>
                    <a:pt x="1113" y="98"/>
                  </a:lnTo>
                  <a:lnTo>
                    <a:pt x="1045" y="81"/>
                  </a:lnTo>
                  <a:lnTo>
                    <a:pt x="971" y="71"/>
                  </a:lnTo>
                  <a:lnTo>
                    <a:pt x="893" y="64"/>
                  </a:lnTo>
                  <a:lnTo>
                    <a:pt x="812" y="67"/>
                  </a:lnTo>
                  <a:lnTo>
                    <a:pt x="727" y="73"/>
                  </a:lnTo>
                  <a:lnTo>
                    <a:pt x="644" y="87"/>
                  </a:lnTo>
                  <a:lnTo>
                    <a:pt x="564" y="111"/>
                  </a:lnTo>
                  <a:lnTo>
                    <a:pt x="487" y="140"/>
                  </a:lnTo>
                  <a:lnTo>
                    <a:pt x="414" y="180"/>
                  </a:lnTo>
                  <a:lnTo>
                    <a:pt x="349" y="228"/>
                  </a:lnTo>
                  <a:lnTo>
                    <a:pt x="349" y="228"/>
                  </a:lnTo>
                  <a:lnTo>
                    <a:pt x="294" y="277"/>
                  </a:lnTo>
                  <a:lnTo>
                    <a:pt x="248" y="324"/>
                  </a:lnTo>
                  <a:lnTo>
                    <a:pt x="213" y="368"/>
                  </a:lnTo>
                  <a:lnTo>
                    <a:pt x="183" y="405"/>
                  </a:lnTo>
                  <a:lnTo>
                    <a:pt x="158" y="444"/>
                  </a:lnTo>
                  <a:lnTo>
                    <a:pt x="140" y="477"/>
                  </a:lnTo>
                  <a:lnTo>
                    <a:pt x="126" y="511"/>
                  </a:lnTo>
                  <a:lnTo>
                    <a:pt x="113" y="543"/>
                  </a:lnTo>
                  <a:lnTo>
                    <a:pt x="103" y="576"/>
                  </a:lnTo>
                  <a:lnTo>
                    <a:pt x="92" y="610"/>
                  </a:lnTo>
                  <a:lnTo>
                    <a:pt x="92" y="610"/>
                  </a:lnTo>
                  <a:lnTo>
                    <a:pt x="78" y="647"/>
                  </a:lnTo>
                  <a:lnTo>
                    <a:pt x="62" y="677"/>
                  </a:lnTo>
                  <a:lnTo>
                    <a:pt x="50" y="700"/>
                  </a:lnTo>
                  <a:lnTo>
                    <a:pt x="38" y="717"/>
                  </a:lnTo>
                  <a:lnTo>
                    <a:pt x="25" y="725"/>
                  </a:lnTo>
                  <a:lnTo>
                    <a:pt x="14" y="728"/>
                  </a:lnTo>
                  <a:lnTo>
                    <a:pt x="8" y="725"/>
                  </a:lnTo>
                  <a:lnTo>
                    <a:pt x="2" y="717"/>
                  </a:lnTo>
                  <a:lnTo>
                    <a:pt x="0" y="702"/>
                  </a:lnTo>
                  <a:lnTo>
                    <a:pt x="2" y="681"/>
                  </a:lnTo>
                  <a:lnTo>
                    <a:pt x="2" y="681"/>
                  </a:lnTo>
                </a:path>
              </a:pathLst>
            </a:custGeom>
            <a:solidFill>
              <a:srgbClr val="FFED78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70" name="Freeform 313">
              <a:extLst>
                <a:ext uri="{FF2B5EF4-FFF2-40B4-BE49-F238E27FC236}">
                  <a16:creationId xmlns:a16="http://schemas.microsoft.com/office/drawing/2014/main" id="{145055D2-414F-F002-2A09-CC04B69DF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0" y="1290"/>
              <a:ext cx="1235" cy="711"/>
            </a:xfrm>
            <a:custGeom>
              <a:avLst/>
              <a:gdLst/>
              <a:ahLst/>
              <a:cxnLst>
                <a:cxn ang="0">
                  <a:pos x="39" y="534"/>
                </a:cxn>
                <a:cxn ang="0">
                  <a:pos x="153" y="319"/>
                </a:cxn>
                <a:cxn ang="0">
                  <a:pos x="313" y="161"/>
                </a:cxn>
                <a:cxn ang="0">
                  <a:pos x="503" y="56"/>
                </a:cxn>
                <a:cxn ang="0">
                  <a:pos x="713" y="5"/>
                </a:cxn>
                <a:cxn ang="0">
                  <a:pos x="823" y="0"/>
                </a:cxn>
                <a:cxn ang="0">
                  <a:pos x="924" y="2"/>
                </a:cxn>
                <a:cxn ang="0">
                  <a:pos x="1015" y="14"/>
                </a:cxn>
                <a:cxn ang="0">
                  <a:pos x="1095" y="30"/>
                </a:cxn>
                <a:cxn ang="0">
                  <a:pos x="1160" y="53"/>
                </a:cxn>
                <a:cxn ang="0">
                  <a:pos x="1210" y="83"/>
                </a:cxn>
                <a:cxn ang="0">
                  <a:pos x="1224" y="92"/>
                </a:cxn>
                <a:cxn ang="0">
                  <a:pos x="1235" y="106"/>
                </a:cxn>
                <a:cxn ang="0">
                  <a:pos x="1224" y="113"/>
                </a:cxn>
                <a:cxn ang="0">
                  <a:pos x="1189" y="106"/>
                </a:cxn>
                <a:cxn ang="0">
                  <a:pos x="1134" y="94"/>
                </a:cxn>
                <a:cxn ang="0">
                  <a:pos x="1097" y="83"/>
                </a:cxn>
                <a:cxn ang="0">
                  <a:pos x="958" y="56"/>
                </a:cxn>
                <a:cxn ang="0">
                  <a:pos x="800" y="53"/>
                </a:cxn>
                <a:cxn ang="0">
                  <a:pos x="633" y="75"/>
                </a:cxn>
                <a:cxn ang="0">
                  <a:pos x="476" y="129"/>
                </a:cxn>
                <a:cxn ang="0">
                  <a:pos x="340" y="216"/>
                </a:cxn>
                <a:cxn ang="0">
                  <a:pos x="283" y="264"/>
                </a:cxn>
                <a:cxn ang="0">
                  <a:pos x="202" y="355"/>
                </a:cxn>
                <a:cxn ang="0">
                  <a:pos x="149" y="428"/>
                </a:cxn>
                <a:cxn ang="0">
                  <a:pos x="115" y="495"/>
                </a:cxn>
                <a:cxn ang="0">
                  <a:pos x="92" y="559"/>
                </a:cxn>
                <a:cxn ang="0">
                  <a:pos x="81" y="590"/>
                </a:cxn>
                <a:cxn ang="0">
                  <a:pos x="54" y="658"/>
                </a:cxn>
                <a:cxn ang="0">
                  <a:pos x="29" y="696"/>
                </a:cxn>
                <a:cxn ang="0">
                  <a:pos x="9" y="707"/>
                </a:cxn>
                <a:cxn ang="0">
                  <a:pos x="2" y="696"/>
                </a:cxn>
                <a:cxn ang="0">
                  <a:pos x="2" y="664"/>
                </a:cxn>
              </a:cxnLst>
              <a:rect l="0" t="0" r="r" b="b"/>
              <a:pathLst>
                <a:path w="1236" h="708">
                  <a:moveTo>
                    <a:pt x="2" y="664"/>
                  </a:moveTo>
                  <a:lnTo>
                    <a:pt x="39" y="534"/>
                  </a:lnTo>
                  <a:lnTo>
                    <a:pt x="90" y="420"/>
                  </a:lnTo>
                  <a:lnTo>
                    <a:pt x="153" y="319"/>
                  </a:lnTo>
                  <a:lnTo>
                    <a:pt x="227" y="235"/>
                  </a:lnTo>
                  <a:lnTo>
                    <a:pt x="313" y="161"/>
                  </a:lnTo>
                  <a:lnTo>
                    <a:pt x="404" y="102"/>
                  </a:lnTo>
                  <a:lnTo>
                    <a:pt x="503" y="56"/>
                  </a:lnTo>
                  <a:lnTo>
                    <a:pt x="607" y="25"/>
                  </a:lnTo>
                  <a:lnTo>
                    <a:pt x="713" y="5"/>
                  </a:lnTo>
                  <a:lnTo>
                    <a:pt x="823" y="0"/>
                  </a:lnTo>
                  <a:lnTo>
                    <a:pt x="823" y="0"/>
                  </a:lnTo>
                  <a:lnTo>
                    <a:pt x="874" y="0"/>
                  </a:lnTo>
                  <a:lnTo>
                    <a:pt x="924" y="2"/>
                  </a:lnTo>
                  <a:lnTo>
                    <a:pt x="971" y="7"/>
                  </a:lnTo>
                  <a:lnTo>
                    <a:pt x="1015" y="14"/>
                  </a:lnTo>
                  <a:lnTo>
                    <a:pt x="1057" y="20"/>
                  </a:lnTo>
                  <a:lnTo>
                    <a:pt x="1095" y="30"/>
                  </a:lnTo>
                  <a:lnTo>
                    <a:pt x="1129" y="41"/>
                  </a:lnTo>
                  <a:lnTo>
                    <a:pt x="1160" y="53"/>
                  </a:lnTo>
                  <a:lnTo>
                    <a:pt x="1187" y="67"/>
                  </a:lnTo>
                  <a:lnTo>
                    <a:pt x="1210" y="83"/>
                  </a:lnTo>
                  <a:lnTo>
                    <a:pt x="1210" y="83"/>
                  </a:lnTo>
                  <a:lnTo>
                    <a:pt x="1224" y="92"/>
                  </a:lnTo>
                  <a:lnTo>
                    <a:pt x="1232" y="100"/>
                  </a:lnTo>
                  <a:lnTo>
                    <a:pt x="1235" y="106"/>
                  </a:lnTo>
                  <a:lnTo>
                    <a:pt x="1232" y="111"/>
                  </a:lnTo>
                  <a:lnTo>
                    <a:pt x="1224" y="113"/>
                  </a:lnTo>
                  <a:lnTo>
                    <a:pt x="1209" y="111"/>
                  </a:lnTo>
                  <a:lnTo>
                    <a:pt x="1189" y="106"/>
                  </a:lnTo>
                  <a:lnTo>
                    <a:pt x="1164" y="102"/>
                  </a:lnTo>
                  <a:lnTo>
                    <a:pt x="1134" y="94"/>
                  </a:lnTo>
                  <a:lnTo>
                    <a:pt x="1097" y="83"/>
                  </a:lnTo>
                  <a:lnTo>
                    <a:pt x="1097" y="83"/>
                  </a:lnTo>
                  <a:lnTo>
                    <a:pt x="1032" y="67"/>
                  </a:lnTo>
                  <a:lnTo>
                    <a:pt x="958" y="56"/>
                  </a:lnTo>
                  <a:lnTo>
                    <a:pt x="880" y="51"/>
                  </a:lnTo>
                  <a:lnTo>
                    <a:pt x="800" y="53"/>
                  </a:lnTo>
                  <a:lnTo>
                    <a:pt x="715" y="60"/>
                  </a:lnTo>
                  <a:lnTo>
                    <a:pt x="633" y="75"/>
                  </a:lnTo>
                  <a:lnTo>
                    <a:pt x="554" y="98"/>
                  </a:lnTo>
                  <a:lnTo>
                    <a:pt x="476" y="129"/>
                  </a:lnTo>
                  <a:lnTo>
                    <a:pt x="404" y="168"/>
                  </a:lnTo>
                  <a:lnTo>
                    <a:pt x="340" y="216"/>
                  </a:lnTo>
                  <a:lnTo>
                    <a:pt x="340" y="216"/>
                  </a:lnTo>
                  <a:lnTo>
                    <a:pt x="283" y="264"/>
                  </a:lnTo>
                  <a:lnTo>
                    <a:pt x="239" y="311"/>
                  </a:lnTo>
                  <a:lnTo>
                    <a:pt x="202" y="355"/>
                  </a:lnTo>
                  <a:lnTo>
                    <a:pt x="172" y="393"/>
                  </a:lnTo>
                  <a:lnTo>
                    <a:pt x="149" y="428"/>
                  </a:lnTo>
                  <a:lnTo>
                    <a:pt x="130" y="465"/>
                  </a:lnTo>
                  <a:lnTo>
                    <a:pt x="115" y="495"/>
                  </a:lnTo>
                  <a:lnTo>
                    <a:pt x="103" y="527"/>
                  </a:lnTo>
                  <a:lnTo>
                    <a:pt x="92" y="559"/>
                  </a:lnTo>
                  <a:lnTo>
                    <a:pt x="81" y="590"/>
                  </a:lnTo>
                  <a:lnTo>
                    <a:pt x="81" y="590"/>
                  </a:lnTo>
                  <a:lnTo>
                    <a:pt x="69" y="628"/>
                  </a:lnTo>
                  <a:lnTo>
                    <a:pt x="54" y="658"/>
                  </a:lnTo>
                  <a:lnTo>
                    <a:pt x="41" y="679"/>
                  </a:lnTo>
                  <a:lnTo>
                    <a:pt x="29" y="696"/>
                  </a:lnTo>
                  <a:lnTo>
                    <a:pt x="18" y="704"/>
                  </a:lnTo>
                  <a:lnTo>
                    <a:pt x="9" y="707"/>
                  </a:lnTo>
                  <a:lnTo>
                    <a:pt x="4" y="704"/>
                  </a:lnTo>
                  <a:lnTo>
                    <a:pt x="2" y="696"/>
                  </a:lnTo>
                  <a:lnTo>
                    <a:pt x="0" y="681"/>
                  </a:lnTo>
                  <a:lnTo>
                    <a:pt x="2" y="664"/>
                  </a:lnTo>
                  <a:lnTo>
                    <a:pt x="2" y="664"/>
                  </a:lnTo>
                </a:path>
              </a:pathLst>
            </a:custGeom>
            <a:solidFill>
              <a:srgbClr val="FFEF8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71" name="Freeform 314">
              <a:extLst>
                <a:ext uri="{FF2B5EF4-FFF2-40B4-BE49-F238E27FC236}">
                  <a16:creationId xmlns:a16="http://schemas.microsoft.com/office/drawing/2014/main" id="{6F95FD5F-D56F-C996-0C00-CA010C524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" y="1296"/>
              <a:ext cx="1211" cy="686"/>
            </a:xfrm>
            <a:custGeom>
              <a:avLst/>
              <a:gdLst/>
              <a:ahLst/>
              <a:cxnLst>
                <a:cxn ang="0">
                  <a:pos x="41" y="518"/>
                </a:cxn>
                <a:cxn ang="0">
                  <a:pos x="159" y="308"/>
                </a:cxn>
                <a:cxn ang="0">
                  <a:pos x="317" y="154"/>
                </a:cxn>
                <a:cxn ang="0">
                  <a:pos x="504" y="53"/>
                </a:cxn>
                <a:cxn ang="0">
                  <a:pos x="711" y="5"/>
                </a:cxn>
                <a:cxn ang="0">
                  <a:pos x="817" y="0"/>
                </a:cxn>
                <a:cxn ang="0">
                  <a:pos x="916" y="3"/>
                </a:cxn>
                <a:cxn ang="0">
                  <a:pos x="1005" y="12"/>
                </a:cxn>
                <a:cxn ang="0">
                  <a:pos x="1080" y="26"/>
                </a:cxn>
                <a:cxn ang="0">
                  <a:pos x="1143" y="48"/>
                </a:cxn>
                <a:cxn ang="0">
                  <a:pos x="1190" y="73"/>
                </a:cxn>
                <a:cxn ang="0">
                  <a:pos x="1203" y="81"/>
                </a:cxn>
                <a:cxn ang="0">
                  <a:pos x="1211" y="94"/>
                </a:cxn>
                <a:cxn ang="0">
                  <a:pos x="1201" y="97"/>
                </a:cxn>
                <a:cxn ang="0">
                  <a:pos x="1169" y="94"/>
                </a:cxn>
                <a:cxn ang="0">
                  <a:pos x="1118" y="81"/>
                </a:cxn>
                <a:cxn ang="0">
                  <a:pos x="1086" y="71"/>
                </a:cxn>
                <a:cxn ang="0">
                  <a:pos x="948" y="46"/>
                </a:cxn>
                <a:cxn ang="0">
                  <a:pos x="791" y="43"/>
                </a:cxn>
                <a:cxn ang="0">
                  <a:pos x="625" y="64"/>
                </a:cxn>
                <a:cxn ang="0">
                  <a:pos x="469" y="119"/>
                </a:cxn>
                <a:cxn ang="0">
                  <a:pos x="332" y="205"/>
                </a:cxn>
                <a:cxn ang="0">
                  <a:pos x="278" y="256"/>
                </a:cxn>
                <a:cxn ang="0">
                  <a:pos x="193" y="344"/>
                </a:cxn>
                <a:cxn ang="0">
                  <a:pos x="140" y="417"/>
                </a:cxn>
                <a:cxn ang="0">
                  <a:pos x="106" y="483"/>
                </a:cxn>
                <a:cxn ang="0">
                  <a:pos x="83" y="544"/>
                </a:cxn>
                <a:cxn ang="0">
                  <a:pos x="73" y="573"/>
                </a:cxn>
                <a:cxn ang="0">
                  <a:pos x="48" y="638"/>
                </a:cxn>
                <a:cxn ang="0">
                  <a:pos x="25" y="674"/>
                </a:cxn>
                <a:cxn ang="0">
                  <a:pos x="9" y="687"/>
                </a:cxn>
                <a:cxn ang="0">
                  <a:pos x="2" y="677"/>
                </a:cxn>
                <a:cxn ang="0">
                  <a:pos x="2" y="645"/>
                </a:cxn>
              </a:cxnLst>
              <a:rect l="0" t="0" r="r" b="b"/>
              <a:pathLst>
                <a:path w="1212" h="688">
                  <a:moveTo>
                    <a:pt x="2" y="645"/>
                  </a:moveTo>
                  <a:lnTo>
                    <a:pt x="41" y="518"/>
                  </a:lnTo>
                  <a:lnTo>
                    <a:pt x="96" y="407"/>
                  </a:lnTo>
                  <a:lnTo>
                    <a:pt x="159" y="308"/>
                  </a:lnTo>
                  <a:lnTo>
                    <a:pt x="233" y="224"/>
                  </a:lnTo>
                  <a:lnTo>
                    <a:pt x="317" y="154"/>
                  </a:lnTo>
                  <a:lnTo>
                    <a:pt x="408" y="97"/>
                  </a:lnTo>
                  <a:lnTo>
                    <a:pt x="504" y="53"/>
                  </a:lnTo>
                  <a:lnTo>
                    <a:pt x="606" y="24"/>
                  </a:lnTo>
                  <a:lnTo>
                    <a:pt x="711" y="5"/>
                  </a:lnTo>
                  <a:lnTo>
                    <a:pt x="817" y="0"/>
                  </a:lnTo>
                  <a:lnTo>
                    <a:pt x="817" y="0"/>
                  </a:lnTo>
                  <a:lnTo>
                    <a:pt x="867" y="0"/>
                  </a:lnTo>
                  <a:lnTo>
                    <a:pt x="916" y="3"/>
                  </a:lnTo>
                  <a:lnTo>
                    <a:pt x="962" y="7"/>
                  </a:lnTo>
                  <a:lnTo>
                    <a:pt x="1005" y="12"/>
                  </a:lnTo>
                  <a:lnTo>
                    <a:pt x="1044" y="20"/>
                  </a:lnTo>
                  <a:lnTo>
                    <a:pt x="1080" y="26"/>
                  </a:lnTo>
                  <a:lnTo>
                    <a:pt x="1114" y="37"/>
                  </a:lnTo>
                  <a:lnTo>
                    <a:pt x="1143" y="48"/>
                  </a:lnTo>
                  <a:lnTo>
                    <a:pt x="1169" y="60"/>
                  </a:lnTo>
                  <a:lnTo>
                    <a:pt x="1190" y="73"/>
                  </a:lnTo>
                  <a:lnTo>
                    <a:pt x="1190" y="73"/>
                  </a:lnTo>
                  <a:lnTo>
                    <a:pt x="1203" y="81"/>
                  </a:lnTo>
                  <a:lnTo>
                    <a:pt x="1211" y="90"/>
                  </a:lnTo>
                  <a:lnTo>
                    <a:pt x="1211" y="94"/>
                  </a:lnTo>
                  <a:lnTo>
                    <a:pt x="1208" y="96"/>
                  </a:lnTo>
                  <a:lnTo>
                    <a:pt x="1201" y="97"/>
                  </a:lnTo>
                  <a:lnTo>
                    <a:pt x="1187" y="96"/>
                  </a:lnTo>
                  <a:lnTo>
                    <a:pt x="1169" y="94"/>
                  </a:lnTo>
                  <a:lnTo>
                    <a:pt x="1148" y="87"/>
                  </a:lnTo>
                  <a:lnTo>
                    <a:pt x="1118" y="81"/>
                  </a:lnTo>
                  <a:lnTo>
                    <a:pt x="1086" y="71"/>
                  </a:lnTo>
                  <a:lnTo>
                    <a:pt x="1086" y="71"/>
                  </a:lnTo>
                  <a:lnTo>
                    <a:pt x="1019" y="56"/>
                  </a:lnTo>
                  <a:lnTo>
                    <a:pt x="948" y="46"/>
                  </a:lnTo>
                  <a:lnTo>
                    <a:pt x="872" y="41"/>
                  </a:lnTo>
                  <a:lnTo>
                    <a:pt x="791" y="43"/>
                  </a:lnTo>
                  <a:lnTo>
                    <a:pt x="709" y="51"/>
                  </a:lnTo>
                  <a:lnTo>
                    <a:pt x="625" y="64"/>
                  </a:lnTo>
                  <a:lnTo>
                    <a:pt x="545" y="87"/>
                  </a:lnTo>
                  <a:lnTo>
                    <a:pt x="469" y="119"/>
                  </a:lnTo>
                  <a:lnTo>
                    <a:pt x="398" y="157"/>
                  </a:lnTo>
                  <a:lnTo>
                    <a:pt x="332" y="205"/>
                  </a:lnTo>
                  <a:lnTo>
                    <a:pt x="332" y="205"/>
                  </a:lnTo>
                  <a:lnTo>
                    <a:pt x="278" y="256"/>
                  </a:lnTo>
                  <a:lnTo>
                    <a:pt x="230" y="300"/>
                  </a:lnTo>
                  <a:lnTo>
                    <a:pt x="193" y="344"/>
                  </a:lnTo>
                  <a:lnTo>
                    <a:pt x="163" y="382"/>
                  </a:lnTo>
                  <a:lnTo>
                    <a:pt x="140" y="417"/>
                  </a:lnTo>
                  <a:lnTo>
                    <a:pt x="122" y="451"/>
                  </a:lnTo>
                  <a:lnTo>
                    <a:pt x="106" y="483"/>
                  </a:lnTo>
                  <a:lnTo>
                    <a:pt x="94" y="514"/>
                  </a:lnTo>
                  <a:lnTo>
                    <a:pt x="83" y="544"/>
                  </a:lnTo>
                  <a:lnTo>
                    <a:pt x="73" y="573"/>
                  </a:lnTo>
                  <a:lnTo>
                    <a:pt x="73" y="573"/>
                  </a:lnTo>
                  <a:lnTo>
                    <a:pt x="60" y="610"/>
                  </a:lnTo>
                  <a:lnTo>
                    <a:pt x="48" y="638"/>
                  </a:lnTo>
                  <a:lnTo>
                    <a:pt x="35" y="659"/>
                  </a:lnTo>
                  <a:lnTo>
                    <a:pt x="25" y="674"/>
                  </a:lnTo>
                  <a:lnTo>
                    <a:pt x="16" y="684"/>
                  </a:lnTo>
                  <a:lnTo>
                    <a:pt x="9" y="687"/>
                  </a:lnTo>
                  <a:lnTo>
                    <a:pt x="3" y="684"/>
                  </a:lnTo>
                  <a:lnTo>
                    <a:pt x="2" y="677"/>
                  </a:lnTo>
                  <a:lnTo>
                    <a:pt x="0" y="663"/>
                  </a:lnTo>
                  <a:lnTo>
                    <a:pt x="2" y="645"/>
                  </a:lnTo>
                  <a:lnTo>
                    <a:pt x="2" y="645"/>
                  </a:lnTo>
                </a:path>
              </a:pathLst>
            </a:custGeom>
            <a:solidFill>
              <a:srgbClr val="FFF18B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72" name="Freeform 315">
              <a:extLst>
                <a:ext uri="{FF2B5EF4-FFF2-40B4-BE49-F238E27FC236}">
                  <a16:creationId xmlns:a16="http://schemas.microsoft.com/office/drawing/2014/main" id="{B6C93FB6-C179-B288-07F5-4AA92E081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" y="1312"/>
              <a:ext cx="1187" cy="671"/>
            </a:xfrm>
            <a:custGeom>
              <a:avLst/>
              <a:gdLst/>
              <a:ahLst/>
              <a:cxnLst>
                <a:cxn ang="0">
                  <a:pos x="45" y="506"/>
                </a:cxn>
                <a:cxn ang="0">
                  <a:pos x="164" y="299"/>
                </a:cxn>
                <a:cxn ang="0">
                  <a:pos x="321" y="149"/>
                </a:cxn>
                <a:cxn ang="0">
                  <a:pos x="505" y="52"/>
                </a:cxn>
                <a:cxn ang="0">
                  <a:pos x="706" y="6"/>
                </a:cxn>
                <a:cxn ang="0">
                  <a:pos x="809" y="0"/>
                </a:cxn>
                <a:cxn ang="0">
                  <a:pos x="906" y="4"/>
                </a:cxn>
                <a:cxn ang="0">
                  <a:pos x="993" y="13"/>
                </a:cxn>
                <a:cxn ang="0">
                  <a:pos x="1066" y="25"/>
                </a:cxn>
                <a:cxn ang="0">
                  <a:pos x="1125" y="42"/>
                </a:cxn>
                <a:cxn ang="0">
                  <a:pos x="1168" y="63"/>
                </a:cxn>
                <a:cxn ang="0">
                  <a:pos x="1180" y="72"/>
                </a:cxn>
                <a:cxn ang="0">
                  <a:pos x="1189" y="82"/>
                </a:cxn>
                <a:cxn ang="0">
                  <a:pos x="1178" y="84"/>
                </a:cxn>
                <a:cxn ang="0">
                  <a:pos x="1149" y="80"/>
                </a:cxn>
                <a:cxn ang="0">
                  <a:pos x="1102" y="68"/>
                </a:cxn>
                <a:cxn ang="0">
                  <a:pos x="1073" y="59"/>
                </a:cxn>
                <a:cxn ang="0">
                  <a:pos x="938" y="36"/>
                </a:cxn>
                <a:cxn ang="0">
                  <a:pos x="782" y="34"/>
                </a:cxn>
                <a:cxn ang="0">
                  <a:pos x="618" y="57"/>
                </a:cxn>
                <a:cxn ang="0">
                  <a:pos x="461" y="110"/>
                </a:cxn>
                <a:cxn ang="0">
                  <a:pos x="324" y="195"/>
                </a:cxn>
                <a:cxn ang="0">
                  <a:pos x="268" y="246"/>
                </a:cxn>
                <a:cxn ang="0">
                  <a:pos x="183" y="335"/>
                </a:cxn>
                <a:cxn ang="0">
                  <a:pos x="130" y="409"/>
                </a:cxn>
                <a:cxn ang="0">
                  <a:pos x="96" y="471"/>
                </a:cxn>
                <a:cxn ang="0">
                  <a:pos x="73" y="531"/>
                </a:cxn>
                <a:cxn ang="0">
                  <a:pos x="65" y="558"/>
                </a:cxn>
                <a:cxn ang="0">
                  <a:pos x="40" y="621"/>
                </a:cxn>
                <a:cxn ang="0">
                  <a:pos x="19" y="657"/>
                </a:cxn>
                <a:cxn ang="0">
                  <a:pos x="4" y="670"/>
                </a:cxn>
                <a:cxn ang="0">
                  <a:pos x="0" y="658"/>
                </a:cxn>
                <a:cxn ang="0">
                  <a:pos x="2" y="630"/>
                </a:cxn>
              </a:cxnLst>
              <a:rect l="0" t="0" r="r" b="b"/>
              <a:pathLst>
                <a:path w="1190" h="671">
                  <a:moveTo>
                    <a:pt x="2" y="630"/>
                  </a:moveTo>
                  <a:lnTo>
                    <a:pt x="45" y="506"/>
                  </a:lnTo>
                  <a:lnTo>
                    <a:pt x="98" y="393"/>
                  </a:lnTo>
                  <a:lnTo>
                    <a:pt x="164" y="299"/>
                  </a:lnTo>
                  <a:lnTo>
                    <a:pt x="238" y="217"/>
                  </a:lnTo>
                  <a:lnTo>
                    <a:pt x="321" y="149"/>
                  </a:lnTo>
                  <a:lnTo>
                    <a:pt x="411" y="95"/>
                  </a:lnTo>
                  <a:lnTo>
                    <a:pt x="505" y="52"/>
                  </a:lnTo>
                  <a:lnTo>
                    <a:pt x="604" y="25"/>
                  </a:lnTo>
                  <a:lnTo>
                    <a:pt x="706" y="6"/>
                  </a:lnTo>
                  <a:lnTo>
                    <a:pt x="809" y="0"/>
                  </a:lnTo>
                  <a:lnTo>
                    <a:pt x="809" y="0"/>
                  </a:lnTo>
                  <a:lnTo>
                    <a:pt x="857" y="2"/>
                  </a:lnTo>
                  <a:lnTo>
                    <a:pt x="906" y="4"/>
                  </a:lnTo>
                  <a:lnTo>
                    <a:pt x="950" y="6"/>
                  </a:lnTo>
                  <a:lnTo>
                    <a:pt x="993" y="13"/>
                  </a:lnTo>
                  <a:lnTo>
                    <a:pt x="1030" y="19"/>
                  </a:lnTo>
                  <a:lnTo>
                    <a:pt x="1066" y="25"/>
                  </a:lnTo>
                  <a:lnTo>
                    <a:pt x="1098" y="34"/>
                  </a:lnTo>
                  <a:lnTo>
                    <a:pt x="1125" y="42"/>
                  </a:lnTo>
                  <a:lnTo>
                    <a:pt x="1149" y="52"/>
                  </a:lnTo>
                  <a:lnTo>
                    <a:pt x="1168" y="63"/>
                  </a:lnTo>
                  <a:lnTo>
                    <a:pt x="1168" y="63"/>
                  </a:lnTo>
                  <a:lnTo>
                    <a:pt x="1180" y="72"/>
                  </a:lnTo>
                  <a:lnTo>
                    <a:pt x="1186" y="78"/>
                  </a:lnTo>
                  <a:lnTo>
                    <a:pt x="1189" y="82"/>
                  </a:lnTo>
                  <a:lnTo>
                    <a:pt x="1184" y="84"/>
                  </a:lnTo>
                  <a:lnTo>
                    <a:pt x="1178" y="84"/>
                  </a:lnTo>
                  <a:lnTo>
                    <a:pt x="1165" y="82"/>
                  </a:lnTo>
                  <a:lnTo>
                    <a:pt x="1149" y="80"/>
                  </a:lnTo>
                  <a:lnTo>
                    <a:pt x="1127" y="73"/>
                  </a:lnTo>
                  <a:lnTo>
                    <a:pt x="1102" y="68"/>
                  </a:lnTo>
                  <a:lnTo>
                    <a:pt x="1073" y="59"/>
                  </a:lnTo>
                  <a:lnTo>
                    <a:pt x="1073" y="59"/>
                  </a:lnTo>
                  <a:lnTo>
                    <a:pt x="1007" y="45"/>
                  </a:lnTo>
                  <a:lnTo>
                    <a:pt x="938" y="36"/>
                  </a:lnTo>
                  <a:lnTo>
                    <a:pt x="860" y="31"/>
                  </a:lnTo>
                  <a:lnTo>
                    <a:pt x="782" y="34"/>
                  </a:lnTo>
                  <a:lnTo>
                    <a:pt x="699" y="42"/>
                  </a:lnTo>
                  <a:lnTo>
                    <a:pt x="618" y="57"/>
                  </a:lnTo>
                  <a:lnTo>
                    <a:pt x="537" y="78"/>
                  </a:lnTo>
                  <a:lnTo>
                    <a:pt x="461" y="110"/>
                  </a:lnTo>
                  <a:lnTo>
                    <a:pt x="390" y="147"/>
                  </a:lnTo>
                  <a:lnTo>
                    <a:pt x="324" y="195"/>
                  </a:lnTo>
                  <a:lnTo>
                    <a:pt x="324" y="195"/>
                  </a:lnTo>
                  <a:lnTo>
                    <a:pt x="268" y="246"/>
                  </a:lnTo>
                  <a:lnTo>
                    <a:pt x="223" y="292"/>
                  </a:lnTo>
                  <a:lnTo>
                    <a:pt x="183" y="335"/>
                  </a:lnTo>
                  <a:lnTo>
                    <a:pt x="153" y="372"/>
                  </a:lnTo>
                  <a:lnTo>
                    <a:pt x="130" y="409"/>
                  </a:lnTo>
                  <a:lnTo>
                    <a:pt x="112" y="442"/>
                  </a:lnTo>
                  <a:lnTo>
                    <a:pt x="96" y="471"/>
                  </a:lnTo>
                  <a:lnTo>
                    <a:pt x="84" y="501"/>
                  </a:lnTo>
                  <a:lnTo>
                    <a:pt x="73" y="531"/>
                  </a:lnTo>
                  <a:lnTo>
                    <a:pt x="65" y="558"/>
                  </a:lnTo>
                  <a:lnTo>
                    <a:pt x="65" y="558"/>
                  </a:lnTo>
                  <a:lnTo>
                    <a:pt x="52" y="594"/>
                  </a:lnTo>
                  <a:lnTo>
                    <a:pt x="40" y="621"/>
                  </a:lnTo>
                  <a:lnTo>
                    <a:pt x="29" y="642"/>
                  </a:lnTo>
                  <a:lnTo>
                    <a:pt x="19" y="657"/>
                  </a:lnTo>
                  <a:lnTo>
                    <a:pt x="10" y="665"/>
                  </a:lnTo>
                  <a:lnTo>
                    <a:pt x="4" y="670"/>
                  </a:lnTo>
                  <a:lnTo>
                    <a:pt x="0" y="667"/>
                  </a:lnTo>
                  <a:lnTo>
                    <a:pt x="0" y="658"/>
                  </a:lnTo>
                  <a:lnTo>
                    <a:pt x="0" y="646"/>
                  </a:lnTo>
                  <a:lnTo>
                    <a:pt x="2" y="630"/>
                  </a:lnTo>
                  <a:lnTo>
                    <a:pt x="2" y="630"/>
                  </a:lnTo>
                </a:path>
              </a:pathLst>
            </a:custGeom>
            <a:solidFill>
              <a:srgbClr val="FFF395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73" name="Freeform 316">
              <a:extLst>
                <a:ext uri="{FF2B5EF4-FFF2-40B4-BE49-F238E27FC236}">
                  <a16:creationId xmlns:a16="http://schemas.microsoft.com/office/drawing/2014/main" id="{8F578CC2-6F86-18F0-D88C-BD61ADC17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3" y="1314"/>
              <a:ext cx="1167" cy="649"/>
            </a:xfrm>
            <a:custGeom>
              <a:avLst/>
              <a:gdLst/>
              <a:ahLst/>
              <a:cxnLst>
                <a:cxn ang="0">
                  <a:pos x="48" y="489"/>
                </a:cxn>
                <a:cxn ang="0">
                  <a:pos x="170" y="287"/>
                </a:cxn>
                <a:cxn ang="0">
                  <a:pos x="326" y="142"/>
                </a:cxn>
                <a:cxn ang="0">
                  <a:pos x="508" y="48"/>
                </a:cxn>
                <a:cxn ang="0">
                  <a:pos x="704" y="4"/>
                </a:cxn>
                <a:cxn ang="0">
                  <a:pos x="803" y="0"/>
                </a:cxn>
                <a:cxn ang="0">
                  <a:pos x="897" y="2"/>
                </a:cxn>
                <a:cxn ang="0">
                  <a:pos x="982" y="8"/>
                </a:cxn>
                <a:cxn ang="0">
                  <a:pos x="1053" y="20"/>
                </a:cxn>
                <a:cxn ang="0">
                  <a:pos x="1108" y="34"/>
                </a:cxn>
                <a:cxn ang="0">
                  <a:pos x="1148" y="50"/>
                </a:cxn>
                <a:cxn ang="0">
                  <a:pos x="1159" y="59"/>
                </a:cxn>
                <a:cxn ang="0">
                  <a:pos x="1166" y="68"/>
                </a:cxn>
                <a:cxn ang="0">
                  <a:pos x="1155" y="68"/>
                </a:cxn>
                <a:cxn ang="0">
                  <a:pos x="1129" y="63"/>
                </a:cxn>
                <a:cxn ang="0">
                  <a:pos x="1087" y="52"/>
                </a:cxn>
                <a:cxn ang="0">
                  <a:pos x="1060" y="44"/>
                </a:cxn>
                <a:cxn ang="0">
                  <a:pos x="927" y="20"/>
                </a:cxn>
                <a:cxn ang="0">
                  <a:pos x="771" y="20"/>
                </a:cxn>
                <a:cxn ang="0">
                  <a:pos x="609" y="44"/>
                </a:cxn>
                <a:cxn ang="0">
                  <a:pos x="453" y="96"/>
                </a:cxn>
                <a:cxn ang="0">
                  <a:pos x="316" y="183"/>
                </a:cxn>
                <a:cxn ang="0">
                  <a:pos x="261" y="234"/>
                </a:cxn>
                <a:cxn ang="0">
                  <a:pos x="177" y="320"/>
                </a:cxn>
                <a:cxn ang="0">
                  <a:pos x="122" y="396"/>
                </a:cxn>
                <a:cxn ang="0">
                  <a:pos x="89" y="460"/>
                </a:cxn>
                <a:cxn ang="0">
                  <a:pos x="67" y="514"/>
                </a:cxn>
                <a:cxn ang="0">
                  <a:pos x="57" y="539"/>
                </a:cxn>
                <a:cxn ang="0">
                  <a:pos x="34" y="601"/>
                </a:cxn>
                <a:cxn ang="0">
                  <a:pos x="15" y="636"/>
                </a:cxn>
                <a:cxn ang="0">
                  <a:pos x="4" y="650"/>
                </a:cxn>
                <a:cxn ang="0">
                  <a:pos x="0" y="638"/>
                </a:cxn>
                <a:cxn ang="0">
                  <a:pos x="4" y="611"/>
                </a:cxn>
              </a:cxnLst>
              <a:rect l="0" t="0" r="r" b="b"/>
              <a:pathLst>
                <a:path w="1167" h="651">
                  <a:moveTo>
                    <a:pt x="4" y="611"/>
                  </a:moveTo>
                  <a:lnTo>
                    <a:pt x="48" y="489"/>
                  </a:lnTo>
                  <a:lnTo>
                    <a:pt x="103" y="380"/>
                  </a:lnTo>
                  <a:lnTo>
                    <a:pt x="170" y="287"/>
                  </a:lnTo>
                  <a:lnTo>
                    <a:pt x="244" y="207"/>
                  </a:lnTo>
                  <a:lnTo>
                    <a:pt x="326" y="142"/>
                  </a:lnTo>
                  <a:lnTo>
                    <a:pt x="415" y="89"/>
                  </a:lnTo>
                  <a:lnTo>
                    <a:pt x="508" y="48"/>
                  </a:lnTo>
                  <a:lnTo>
                    <a:pt x="605" y="20"/>
                  </a:lnTo>
                  <a:lnTo>
                    <a:pt x="704" y="4"/>
                  </a:lnTo>
                  <a:lnTo>
                    <a:pt x="803" y="0"/>
                  </a:lnTo>
                  <a:lnTo>
                    <a:pt x="803" y="0"/>
                  </a:lnTo>
                  <a:lnTo>
                    <a:pt x="851" y="0"/>
                  </a:lnTo>
                  <a:lnTo>
                    <a:pt x="897" y="2"/>
                  </a:lnTo>
                  <a:lnTo>
                    <a:pt x="942" y="4"/>
                  </a:lnTo>
                  <a:lnTo>
                    <a:pt x="982" y="8"/>
                  </a:lnTo>
                  <a:lnTo>
                    <a:pt x="1020" y="15"/>
                  </a:lnTo>
                  <a:lnTo>
                    <a:pt x="1053" y="20"/>
                  </a:lnTo>
                  <a:lnTo>
                    <a:pt x="1083" y="27"/>
                  </a:lnTo>
                  <a:lnTo>
                    <a:pt x="1108" y="34"/>
                  </a:lnTo>
                  <a:lnTo>
                    <a:pt x="1131" y="42"/>
                  </a:lnTo>
                  <a:lnTo>
                    <a:pt x="1148" y="50"/>
                  </a:lnTo>
                  <a:lnTo>
                    <a:pt x="1148" y="50"/>
                  </a:lnTo>
                  <a:lnTo>
                    <a:pt x="1159" y="59"/>
                  </a:lnTo>
                  <a:lnTo>
                    <a:pt x="1163" y="63"/>
                  </a:lnTo>
                  <a:lnTo>
                    <a:pt x="1166" y="68"/>
                  </a:lnTo>
                  <a:lnTo>
                    <a:pt x="1163" y="68"/>
                  </a:lnTo>
                  <a:lnTo>
                    <a:pt x="1155" y="68"/>
                  </a:lnTo>
                  <a:lnTo>
                    <a:pt x="1145" y="68"/>
                  </a:lnTo>
                  <a:lnTo>
                    <a:pt x="1129" y="63"/>
                  </a:lnTo>
                  <a:lnTo>
                    <a:pt x="1111" y="59"/>
                  </a:lnTo>
                  <a:lnTo>
                    <a:pt x="1087" y="52"/>
                  </a:lnTo>
                  <a:lnTo>
                    <a:pt x="1060" y="44"/>
                  </a:lnTo>
                  <a:lnTo>
                    <a:pt x="1060" y="44"/>
                  </a:lnTo>
                  <a:lnTo>
                    <a:pt x="996" y="31"/>
                  </a:lnTo>
                  <a:lnTo>
                    <a:pt x="927" y="20"/>
                  </a:lnTo>
                  <a:lnTo>
                    <a:pt x="851" y="18"/>
                  </a:lnTo>
                  <a:lnTo>
                    <a:pt x="771" y="20"/>
                  </a:lnTo>
                  <a:lnTo>
                    <a:pt x="691" y="29"/>
                  </a:lnTo>
                  <a:lnTo>
                    <a:pt x="609" y="44"/>
                  </a:lnTo>
                  <a:lnTo>
                    <a:pt x="529" y="68"/>
                  </a:lnTo>
                  <a:lnTo>
                    <a:pt x="453" y="96"/>
                  </a:lnTo>
                  <a:lnTo>
                    <a:pt x="381" y="137"/>
                  </a:lnTo>
                  <a:lnTo>
                    <a:pt x="316" y="183"/>
                  </a:lnTo>
                  <a:lnTo>
                    <a:pt x="316" y="183"/>
                  </a:lnTo>
                  <a:lnTo>
                    <a:pt x="261" y="234"/>
                  </a:lnTo>
                  <a:lnTo>
                    <a:pt x="215" y="280"/>
                  </a:lnTo>
                  <a:lnTo>
                    <a:pt x="177" y="320"/>
                  </a:lnTo>
                  <a:lnTo>
                    <a:pt x="145" y="361"/>
                  </a:lnTo>
                  <a:lnTo>
                    <a:pt x="122" y="396"/>
                  </a:lnTo>
                  <a:lnTo>
                    <a:pt x="103" y="428"/>
                  </a:lnTo>
                  <a:lnTo>
                    <a:pt x="89" y="460"/>
                  </a:lnTo>
                  <a:lnTo>
                    <a:pt x="75" y="486"/>
                  </a:lnTo>
                  <a:lnTo>
                    <a:pt x="67" y="514"/>
                  </a:lnTo>
                  <a:lnTo>
                    <a:pt x="57" y="539"/>
                  </a:lnTo>
                  <a:lnTo>
                    <a:pt x="57" y="539"/>
                  </a:lnTo>
                  <a:lnTo>
                    <a:pt x="44" y="576"/>
                  </a:lnTo>
                  <a:lnTo>
                    <a:pt x="34" y="601"/>
                  </a:lnTo>
                  <a:lnTo>
                    <a:pt x="23" y="622"/>
                  </a:lnTo>
                  <a:lnTo>
                    <a:pt x="15" y="636"/>
                  </a:lnTo>
                  <a:lnTo>
                    <a:pt x="8" y="645"/>
                  </a:lnTo>
                  <a:lnTo>
                    <a:pt x="4" y="650"/>
                  </a:lnTo>
                  <a:lnTo>
                    <a:pt x="0" y="645"/>
                  </a:lnTo>
                  <a:lnTo>
                    <a:pt x="0" y="638"/>
                  </a:lnTo>
                  <a:lnTo>
                    <a:pt x="0" y="629"/>
                  </a:lnTo>
                  <a:lnTo>
                    <a:pt x="4" y="611"/>
                  </a:lnTo>
                  <a:lnTo>
                    <a:pt x="4" y="611"/>
                  </a:lnTo>
                </a:path>
              </a:pathLst>
            </a:custGeom>
            <a:solidFill>
              <a:srgbClr val="FFF59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74" name="Freeform 317">
              <a:extLst>
                <a:ext uri="{FF2B5EF4-FFF2-40B4-BE49-F238E27FC236}">
                  <a16:creationId xmlns:a16="http://schemas.microsoft.com/office/drawing/2014/main" id="{A03DA8FE-1B2C-7E45-FC5D-E188F772D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" y="1315"/>
              <a:ext cx="1145" cy="629"/>
            </a:xfrm>
            <a:custGeom>
              <a:avLst/>
              <a:gdLst/>
              <a:ahLst/>
              <a:cxnLst>
                <a:cxn ang="0">
                  <a:pos x="50" y="473"/>
                </a:cxn>
                <a:cxn ang="0">
                  <a:pos x="174" y="275"/>
                </a:cxn>
                <a:cxn ang="0">
                  <a:pos x="333" y="135"/>
                </a:cxn>
                <a:cxn ang="0">
                  <a:pos x="510" y="46"/>
                </a:cxn>
                <a:cxn ang="0">
                  <a:pos x="701" y="4"/>
                </a:cxn>
                <a:cxn ang="0">
                  <a:pos x="796" y="0"/>
                </a:cxn>
                <a:cxn ang="0">
                  <a:pos x="889" y="2"/>
                </a:cxn>
                <a:cxn ang="0">
                  <a:pos x="971" y="8"/>
                </a:cxn>
                <a:cxn ang="0">
                  <a:pos x="1039" y="16"/>
                </a:cxn>
                <a:cxn ang="0">
                  <a:pos x="1093" y="29"/>
                </a:cxn>
                <a:cxn ang="0">
                  <a:pos x="1127" y="41"/>
                </a:cxn>
                <a:cxn ang="0">
                  <a:pos x="1138" y="48"/>
                </a:cxn>
                <a:cxn ang="0">
                  <a:pos x="1144" y="54"/>
                </a:cxn>
                <a:cxn ang="0">
                  <a:pos x="1134" y="54"/>
                </a:cxn>
                <a:cxn ang="0">
                  <a:pos x="1108" y="48"/>
                </a:cxn>
                <a:cxn ang="0">
                  <a:pos x="1070" y="40"/>
                </a:cxn>
                <a:cxn ang="0">
                  <a:pos x="1047" y="31"/>
                </a:cxn>
                <a:cxn ang="0">
                  <a:pos x="916" y="10"/>
                </a:cxn>
                <a:cxn ang="0">
                  <a:pos x="763" y="8"/>
                </a:cxn>
                <a:cxn ang="0">
                  <a:pos x="602" y="34"/>
                </a:cxn>
                <a:cxn ang="0">
                  <a:pos x="444" y="86"/>
                </a:cxn>
                <a:cxn ang="0">
                  <a:pos x="310" y="172"/>
                </a:cxn>
                <a:cxn ang="0">
                  <a:pos x="253" y="222"/>
                </a:cxn>
                <a:cxn ang="0">
                  <a:pos x="168" y="310"/>
                </a:cxn>
                <a:cxn ang="0">
                  <a:pos x="113" y="383"/>
                </a:cxn>
                <a:cxn ang="0">
                  <a:pos x="80" y="445"/>
                </a:cxn>
                <a:cxn ang="0">
                  <a:pos x="59" y="498"/>
                </a:cxn>
                <a:cxn ang="0">
                  <a:pos x="50" y="521"/>
                </a:cxn>
                <a:cxn ang="0">
                  <a:pos x="27" y="581"/>
                </a:cxn>
                <a:cxn ang="0">
                  <a:pos x="11" y="616"/>
                </a:cxn>
                <a:cxn ang="0">
                  <a:pos x="0" y="627"/>
                </a:cxn>
                <a:cxn ang="0">
                  <a:pos x="0" y="618"/>
                </a:cxn>
                <a:cxn ang="0">
                  <a:pos x="4" y="592"/>
                </a:cxn>
              </a:cxnLst>
              <a:rect l="0" t="0" r="r" b="b"/>
              <a:pathLst>
                <a:path w="1145" h="628">
                  <a:moveTo>
                    <a:pt x="4" y="592"/>
                  </a:moveTo>
                  <a:lnTo>
                    <a:pt x="50" y="473"/>
                  </a:lnTo>
                  <a:lnTo>
                    <a:pt x="107" y="365"/>
                  </a:lnTo>
                  <a:lnTo>
                    <a:pt x="174" y="275"/>
                  </a:lnTo>
                  <a:lnTo>
                    <a:pt x="250" y="197"/>
                  </a:lnTo>
                  <a:lnTo>
                    <a:pt x="333" y="135"/>
                  </a:lnTo>
                  <a:lnTo>
                    <a:pt x="419" y="84"/>
                  </a:lnTo>
                  <a:lnTo>
                    <a:pt x="510" y="46"/>
                  </a:lnTo>
                  <a:lnTo>
                    <a:pt x="605" y="20"/>
                  </a:lnTo>
                  <a:lnTo>
                    <a:pt x="701" y="4"/>
                  </a:lnTo>
                  <a:lnTo>
                    <a:pt x="796" y="0"/>
                  </a:lnTo>
                  <a:lnTo>
                    <a:pt x="796" y="0"/>
                  </a:lnTo>
                  <a:lnTo>
                    <a:pt x="842" y="0"/>
                  </a:lnTo>
                  <a:lnTo>
                    <a:pt x="889" y="2"/>
                  </a:lnTo>
                  <a:lnTo>
                    <a:pt x="931" y="4"/>
                  </a:lnTo>
                  <a:lnTo>
                    <a:pt x="971" y="8"/>
                  </a:lnTo>
                  <a:lnTo>
                    <a:pt x="1007" y="13"/>
                  </a:lnTo>
                  <a:lnTo>
                    <a:pt x="1039" y="16"/>
                  </a:lnTo>
                  <a:lnTo>
                    <a:pt x="1068" y="23"/>
                  </a:lnTo>
                  <a:lnTo>
                    <a:pt x="1093" y="29"/>
                  </a:lnTo>
                  <a:lnTo>
                    <a:pt x="1113" y="36"/>
                  </a:lnTo>
                  <a:lnTo>
                    <a:pt x="1127" y="41"/>
                  </a:lnTo>
                  <a:lnTo>
                    <a:pt x="1127" y="41"/>
                  </a:lnTo>
                  <a:lnTo>
                    <a:pt x="1138" y="48"/>
                  </a:lnTo>
                  <a:lnTo>
                    <a:pt x="1141" y="52"/>
                  </a:lnTo>
                  <a:lnTo>
                    <a:pt x="1144" y="54"/>
                  </a:lnTo>
                  <a:lnTo>
                    <a:pt x="1140" y="54"/>
                  </a:lnTo>
                  <a:lnTo>
                    <a:pt x="1134" y="54"/>
                  </a:lnTo>
                  <a:lnTo>
                    <a:pt x="1123" y="52"/>
                  </a:lnTo>
                  <a:lnTo>
                    <a:pt x="1108" y="48"/>
                  </a:lnTo>
                  <a:lnTo>
                    <a:pt x="1091" y="43"/>
                  </a:lnTo>
                  <a:lnTo>
                    <a:pt x="1070" y="40"/>
                  </a:lnTo>
                  <a:lnTo>
                    <a:pt x="1047" y="31"/>
                  </a:lnTo>
                  <a:lnTo>
                    <a:pt x="1047" y="31"/>
                  </a:lnTo>
                  <a:lnTo>
                    <a:pt x="986" y="18"/>
                  </a:lnTo>
                  <a:lnTo>
                    <a:pt x="916" y="10"/>
                  </a:lnTo>
                  <a:lnTo>
                    <a:pt x="842" y="8"/>
                  </a:lnTo>
                  <a:lnTo>
                    <a:pt x="763" y="8"/>
                  </a:lnTo>
                  <a:lnTo>
                    <a:pt x="683" y="18"/>
                  </a:lnTo>
                  <a:lnTo>
                    <a:pt x="602" y="34"/>
                  </a:lnTo>
                  <a:lnTo>
                    <a:pt x="522" y="57"/>
                  </a:lnTo>
                  <a:lnTo>
                    <a:pt x="444" y="86"/>
                  </a:lnTo>
                  <a:lnTo>
                    <a:pt x="372" y="126"/>
                  </a:lnTo>
                  <a:lnTo>
                    <a:pt x="310" y="172"/>
                  </a:lnTo>
                  <a:lnTo>
                    <a:pt x="310" y="172"/>
                  </a:lnTo>
                  <a:lnTo>
                    <a:pt x="253" y="222"/>
                  </a:lnTo>
                  <a:lnTo>
                    <a:pt x="206" y="269"/>
                  </a:lnTo>
                  <a:lnTo>
                    <a:pt x="168" y="310"/>
                  </a:lnTo>
                  <a:lnTo>
                    <a:pt x="137" y="349"/>
                  </a:lnTo>
                  <a:lnTo>
                    <a:pt x="113" y="383"/>
                  </a:lnTo>
                  <a:lnTo>
                    <a:pt x="94" y="416"/>
                  </a:lnTo>
                  <a:lnTo>
                    <a:pt x="80" y="445"/>
                  </a:lnTo>
                  <a:lnTo>
                    <a:pt x="67" y="473"/>
                  </a:lnTo>
                  <a:lnTo>
                    <a:pt x="59" y="498"/>
                  </a:lnTo>
                  <a:lnTo>
                    <a:pt x="50" y="521"/>
                  </a:lnTo>
                  <a:lnTo>
                    <a:pt x="50" y="521"/>
                  </a:lnTo>
                  <a:lnTo>
                    <a:pt x="37" y="554"/>
                  </a:lnTo>
                  <a:lnTo>
                    <a:pt x="27" y="581"/>
                  </a:lnTo>
                  <a:lnTo>
                    <a:pt x="16" y="601"/>
                  </a:lnTo>
                  <a:lnTo>
                    <a:pt x="11" y="616"/>
                  </a:lnTo>
                  <a:lnTo>
                    <a:pt x="4" y="624"/>
                  </a:lnTo>
                  <a:lnTo>
                    <a:pt x="0" y="627"/>
                  </a:lnTo>
                  <a:lnTo>
                    <a:pt x="0" y="624"/>
                  </a:lnTo>
                  <a:lnTo>
                    <a:pt x="0" y="618"/>
                  </a:lnTo>
                  <a:lnTo>
                    <a:pt x="2" y="607"/>
                  </a:lnTo>
                  <a:lnTo>
                    <a:pt x="4" y="592"/>
                  </a:lnTo>
                  <a:lnTo>
                    <a:pt x="4" y="592"/>
                  </a:lnTo>
                </a:path>
              </a:pathLst>
            </a:custGeom>
            <a:solidFill>
              <a:srgbClr val="FFF7A8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75" name="Freeform 318">
              <a:extLst>
                <a:ext uri="{FF2B5EF4-FFF2-40B4-BE49-F238E27FC236}">
                  <a16:creationId xmlns:a16="http://schemas.microsoft.com/office/drawing/2014/main" id="{C61ED3D9-D54E-005F-48C0-8C27E3906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8" y="1920"/>
              <a:ext cx="197" cy="173"/>
            </a:xfrm>
            <a:custGeom>
              <a:avLst/>
              <a:gdLst/>
              <a:ahLst/>
              <a:cxnLst>
                <a:cxn ang="0">
                  <a:pos x="94" y="118"/>
                </a:cxn>
                <a:cxn ang="0">
                  <a:pos x="154" y="127"/>
                </a:cxn>
                <a:cxn ang="0">
                  <a:pos x="160" y="90"/>
                </a:cxn>
                <a:cxn ang="0">
                  <a:pos x="160" y="90"/>
                </a:cxn>
                <a:cxn ang="0">
                  <a:pos x="160" y="74"/>
                </a:cxn>
                <a:cxn ang="0">
                  <a:pos x="152" y="61"/>
                </a:cxn>
                <a:cxn ang="0">
                  <a:pos x="139" y="50"/>
                </a:cxn>
                <a:cxn ang="0">
                  <a:pos x="124" y="44"/>
                </a:cxn>
                <a:cxn ang="0">
                  <a:pos x="105" y="39"/>
                </a:cxn>
                <a:cxn ang="0">
                  <a:pos x="105" y="39"/>
                </a:cxn>
                <a:cxn ang="0">
                  <a:pos x="78" y="38"/>
                </a:cxn>
                <a:cxn ang="0">
                  <a:pos x="61" y="44"/>
                </a:cxn>
                <a:cxn ang="0">
                  <a:pos x="50" y="53"/>
                </a:cxn>
                <a:cxn ang="0">
                  <a:pos x="44" y="64"/>
                </a:cxn>
                <a:cxn ang="0">
                  <a:pos x="41" y="71"/>
                </a:cxn>
                <a:cxn ang="0">
                  <a:pos x="36" y="110"/>
                </a:cxn>
                <a:cxn ang="0">
                  <a:pos x="94" y="118"/>
                </a:cxn>
                <a:cxn ang="0">
                  <a:pos x="91" y="154"/>
                </a:cxn>
                <a:cxn ang="0">
                  <a:pos x="0" y="141"/>
                </a:cxn>
                <a:cxn ang="0">
                  <a:pos x="13" y="61"/>
                </a:cxn>
                <a:cxn ang="0">
                  <a:pos x="13" y="61"/>
                </a:cxn>
                <a:cxn ang="0">
                  <a:pos x="16" y="44"/>
                </a:cxn>
                <a:cxn ang="0">
                  <a:pos x="23" y="32"/>
                </a:cxn>
                <a:cxn ang="0">
                  <a:pos x="31" y="20"/>
                </a:cxn>
                <a:cxn ang="0">
                  <a:pos x="40" y="13"/>
                </a:cxn>
                <a:cxn ang="0">
                  <a:pos x="52" y="6"/>
                </a:cxn>
                <a:cxn ang="0">
                  <a:pos x="63" y="4"/>
                </a:cxn>
                <a:cxn ang="0">
                  <a:pos x="73" y="0"/>
                </a:cxn>
                <a:cxn ang="0">
                  <a:pos x="87" y="0"/>
                </a:cxn>
                <a:cxn ang="0">
                  <a:pos x="99" y="0"/>
                </a:cxn>
                <a:cxn ang="0">
                  <a:pos x="110" y="2"/>
                </a:cxn>
                <a:cxn ang="0">
                  <a:pos x="110" y="2"/>
                </a:cxn>
                <a:cxn ang="0">
                  <a:pos x="120" y="4"/>
                </a:cxn>
                <a:cxn ang="0">
                  <a:pos x="133" y="8"/>
                </a:cxn>
                <a:cxn ang="0">
                  <a:pos x="145" y="13"/>
                </a:cxn>
                <a:cxn ang="0">
                  <a:pos x="158" y="18"/>
                </a:cxn>
                <a:cxn ang="0">
                  <a:pos x="168" y="25"/>
                </a:cxn>
                <a:cxn ang="0">
                  <a:pos x="177" y="36"/>
                </a:cxn>
                <a:cxn ang="0">
                  <a:pos x="186" y="46"/>
                </a:cxn>
                <a:cxn ang="0">
                  <a:pos x="190" y="59"/>
                </a:cxn>
                <a:cxn ang="0">
                  <a:pos x="194" y="74"/>
                </a:cxn>
                <a:cxn ang="0">
                  <a:pos x="191" y="90"/>
                </a:cxn>
                <a:cxn ang="0">
                  <a:pos x="179" y="169"/>
                </a:cxn>
                <a:cxn ang="0">
                  <a:pos x="91" y="154"/>
                </a:cxn>
                <a:cxn ang="0">
                  <a:pos x="94" y="118"/>
                </a:cxn>
                <a:cxn ang="0">
                  <a:pos x="94" y="118"/>
                </a:cxn>
              </a:cxnLst>
              <a:rect l="0" t="0" r="r" b="b"/>
              <a:pathLst>
                <a:path w="195" h="170">
                  <a:moveTo>
                    <a:pt x="94" y="118"/>
                  </a:moveTo>
                  <a:lnTo>
                    <a:pt x="154" y="127"/>
                  </a:lnTo>
                  <a:lnTo>
                    <a:pt x="160" y="90"/>
                  </a:lnTo>
                  <a:lnTo>
                    <a:pt x="160" y="90"/>
                  </a:lnTo>
                  <a:lnTo>
                    <a:pt x="160" y="74"/>
                  </a:lnTo>
                  <a:lnTo>
                    <a:pt x="152" y="61"/>
                  </a:lnTo>
                  <a:lnTo>
                    <a:pt x="139" y="50"/>
                  </a:lnTo>
                  <a:lnTo>
                    <a:pt x="124" y="44"/>
                  </a:lnTo>
                  <a:lnTo>
                    <a:pt x="105" y="39"/>
                  </a:lnTo>
                  <a:lnTo>
                    <a:pt x="105" y="39"/>
                  </a:lnTo>
                  <a:lnTo>
                    <a:pt x="78" y="38"/>
                  </a:lnTo>
                  <a:lnTo>
                    <a:pt x="61" y="44"/>
                  </a:lnTo>
                  <a:lnTo>
                    <a:pt x="50" y="53"/>
                  </a:lnTo>
                  <a:lnTo>
                    <a:pt x="44" y="64"/>
                  </a:lnTo>
                  <a:lnTo>
                    <a:pt x="41" y="71"/>
                  </a:lnTo>
                  <a:lnTo>
                    <a:pt x="36" y="110"/>
                  </a:lnTo>
                  <a:lnTo>
                    <a:pt x="94" y="118"/>
                  </a:lnTo>
                  <a:lnTo>
                    <a:pt x="91" y="154"/>
                  </a:lnTo>
                  <a:lnTo>
                    <a:pt x="0" y="141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16" y="44"/>
                  </a:lnTo>
                  <a:lnTo>
                    <a:pt x="23" y="32"/>
                  </a:lnTo>
                  <a:lnTo>
                    <a:pt x="31" y="20"/>
                  </a:lnTo>
                  <a:lnTo>
                    <a:pt x="40" y="13"/>
                  </a:lnTo>
                  <a:lnTo>
                    <a:pt x="52" y="6"/>
                  </a:lnTo>
                  <a:lnTo>
                    <a:pt x="63" y="4"/>
                  </a:lnTo>
                  <a:lnTo>
                    <a:pt x="73" y="0"/>
                  </a:lnTo>
                  <a:lnTo>
                    <a:pt x="87" y="0"/>
                  </a:lnTo>
                  <a:lnTo>
                    <a:pt x="99" y="0"/>
                  </a:lnTo>
                  <a:lnTo>
                    <a:pt x="110" y="2"/>
                  </a:lnTo>
                  <a:lnTo>
                    <a:pt x="110" y="2"/>
                  </a:lnTo>
                  <a:lnTo>
                    <a:pt x="120" y="4"/>
                  </a:lnTo>
                  <a:lnTo>
                    <a:pt x="133" y="8"/>
                  </a:lnTo>
                  <a:lnTo>
                    <a:pt x="145" y="13"/>
                  </a:lnTo>
                  <a:lnTo>
                    <a:pt x="158" y="18"/>
                  </a:lnTo>
                  <a:lnTo>
                    <a:pt x="168" y="25"/>
                  </a:lnTo>
                  <a:lnTo>
                    <a:pt x="177" y="36"/>
                  </a:lnTo>
                  <a:lnTo>
                    <a:pt x="186" y="46"/>
                  </a:lnTo>
                  <a:lnTo>
                    <a:pt x="190" y="59"/>
                  </a:lnTo>
                  <a:lnTo>
                    <a:pt x="194" y="74"/>
                  </a:lnTo>
                  <a:lnTo>
                    <a:pt x="191" y="90"/>
                  </a:lnTo>
                  <a:lnTo>
                    <a:pt x="179" y="169"/>
                  </a:lnTo>
                  <a:lnTo>
                    <a:pt x="91" y="154"/>
                  </a:lnTo>
                  <a:lnTo>
                    <a:pt x="94" y="118"/>
                  </a:lnTo>
                  <a:lnTo>
                    <a:pt x="94" y="118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76" name="Freeform 319">
              <a:extLst>
                <a:ext uri="{FF2B5EF4-FFF2-40B4-BE49-F238E27FC236}">
                  <a16:creationId xmlns:a16="http://schemas.microsoft.com/office/drawing/2014/main" id="{4F9E1A96-89CC-BB64-6F49-719659622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2" y="1698"/>
              <a:ext cx="231" cy="192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3" y="53"/>
                </a:cxn>
                <a:cxn ang="0">
                  <a:pos x="75" y="39"/>
                </a:cxn>
                <a:cxn ang="0">
                  <a:pos x="88" y="37"/>
                </a:cxn>
                <a:cxn ang="0">
                  <a:pos x="94" y="39"/>
                </a:cxn>
                <a:cxn ang="0">
                  <a:pos x="107" y="50"/>
                </a:cxn>
                <a:cxn ang="0">
                  <a:pos x="109" y="66"/>
                </a:cxn>
                <a:cxn ang="0">
                  <a:pos x="88" y="117"/>
                </a:cxn>
                <a:cxn ang="0">
                  <a:pos x="48" y="140"/>
                </a:cxn>
                <a:cxn ang="0">
                  <a:pos x="178" y="159"/>
                </a:cxn>
                <a:cxn ang="0">
                  <a:pos x="132" y="94"/>
                </a:cxn>
                <a:cxn ang="0">
                  <a:pos x="139" y="81"/>
                </a:cxn>
                <a:cxn ang="0">
                  <a:pos x="153" y="73"/>
                </a:cxn>
                <a:cxn ang="0">
                  <a:pos x="174" y="81"/>
                </a:cxn>
                <a:cxn ang="0">
                  <a:pos x="183" y="85"/>
                </a:cxn>
                <a:cxn ang="0">
                  <a:pos x="197" y="89"/>
                </a:cxn>
                <a:cxn ang="0">
                  <a:pos x="210" y="92"/>
                </a:cxn>
                <a:cxn ang="0">
                  <a:pos x="222" y="51"/>
                </a:cxn>
                <a:cxn ang="0">
                  <a:pos x="218" y="53"/>
                </a:cxn>
                <a:cxn ang="0">
                  <a:pos x="208" y="53"/>
                </a:cxn>
                <a:cxn ang="0">
                  <a:pos x="187" y="43"/>
                </a:cxn>
                <a:cxn ang="0">
                  <a:pos x="169" y="39"/>
                </a:cxn>
                <a:cxn ang="0">
                  <a:pos x="149" y="37"/>
                </a:cxn>
                <a:cxn ang="0">
                  <a:pos x="134" y="48"/>
                </a:cxn>
                <a:cxn ang="0">
                  <a:pos x="134" y="35"/>
                </a:cxn>
                <a:cxn ang="0">
                  <a:pos x="123" y="16"/>
                </a:cxn>
                <a:cxn ang="0">
                  <a:pos x="107" y="3"/>
                </a:cxn>
                <a:cxn ang="0">
                  <a:pos x="103" y="2"/>
                </a:cxn>
                <a:cxn ang="0">
                  <a:pos x="88" y="0"/>
                </a:cxn>
                <a:cxn ang="0">
                  <a:pos x="73" y="0"/>
                </a:cxn>
                <a:cxn ang="0">
                  <a:pos x="59" y="7"/>
                </a:cxn>
                <a:cxn ang="0">
                  <a:pos x="42" y="23"/>
                </a:cxn>
                <a:cxn ang="0">
                  <a:pos x="0" y="117"/>
                </a:cxn>
                <a:cxn ang="0">
                  <a:pos x="63" y="106"/>
                </a:cxn>
              </a:cxnLst>
              <a:rect l="0" t="0" r="r" b="b"/>
              <a:pathLst>
                <a:path w="228" h="194">
                  <a:moveTo>
                    <a:pt x="63" y="106"/>
                  </a:moveTo>
                  <a:lnTo>
                    <a:pt x="42" y="96"/>
                  </a:lnTo>
                  <a:lnTo>
                    <a:pt x="63" y="53"/>
                  </a:lnTo>
                  <a:lnTo>
                    <a:pt x="63" y="53"/>
                  </a:lnTo>
                  <a:lnTo>
                    <a:pt x="66" y="43"/>
                  </a:lnTo>
                  <a:lnTo>
                    <a:pt x="75" y="39"/>
                  </a:lnTo>
                  <a:lnTo>
                    <a:pt x="82" y="37"/>
                  </a:lnTo>
                  <a:lnTo>
                    <a:pt x="88" y="37"/>
                  </a:lnTo>
                  <a:lnTo>
                    <a:pt x="94" y="39"/>
                  </a:lnTo>
                  <a:lnTo>
                    <a:pt x="94" y="39"/>
                  </a:lnTo>
                  <a:lnTo>
                    <a:pt x="103" y="43"/>
                  </a:lnTo>
                  <a:lnTo>
                    <a:pt x="107" y="50"/>
                  </a:lnTo>
                  <a:lnTo>
                    <a:pt x="109" y="58"/>
                  </a:lnTo>
                  <a:lnTo>
                    <a:pt x="109" y="66"/>
                  </a:lnTo>
                  <a:lnTo>
                    <a:pt x="105" y="76"/>
                  </a:lnTo>
                  <a:lnTo>
                    <a:pt x="88" y="117"/>
                  </a:lnTo>
                  <a:lnTo>
                    <a:pt x="63" y="106"/>
                  </a:lnTo>
                  <a:lnTo>
                    <a:pt x="48" y="140"/>
                  </a:lnTo>
                  <a:lnTo>
                    <a:pt x="164" y="193"/>
                  </a:lnTo>
                  <a:lnTo>
                    <a:pt x="178" y="159"/>
                  </a:lnTo>
                  <a:lnTo>
                    <a:pt x="116" y="129"/>
                  </a:lnTo>
                  <a:lnTo>
                    <a:pt x="132" y="94"/>
                  </a:lnTo>
                  <a:lnTo>
                    <a:pt x="132" y="94"/>
                  </a:lnTo>
                  <a:lnTo>
                    <a:pt x="139" y="81"/>
                  </a:lnTo>
                  <a:lnTo>
                    <a:pt x="144" y="75"/>
                  </a:lnTo>
                  <a:lnTo>
                    <a:pt x="153" y="73"/>
                  </a:lnTo>
                  <a:lnTo>
                    <a:pt x="162" y="75"/>
                  </a:lnTo>
                  <a:lnTo>
                    <a:pt x="174" y="81"/>
                  </a:lnTo>
                  <a:lnTo>
                    <a:pt x="174" y="81"/>
                  </a:lnTo>
                  <a:lnTo>
                    <a:pt x="183" y="85"/>
                  </a:lnTo>
                  <a:lnTo>
                    <a:pt x="191" y="87"/>
                  </a:lnTo>
                  <a:lnTo>
                    <a:pt x="197" y="89"/>
                  </a:lnTo>
                  <a:lnTo>
                    <a:pt x="203" y="89"/>
                  </a:lnTo>
                  <a:lnTo>
                    <a:pt x="210" y="92"/>
                  </a:lnTo>
                  <a:lnTo>
                    <a:pt x="227" y="53"/>
                  </a:lnTo>
                  <a:lnTo>
                    <a:pt x="222" y="51"/>
                  </a:lnTo>
                  <a:lnTo>
                    <a:pt x="222" y="51"/>
                  </a:lnTo>
                  <a:lnTo>
                    <a:pt x="218" y="53"/>
                  </a:lnTo>
                  <a:lnTo>
                    <a:pt x="214" y="53"/>
                  </a:lnTo>
                  <a:lnTo>
                    <a:pt x="208" y="53"/>
                  </a:lnTo>
                  <a:lnTo>
                    <a:pt x="199" y="50"/>
                  </a:lnTo>
                  <a:lnTo>
                    <a:pt x="187" y="43"/>
                  </a:lnTo>
                  <a:lnTo>
                    <a:pt x="187" y="43"/>
                  </a:lnTo>
                  <a:lnTo>
                    <a:pt x="169" y="39"/>
                  </a:lnTo>
                  <a:lnTo>
                    <a:pt x="157" y="35"/>
                  </a:lnTo>
                  <a:lnTo>
                    <a:pt x="149" y="37"/>
                  </a:lnTo>
                  <a:lnTo>
                    <a:pt x="141" y="41"/>
                  </a:lnTo>
                  <a:lnTo>
                    <a:pt x="134" y="48"/>
                  </a:lnTo>
                  <a:lnTo>
                    <a:pt x="134" y="48"/>
                  </a:lnTo>
                  <a:lnTo>
                    <a:pt x="134" y="35"/>
                  </a:lnTo>
                  <a:lnTo>
                    <a:pt x="130" y="27"/>
                  </a:lnTo>
                  <a:lnTo>
                    <a:pt x="123" y="16"/>
                  </a:lnTo>
                  <a:lnTo>
                    <a:pt x="117" y="9"/>
                  </a:lnTo>
                  <a:lnTo>
                    <a:pt x="107" y="3"/>
                  </a:lnTo>
                  <a:lnTo>
                    <a:pt x="107" y="3"/>
                  </a:lnTo>
                  <a:lnTo>
                    <a:pt x="103" y="2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82" y="0"/>
                  </a:lnTo>
                  <a:lnTo>
                    <a:pt x="73" y="0"/>
                  </a:lnTo>
                  <a:lnTo>
                    <a:pt x="65" y="3"/>
                  </a:lnTo>
                  <a:lnTo>
                    <a:pt x="59" y="7"/>
                  </a:lnTo>
                  <a:lnTo>
                    <a:pt x="50" y="14"/>
                  </a:lnTo>
                  <a:lnTo>
                    <a:pt x="42" y="23"/>
                  </a:lnTo>
                  <a:lnTo>
                    <a:pt x="38" y="35"/>
                  </a:lnTo>
                  <a:lnTo>
                    <a:pt x="0" y="117"/>
                  </a:lnTo>
                  <a:lnTo>
                    <a:pt x="48" y="140"/>
                  </a:lnTo>
                  <a:lnTo>
                    <a:pt x="63" y="106"/>
                  </a:lnTo>
                  <a:lnTo>
                    <a:pt x="63" y="106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77" name="Freeform 320">
              <a:extLst>
                <a:ext uri="{FF2B5EF4-FFF2-40B4-BE49-F238E27FC236}">
                  <a16:creationId xmlns:a16="http://schemas.microsoft.com/office/drawing/2014/main" id="{536950C5-856F-3AC4-9E90-DC7FCFD75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555"/>
              <a:ext cx="191" cy="187"/>
            </a:xfrm>
            <a:custGeom>
              <a:avLst/>
              <a:gdLst/>
              <a:ahLst/>
              <a:cxnLst>
                <a:cxn ang="0">
                  <a:pos x="136" y="66"/>
                </a:cxn>
                <a:cxn ang="0">
                  <a:pos x="149" y="85"/>
                </a:cxn>
                <a:cxn ang="0">
                  <a:pos x="153" y="101"/>
                </a:cxn>
                <a:cxn ang="0">
                  <a:pos x="151" y="117"/>
                </a:cxn>
                <a:cxn ang="0">
                  <a:pos x="145" y="129"/>
                </a:cxn>
                <a:cxn ang="0">
                  <a:pos x="142" y="135"/>
                </a:cxn>
                <a:cxn ang="0">
                  <a:pos x="132" y="143"/>
                </a:cxn>
                <a:cxn ang="0">
                  <a:pos x="119" y="150"/>
                </a:cxn>
                <a:cxn ang="0">
                  <a:pos x="103" y="152"/>
                </a:cxn>
                <a:cxn ang="0">
                  <a:pos x="84" y="145"/>
                </a:cxn>
                <a:cxn ang="0">
                  <a:pos x="62" y="131"/>
                </a:cxn>
                <a:cxn ang="0">
                  <a:pos x="52" y="122"/>
                </a:cxn>
                <a:cxn ang="0">
                  <a:pos x="37" y="103"/>
                </a:cxn>
                <a:cxn ang="0">
                  <a:pos x="34" y="87"/>
                </a:cxn>
                <a:cxn ang="0">
                  <a:pos x="35" y="69"/>
                </a:cxn>
                <a:cxn ang="0">
                  <a:pos x="41" y="59"/>
                </a:cxn>
                <a:cxn ang="0">
                  <a:pos x="46" y="53"/>
                </a:cxn>
                <a:cxn ang="0">
                  <a:pos x="54" y="44"/>
                </a:cxn>
                <a:cxn ang="0">
                  <a:pos x="67" y="38"/>
                </a:cxn>
                <a:cxn ang="0">
                  <a:pos x="84" y="36"/>
                </a:cxn>
                <a:cxn ang="0">
                  <a:pos x="103" y="43"/>
                </a:cxn>
                <a:cxn ang="0">
                  <a:pos x="126" y="55"/>
                </a:cxn>
                <a:cxn ang="0">
                  <a:pos x="149" y="25"/>
                </a:cxn>
                <a:cxn ang="0">
                  <a:pos x="113" y="4"/>
                </a:cxn>
                <a:cxn ang="0">
                  <a:pos x="80" y="0"/>
                </a:cxn>
                <a:cxn ang="0">
                  <a:pos x="54" y="6"/>
                </a:cxn>
                <a:cxn ang="0">
                  <a:pos x="34" y="19"/>
                </a:cxn>
                <a:cxn ang="0">
                  <a:pos x="20" y="32"/>
                </a:cxn>
                <a:cxn ang="0">
                  <a:pos x="16" y="38"/>
                </a:cxn>
                <a:cxn ang="0">
                  <a:pos x="4" y="57"/>
                </a:cxn>
                <a:cxn ang="0">
                  <a:pos x="0" y="82"/>
                </a:cxn>
                <a:cxn ang="0">
                  <a:pos x="2" y="112"/>
                </a:cxn>
                <a:cxn ang="0">
                  <a:pos x="20" y="143"/>
                </a:cxn>
                <a:cxn ang="0">
                  <a:pos x="37" y="161"/>
                </a:cxn>
                <a:cxn ang="0">
                  <a:pos x="75" y="184"/>
                </a:cxn>
                <a:cxn ang="0">
                  <a:pos x="107" y="189"/>
                </a:cxn>
                <a:cxn ang="0">
                  <a:pos x="135" y="182"/>
                </a:cxn>
                <a:cxn ang="0">
                  <a:pos x="153" y="169"/>
                </a:cxn>
                <a:cxn ang="0">
                  <a:pos x="165" y="154"/>
                </a:cxn>
                <a:cxn ang="0">
                  <a:pos x="172" y="148"/>
                </a:cxn>
                <a:cxn ang="0">
                  <a:pos x="183" y="129"/>
                </a:cxn>
                <a:cxn ang="0">
                  <a:pos x="189" y="103"/>
                </a:cxn>
                <a:cxn ang="0">
                  <a:pos x="184" y="76"/>
                </a:cxn>
                <a:cxn ang="0">
                  <a:pos x="165" y="43"/>
                </a:cxn>
                <a:cxn ang="0">
                  <a:pos x="126" y="55"/>
                </a:cxn>
              </a:cxnLst>
              <a:rect l="0" t="0" r="r" b="b"/>
              <a:pathLst>
                <a:path w="190" h="190">
                  <a:moveTo>
                    <a:pt x="126" y="55"/>
                  </a:moveTo>
                  <a:lnTo>
                    <a:pt x="136" y="66"/>
                  </a:lnTo>
                  <a:lnTo>
                    <a:pt x="142" y="76"/>
                  </a:lnTo>
                  <a:lnTo>
                    <a:pt x="149" y="85"/>
                  </a:lnTo>
                  <a:lnTo>
                    <a:pt x="151" y="92"/>
                  </a:lnTo>
                  <a:lnTo>
                    <a:pt x="153" y="101"/>
                  </a:lnTo>
                  <a:lnTo>
                    <a:pt x="153" y="110"/>
                  </a:lnTo>
                  <a:lnTo>
                    <a:pt x="151" y="117"/>
                  </a:lnTo>
                  <a:lnTo>
                    <a:pt x="149" y="124"/>
                  </a:lnTo>
                  <a:lnTo>
                    <a:pt x="145" y="129"/>
                  </a:lnTo>
                  <a:lnTo>
                    <a:pt x="142" y="135"/>
                  </a:lnTo>
                  <a:lnTo>
                    <a:pt x="142" y="135"/>
                  </a:lnTo>
                  <a:lnTo>
                    <a:pt x="138" y="140"/>
                  </a:lnTo>
                  <a:lnTo>
                    <a:pt x="132" y="143"/>
                  </a:lnTo>
                  <a:lnTo>
                    <a:pt x="126" y="148"/>
                  </a:lnTo>
                  <a:lnTo>
                    <a:pt x="119" y="150"/>
                  </a:lnTo>
                  <a:lnTo>
                    <a:pt x="110" y="152"/>
                  </a:lnTo>
                  <a:lnTo>
                    <a:pt x="103" y="152"/>
                  </a:lnTo>
                  <a:lnTo>
                    <a:pt x="94" y="150"/>
                  </a:lnTo>
                  <a:lnTo>
                    <a:pt x="84" y="145"/>
                  </a:lnTo>
                  <a:lnTo>
                    <a:pt x="73" y="140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52" y="122"/>
                  </a:lnTo>
                  <a:lnTo>
                    <a:pt x="43" y="112"/>
                  </a:lnTo>
                  <a:lnTo>
                    <a:pt x="37" y="103"/>
                  </a:lnTo>
                  <a:lnTo>
                    <a:pt x="35" y="95"/>
                  </a:lnTo>
                  <a:lnTo>
                    <a:pt x="34" y="87"/>
                  </a:lnTo>
                  <a:lnTo>
                    <a:pt x="34" y="78"/>
                  </a:lnTo>
                  <a:lnTo>
                    <a:pt x="35" y="69"/>
                  </a:lnTo>
                  <a:lnTo>
                    <a:pt x="37" y="64"/>
                  </a:lnTo>
                  <a:lnTo>
                    <a:pt x="41" y="59"/>
                  </a:lnTo>
                  <a:lnTo>
                    <a:pt x="46" y="53"/>
                  </a:lnTo>
                  <a:lnTo>
                    <a:pt x="46" y="53"/>
                  </a:lnTo>
                  <a:lnTo>
                    <a:pt x="50" y="48"/>
                  </a:lnTo>
                  <a:lnTo>
                    <a:pt x="54" y="44"/>
                  </a:lnTo>
                  <a:lnTo>
                    <a:pt x="60" y="40"/>
                  </a:lnTo>
                  <a:lnTo>
                    <a:pt x="67" y="38"/>
                  </a:lnTo>
                  <a:lnTo>
                    <a:pt x="75" y="36"/>
                  </a:lnTo>
                  <a:lnTo>
                    <a:pt x="84" y="36"/>
                  </a:lnTo>
                  <a:lnTo>
                    <a:pt x="92" y="38"/>
                  </a:lnTo>
                  <a:lnTo>
                    <a:pt x="103" y="43"/>
                  </a:lnTo>
                  <a:lnTo>
                    <a:pt x="113" y="46"/>
                  </a:lnTo>
                  <a:lnTo>
                    <a:pt x="126" y="55"/>
                  </a:lnTo>
                  <a:lnTo>
                    <a:pt x="149" y="25"/>
                  </a:lnTo>
                  <a:lnTo>
                    <a:pt x="149" y="25"/>
                  </a:lnTo>
                  <a:lnTo>
                    <a:pt x="130" y="13"/>
                  </a:lnTo>
                  <a:lnTo>
                    <a:pt x="113" y="4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7" y="2"/>
                  </a:lnTo>
                  <a:lnTo>
                    <a:pt x="54" y="6"/>
                  </a:lnTo>
                  <a:lnTo>
                    <a:pt x="41" y="13"/>
                  </a:lnTo>
                  <a:lnTo>
                    <a:pt x="34" y="19"/>
                  </a:lnTo>
                  <a:lnTo>
                    <a:pt x="25" y="25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16" y="38"/>
                  </a:lnTo>
                  <a:lnTo>
                    <a:pt x="9" y="46"/>
                  </a:lnTo>
                  <a:lnTo>
                    <a:pt x="4" y="57"/>
                  </a:lnTo>
                  <a:lnTo>
                    <a:pt x="2" y="69"/>
                  </a:lnTo>
                  <a:lnTo>
                    <a:pt x="0" y="82"/>
                  </a:lnTo>
                  <a:lnTo>
                    <a:pt x="0" y="97"/>
                  </a:lnTo>
                  <a:lnTo>
                    <a:pt x="2" y="112"/>
                  </a:lnTo>
                  <a:lnTo>
                    <a:pt x="8" y="129"/>
                  </a:lnTo>
                  <a:lnTo>
                    <a:pt x="20" y="143"/>
                  </a:lnTo>
                  <a:lnTo>
                    <a:pt x="37" y="161"/>
                  </a:lnTo>
                  <a:lnTo>
                    <a:pt x="37" y="161"/>
                  </a:lnTo>
                  <a:lnTo>
                    <a:pt x="57" y="175"/>
                  </a:lnTo>
                  <a:lnTo>
                    <a:pt x="75" y="184"/>
                  </a:lnTo>
                  <a:lnTo>
                    <a:pt x="92" y="189"/>
                  </a:lnTo>
                  <a:lnTo>
                    <a:pt x="107" y="189"/>
                  </a:lnTo>
                  <a:lnTo>
                    <a:pt x="121" y="186"/>
                  </a:lnTo>
                  <a:lnTo>
                    <a:pt x="135" y="182"/>
                  </a:lnTo>
                  <a:lnTo>
                    <a:pt x="145" y="175"/>
                  </a:lnTo>
                  <a:lnTo>
                    <a:pt x="153" y="169"/>
                  </a:lnTo>
                  <a:lnTo>
                    <a:pt x="161" y="161"/>
                  </a:lnTo>
                  <a:lnTo>
                    <a:pt x="165" y="154"/>
                  </a:lnTo>
                  <a:lnTo>
                    <a:pt x="165" y="154"/>
                  </a:lnTo>
                  <a:lnTo>
                    <a:pt x="172" y="148"/>
                  </a:lnTo>
                  <a:lnTo>
                    <a:pt x="176" y="140"/>
                  </a:lnTo>
                  <a:lnTo>
                    <a:pt x="183" y="129"/>
                  </a:lnTo>
                  <a:lnTo>
                    <a:pt x="186" y="118"/>
                  </a:lnTo>
                  <a:lnTo>
                    <a:pt x="189" y="103"/>
                  </a:lnTo>
                  <a:lnTo>
                    <a:pt x="189" y="91"/>
                  </a:lnTo>
                  <a:lnTo>
                    <a:pt x="184" y="76"/>
                  </a:lnTo>
                  <a:lnTo>
                    <a:pt x="179" y="59"/>
                  </a:lnTo>
                  <a:lnTo>
                    <a:pt x="165" y="43"/>
                  </a:lnTo>
                  <a:lnTo>
                    <a:pt x="149" y="25"/>
                  </a:lnTo>
                  <a:lnTo>
                    <a:pt x="126" y="55"/>
                  </a:lnTo>
                  <a:lnTo>
                    <a:pt x="126" y="55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78" name="Freeform 321">
              <a:extLst>
                <a:ext uri="{FF2B5EF4-FFF2-40B4-BE49-F238E27FC236}">
                  <a16:creationId xmlns:a16="http://schemas.microsoft.com/office/drawing/2014/main" id="{A41C6525-5A6A-55F8-6218-B4117D903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4" y="1459"/>
              <a:ext cx="144" cy="167"/>
            </a:xfrm>
            <a:custGeom>
              <a:avLst/>
              <a:gdLst/>
              <a:ahLst/>
              <a:cxnLst>
                <a:cxn ang="0">
                  <a:pos x="143" y="142"/>
                </a:cxn>
                <a:cxn ang="0">
                  <a:pos x="113" y="166"/>
                </a:cxn>
                <a:cxn ang="0">
                  <a:pos x="0" y="23"/>
                </a:cxn>
                <a:cxn ang="0">
                  <a:pos x="28" y="0"/>
                </a:cxn>
                <a:cxn ang="0">
                  <a:pos x="143" y="142"/>
                </a:cxn>
                <a:cxn ang="0">
                  <a:pos x="143" y="142"/>
                </a:cxn>
              </a:cxnLst>
              <a:rect l="0" t="0" r="r" b="b"/>
              <a:pathLst>
                <a:path w="144" h="167">
                  <a:moveTo>
                    <a:pt x="143" y="142"/>
                  </a:moveTo>
                  <a:lnTo>
                    <a:pt x="113" y="166"/>
                  </a:lnTo>
                  <a:lnTo>
                    <a:pt x="0" y="23"/>
                  </a:lnTo>
                  <a:lnTo>
                    <a:pt x="28" y="0"/>
                  </a:lnTo>
                  <a:lnTo>
                    <a:pt x="143" y="142"/>
                  </a:lnTo>
                  <a:lnTo>
                    <a:pt x="143" y="142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79" name="Freeform 322">
              <a:extLst>
                <a:ext uri="{FF2B5EF4-FFF2-40B4-BE49-F238E27FC236}">
                  <a16:creationId xmlns:a16="http://schemas.microsoft.com/office/drawing/2014/main" id="{376EB758-DD81-1988-0C3A-59FE5F519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" y="1344"/>
              <a:ext cx="168" cy="201"/>
            </a:xfrm>
            <a:custGeom>
              <a:avLst/>
              <a:gdLst/>
              <a:ahLst/>
              <a:cxnLst>
                <a:cxn ang="0">
                  <a:pos x="169" y="184"/>
                </a:cxn>
                <a:cxn ang="0">
                  <a:pos x="134" y="203"/>
                </a:cxn>
                <a:cxn ang="0">
                  <a:pos x="63" y="73"/>
                </a:cxn>
                <a:cxn ang="0">
                  <a:pos x="15" y="98"/>
                </a:cxn>
                <a:cxn ang="0">
                  <a:pos x="0" y="71"/>
                </a:cxn>
                <a:cxn ang="0">
                  <a:pos x="128" y="0"/>
                </a:cxn>
                <a:cxn ang="0">
                  <a:pos x="145" y="27"/>
                </a:cxn>
                <a:cxn ang="0">
                  <a:pos x="97" y="54"/>
                </a:cxn>
                <a:cxn ang="0">
                  <a:pos x="169" y="184"/>
                </a:cxn>
                <a:cxn ang="0">
                  <a:pos x="169" y="184"/>
                </a:cxn>
              </a:cxnLst>
              <a:rect l="0" t="0" r="r" b="b"/>
              <a:pathLst>
                <a:path w="170" h="204">
                  <a:moveTo>
                    <a:pt x="169" y="184"/>
                  </a:moveTo>
                  <a:lnTo>
                    <a:pt x="134" y="203"/>
                  </a:lnTo>
                  <a:lnTo>
                    <a:pt x="63" y="73"/>
                  </a:lnTo>
                  <a:lnTo>
                    <a:pt x="15" y="98"/>
                  </a:lnTo>
                  <a:lnTo>
                    <a:pt x="0" y="71"/>
                  </a:lnTo>
                  <a:lnTo>
                    <a:pt x="128" y="0"/>
                  </a:lnTo>
                  <a:lnTo>
                    <a:pt x="145" y="27"/>
                  </a:lnTo>
                  <a:lnTo>
                    <a:pt x="97" y="54"/>
                  </a:lnTo>
                  <a:lnTo>
                    <a:pt x="169" y="184"/>
                  </a:lnTo>
                  <a:lnTo>
                    <a:pt x="169" y="184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80" name="Freeform 323">
              <a:extLst>
                <a:ext uri="{FF2B5EF4-FFF2-40B4-BE49-F238E27FC236}">
                  <a16:creationId xmlns:a16="http://schemas.microsoft.com/office/drawing/2014/main" id="{14AB5A85-5B02-5E80-D402-C40E4759C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1272"/>
              <a:ext cx="168" cy="201"/>
            </a:xfrm>
            <a:custGeom>
              <a:avLst/>
              <a:gdLst/>
              <a:ahLst/>
              <a:cxnLst>
                <a:cxn ang="0">
                  <a:pos x="137" y="30"/>
                </a:cxn>
                <a:cxn ang="0">
                  <a:pos x="42" y="48"/>
                </a:cxn>
                <a:cxn ang="0">
                  <a:pos x="48" y="85"/>
                </a:cxn>
                <a:cxn ang="0">
                  <a:pos x="137" y="71"/>
                </a:cxn>
                <a:cxn ang="0">
                  <a:pos x="141" y="103"/>
                </a:cxn>
                <a:cxn ang="0">
                  <a:pos x="54" y="117"/>
                </a:cxn>
                <a:cxn ang="0">
                  <a:pos x="63" y="163"/>
                </a:cxn>
                <a:cxn ang="0">
                  <a:pos x="160" y="147"/>
                </a:cxn>
                <a:cxn ang="0">
                  <a:pos x="167" y="177"/>
                </a:cxn>
                <a:cxn ang="0">
                  <a:pos x="29" y="201"/>
                </a:cxn>
                <a:cxn ang="0">
                  <a:pos x="0" y="23"/>
                </a:cxn>
                <a:cxn ang="0">
                  <a:pos x="132" y="0"/>
                </a:cxn>
                <a:cxn ang="0">
                  <a:pos x="137" y="30"/>
                </a:cxn>
                <a:cxn ang="0">
                  <a:pos x="137" y="30"/>
                </a:cxn>
              </a:cxnLst>
              <a:rect l="0" t="0" r="r" b="b"/>
              <a:pathLst>
                <a:path w="168" h="202">
                  <a:moveTo>
                    <a:pt x="137" y="30"/>
                  </a:moveTo>
                  <a:lnTo>
                    <a:pt x="42" y="48"/>
                  </a:lnTo>
                  <a:lnTo>
                    <a:pt x="48" y="85"/>
                  </a:lnTo>
                  <a:lnTo>
                    <a:pt x="137" y="71"/>
                  </a:lnTo>
                  <a:lnTo>
                    <a:pt x="141" y="103"/>
                  </a:lnTo>
                  <a:lnTo>
                    <a:pt x="54" y="117"/>
                  </a:lnTo>
                  <a:lnTo>
                    <a:pt x="63" y="163"/>
                  </a:lnTo>
                  <a:lnTo>
                    <a:pt x="160" y="147"/>
                  </a:lnTo>
                  <a:lnTo>
                    <a:pt x="167" y="177"/>
                  </a:lnTo>
                  <a:lnTo>
                    <a:pt x="29" y="201"/>
                  </a:lnTo>
                  <a:lnTo>
                    <a:pt x="0" y="23"/>
                  </a:lnTo>
                  <a:lnTo>
                    <a:pt x="132" y="0"/>
                  </a:lnTo>
                  <a:lnTo>
                    <a:pt x="137" y="30"/>
                  </a:lnTo>
                  <a:lnTo>
                    <a:pt x="137" y="30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81" name="Freeform 324">
              <a:extLst>
                <a:ext uri="{FF2B5EF4-FFF2-40B4-BE49-F238E27FC236}">
                  <a16:creationId xmlns:a16="http://schemas.microsoft.com/office/drawing/2014/main" id="{8B69B897-3906-26AD-8FA9-F4235E075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" y="1257"/>
              <a:ext cx="153" cy="192"/>
            </a:xfrm>
            <a:custGeom>
              <a:avLst/>
              <a:gdLst/>
              <a:ahLst/>
              <a:cxnLst>
                <a:cxn ang="0">
                  <a:pos x="82" y="190"/>
                </a:cxn>
                <a:cxn ang="0">
                  <a:pos x="45" y="185"/>
                </a:cxn>
                <a:cxn ang="0">
                  <a:pos x="55" y="37"/>
                </a:cxn>
                <a:cxn ang="0">
                  <a:pos x="0" y="34"/>
                </a:cxn>
                <a:cxn ang="0">
                  <a:pos x="2" y="0"/>
                </a:cxn>
                <a:cxn ang="0">
                  <a:pos x="151" y="12"/>
                </a:cxn>
                <a:cxn ang="0">
                  <a:pos x="148" y="44"/>
                </a:cxn>
                <a:cxn ang="0">
                  <a:pos x="93" y="39"/>
                </a:cxn>
                <a:cxn ang="0">
                  <a:pos x="82" y="190"/>
                </a:cxn>
                <a:cxn ang="0">
                  <a:pos x="82" y="190"/>
                </a:cxn>
              </a:cxnLst>
              <a:rect l="0" t="0" r="r" b="b"/>
              <a:pathLst>
                <a:path w="152" h="191">
                  <a:moveTo>
                    <a:pt x="82" y="190"/>
                  </a:moveTo>
                  <a:lnTo>
                    <a:pt x="45" y="185"/>
                  </a:lnTo>
                  <a:lnTo>
                    <a:pt x="55" y="37"/>
                  </a:lnTo>
                  <a:lnTo>
                    <a:pt x="0" y="34"/>
                  </a:lnTo>
                  <a:lnTo>
                    <a:pt x="2" y="0"/>
                  </a:lnTo>
                  <a:lnTo>
                    <a:pt x="151" y="12"/>
                  </a:lnTo>
                  <a:lnTo>
                    <a:pt x="148" y="44"/>
                  </a:lnTo>
                  <a:lnTo>
                    <a:pt x="93" y="39"/>
                  </a:lnTo>
                  <a:lnTo>
                    <a:pt x="82" y="190"/>
                  </a:lnTo>
                  <a:lnTo>
                    <a:pt x="82" y="190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82" name="Freeform 325">
              <a:extLst>
                <a:ext uri="{FF2B5EF4-FFF2-40B4-BE49-F238E27FC236}">
                  <a16:creationId xmlns:a16="http://schemas.microsoft.com/office/drawing/2014/main" id="{91575EFF-C35F-4A05-A8D7-9A20EF0F9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3" y="1346"/>
              <a:ext cx="176" cy="211"/>
            </a:xfrm>
            <a:custGeom>
              <a:avLst/>
              <a:gdLst/>
              <a:ahLst/>
              <a:cxnLst>
                <a:cxn ang="0">
                  <a:pos x="110" y="78"/>
                </a:cxn>
                <a:cxn ang="0">
                  <a:pos x="136" y="46"/>
                </a:cxn>
                <a:cxn ang="0">
                  <a:pos x="136" y="46"/>
                </a:cxn>
                <a:cxn ang="0">
                  <a:pos x="128" y="122"/>
                </a:cxn>
                <a:cxn ang="0">
                  <a:pos x="85" y="103"/>
                </a:cxn>
                <a:cxn ang="0">
                  <a:pos x="110" y="78"/>
                </a:cxn>
                <a:cxn ang="0">
                  <a:pos x="82" y="54"/>
                </a:cxn>
                <a:cxn ang="0">
                  <a:pos x="0" y="140"/>
                </a:cxn>
                <a:cxn ang="0">
                  <a:pos x="37" y="158"/>
                </a:cxn>
                <a:cxn ang="0">
                  <a:pos x="64" y="128"/>
                </a:cxn>
                <a:cxn ang="0">
                  <a:pos x="124" y="156"/>
                </a:cxn>
                <a:cxn ang="0">
                  <a:pos x="119" y="193"/>
                </a:cxn>
                <a:cxn ang="0">
                  <a:pos x="158" y="210"/>
                </a:cxn>
                <a:cxn ang="0">
                  <a:pos x="175" y="18"/>
                </a:cxn>
                <a:cxn ang="0">
                  <a:pos x="133" y="0"/>
                </a:cxn>
                <a:cxn ang="0">
                  <a:pos x="82" y="54"/>
                </a:cxn>
                <a:cxn ang="0">
                  <a:pos x="110" y="78"/>
                </a:cxn>
                <a:cxn ang="0">
                  <a:pos x="110" y="78"/>
                </a:cxn>
              </a:cxnLst>
              <a:rect l="0" t="0" r="r" b="b"/>
              <a:pathLst>
                <a:path w="176" h="211">
                  <a:moveTo>
                    <a:pt x="110" y="78"/>
                  </a:moveTo>
                  <a:lnTo>
                    <a:pt x="136" y="46"/>
                  </a:lnTo>
                  <a:lnTo>
                    <a:pt x="136" y="46"/>
                  </a:lnTo>
                  <a:lnTo>
                    <a:pt x="128" y="122"/>
                  </a:lnTo>
                  <a:lnTo>
                    <a:pt x="85" y="103"/>
                  </a:lnTo>
                  <a:lnTo>
                    <a:pt x="110" y="78"/>
                  </a:lnTo>
                  <a:lnTo>
                    <a:pt x="82" y="54"/>
                  </a:lnTo>
                  <a:lnTo>
                    <a:pt x="0" y="140"/>
                  </a:lnTo>
                  <a:lnTo>
                    <a:pt x="37" y="158"/>
                  </a:lnTo>
                  <a:lnTo>
                    <a:pt x="64" y="128"/>
                  </a:lnTo>
                  <a:lnTo>
                    <a:pt x="124" y="156"/>
                  </a:lnTo>
                  <a:lnTo>
                    <a:pt x="119" y="193"/>
                  </a:lnTo>
                  <a:lnTo>
                    <a:pt x="158" y="210"/>
                  </a:lnTo>
                  <a:lnTo>
                    <a:pt x="175" y="18"/>
                  </a:lnTo>
                  <a:lnTo>
                    <a:pt x="133" y="0"/>
                  </a:lnTo>
                  <a:lnTo>
                    <a:pt x="82" y="54"/>
                  </a:lnTo>
                  <a:lnTo>
                    <a:pt x="110" y="78"/>
                  </a:lnTo>
                  <a:lnTo>
                    <a:pt x="110" y="78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83" name="Freeform 326">
              <a:extLst>
                <a:ext uri="{FF2B5EF4-FFF2-40B4-BE49-F238E27FC236}">
                  <a16:creationId xmlns:a16="http://schemas.microsoft.com/office/drawing/2014/main" id="{AF41F629-A7BC-629C-5E6A-621ED2A5F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9" y="1420"/>
              <a:ext cx="193" cy="202"/>
            </a:xfrm>
            <a:custGeom>
              <a:avLst/>
              <a:gdLst/>
              <a:ahLst/>
              <a:cxnLst>
                <a:cxn ang="0">
                  <a:pos x="158" y="73"/>
                </a:cxn>
                <a:cxn ang="0">
                  <a:pos x="190" y="98"/>
                </a:cxn>
                <a:cxn ang="0">
                  <a:pos x="27" y="202"/>
                </a:cxn>
                <a:cxn ang="0">
                  <a:pos x="0" y="178"/>
                </a:cxn>
                <a:cxn ang="0">
                  <a:pos x="65" y="0"/>
                </a:cxn>
                <a:cxn ang="0">
                  <a:pos x="96" y="25"/>
                </a:cxn>
                <a:cxn ang="0">
                  <a:pos x="42" y="156"/>
                </a:cxn>
                <a:cxn ang="0">
                  <a:pos x="42" y="156"/>
                </a:cxn>
                <a:cxn ang="0">
                  <a:pos x="158" y="73"/>
                </a:cxn>
                <a:cxn ang="0">
                  <a:pos x="158" y="73"/>
                </a:cxn>
              </a:cxnLst>
              <a:rect l="0" t="0" r="r" b="b"/>
              <a:pathLst>
                <a:path w="191" h="203">
                  <a:moveTo>
                    <a:pt x="158" y="73"/>
                  </a:moveTo>
                  <a:lnTo>
                    <a:pt x="190" y="98"/>
                  </a:lnTo>
                  <a:lnTo>
                    <a:pt x="27" y="202"/>
                  </a:lnTo>
                  <a:lnTo>
                    <a:pt x="0" y="178"/>
                  </a:lnTo>
                  <a:lnTo>
                    <a:pt x="65" y="0"/>
                  </a:lnTo>
                  <a:lnTo>
                    <a:pt x="96" y="25"/>
                  </a:lnTo>
                  <a:lnTo>
                    <a:pt x="42" y="156"/>
                  </a:lnTo>
                  <a:lnTo>
                    <a:pt x="42" y="156"/>
                  </a:lnTo>
                  <a:lnTo>
                    <a:pt x="158" y="73"/>
                  </a:lnTo>
                  <a:lnTo>
                    <a:pt x="158" y="73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84" name="Freeform 327">
              <a:extLst>
                <a:ext uri="{FF2B5EF4-FFF2-40B4-BE49-F238E27FC236}">
                  <a16:creationId xmlns:a16="http://schemas.microsoft.com/office/drawing/2014/main" id="{B7C88F95-4014-F750-3A02-77701A602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0" y="1617"/>
              <a:ext cx="211" cy="196"/>
            </a:xfrm>
            <a:custGeom>
              <a:avLst/>
              <a:gdLst/>
              <a:ahLst/>
              <a:cxnLst>
                <a:cxn ang="0">
                  <a:pos x="131" y="52"/>
                </a:cxn>
                <a:cxn ang="0">
                  <a:pos x="163" y="41"/>
                </a:cxn>
                <a:cxn ang="0">
                  <a:pos x="163" y="41"/>
                </a:cxn>
                <a:cxn ang="0">
                  <a:pos x="119" y="102"/>
                </a:cxn>
                <a:cxn ang="0">
                  <a:pos x="92" y="66"/>
                </a:cxn>
                <a:cxn ang="0">
                  <a:pos x="131" y="52"/>
                </a:cxn>
                <a:cxn ang="0">
                  <a:pos x="117" y="20"/>
                </a:cxn>
                <a:cxn ang="0">
                  <a:pos x="0" y="56"/>
                </a:cxn>
                <a:cxn ang="0">
                  <a:pos x="23" y="87"/>
                </a:cxn>
                <a:cxn ang="0">
                  <a:pos x="62" y="75"/>
                </a:cxn>
                <a:cxn ang="0">
                  <a:pos x="101" y="130"/>
                </a:cxn>
                <a:cxn ang="0">
                  <a:pos x="80" y="161"/>
                </a:cxn>
                <a:cxn ang="0">
                  <a:pos x="103" y="195"/>
                </a:cxn>
                <a:cxn ang="0">
                  <a:pos x="210" y="35"/>
                </a:cxn>
                <a:cxn ang="0">
                  <a:pos x="184" y="0"/>
                </a:cxn>
                <a:cxn ang="0">
                  <a:pos x="117" y="20"/>
                </a:cxn>
                <a:cxn ang="0">
                  <a:pos x="131" y="52"/>
                </a:cxn>
                <a:cxn ang="0">
                  <a:pos x="131" y="52"/>
                </a:cxn>
              </a:cxnLst>
              <a:rect l="0" t="0" r="r" b="b"/>
              <a:pathLst>
                <a:path w="211" h="196">
                  <a:moveTo>
                    <a:pt x="131" y="52"/>
                  </a:moveTo>
                  <a:lnTo>
                    <a:pt x="163" y="41"/>
                  </a:lnTo>
                  <a:lnTo>
                    <a:pt x="163" y="41"/>
                  </a:lnTo>
                  <a:lnTo>
                    <a:pt x="119" y="102"/>
                  </a:lnTo>
                  <a:lnTo>
                    <a:pt x="92" y="66"/>
                  </a:lnTo>
                  <a:lnTo>
                    <a:pt x="131" y="52"/>
                  </a:lnTo>
                  <a:lnTo>
                    <a:pt x="117" y="20"/>
                  </a:lnTo>
                  <a:lnTo>
                    <a:pt x="0" y="56"/>
                  </a:lnTo>
                  <a:lnTo>
                    <a:pt x="23" y="87"/>
                  </a:lnTo>
                  <a:lnTo>
                    <a:pt x="62" y="75"/>
                  </a:lnTo>
                  <a:lnTo>
                    <a:pt x="101" y="130"/>
                  </a:lnTo>
                  <a:lnTo>
                    <a:pt x="80" y="161"/>
                  </a:lnTo>
                  <a:lnTo>
                    <a:pt x="103" y="195"/>
                  </a:lnTo>
                  <a:lnTo>
                    <a:pt x="210" y="35"/>
                  </a:lnTo>
                  <a:lnTo>
                    <a:pt x="184" y="0"/>
                  </a:lnTo>
                  <a:lnTo>
                    <a:pt x="117" y="20"/>
                  </a:lnTo>
                  <a:lnTo>
                    <a:pt x="131" y="52"/>
                  </a:lnTo>
                  <a:lnTo>
                    <a:pt x="131" y="52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85" name="Freeform 328">
              <a:extLst>
                <a:ext uri="{FF2B5EF4-FFF2-40B4-BE49-F238E27FC236}">
                  <a16:creationId xmlns:a16="http://schemas.microsoft.com/office/drawing/2014/main" id="{7F8FDCA7-9A2F-DFE7-0A79-1D5B75641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7" y="1726"/>
              <a:ext cx="226" cy="202"/>
            </a:xfrm>
            <a:custGeom>
              <a:avLst/>
              <a:gdLst/>
              <a:ahLst/>
              <a:cxnLst>
                <a:cxn ang="0">
                  <a:pos x="210" y="104"/>
                </a:cxn>
                <a:cxn ang="0">
                  <a:pos x="223" y="136"/>
                </a:cxn>
                <a:cxn ang="0">
                  <a:pos x="54" y="203"/>
                </a:cxn>
                <a:cxn ang="0">
                  <a:pos x="42" y="167"/>
                </a:cxn>
                <a:cxn ang="0">
                  <a:pos x="135" y="52"/>
                </a:cxn>
                <a:cxn ang="0">
                  <a:pos x="135" y="50"/>
                </a:cxn>
                <a:cxn ang="0">
                  <a:pos x="13" y="98"/>
                </a:cxn>
                <a:cxn ang="0">
                  <a:pos x="0" y="64"/>
                </a:cxn>
                <a:cxn ang="0">
                  <a:pos x="170" y="0"/>
                </a:cxn>
                <a:cxn ang="0">
                  <a:pos x="185" y="37"/>
                </a:cxn>
                <a:cxn ang="0">
                  <a:pos x="93" y="149"/>
                </a:cxn>
                <a:cxn ang="0">
                  <a:pos x="93" y="149"/>
                </a:cxn>
                <a:cxn ang="0">
                  <a:pos x="210" y="104"/>
                </a:cxn>
                <a:cxn ang="0">
                  <a:pos x="210" y="104"/>
                </a:cxn>
              </a:cxnLst>
              <a:rect l="0" t="0" r="r" b="b"/>
              <a:pathLst>
                <a:path w="224" h="204">
                  <a:moveTo>
                    <a:pt x="210" y="104"/>
                  </a:moveTo>
                  <a:lnTo>
                    <a:pt x="223" y="136"/>
                  </a:lnTo>
                  <a:lnTo>
                    <a:pt x="54" y="203"/>
                  </a:lnTo>
                  <a:lnTo>
                    <a:pt x="42" y="167"/>
                  </a:lnTo>
                  <a:lnTo>
                    <a:pt x="135" y="52"/>
                  </a:lnTo>
                  <a:lnTo>
                    <a:pt x="135" y="50"/>
                  </a:lnTo>
                  <a:lnTo>
                    <a:pt x="13" y="98"/>
                  </a:lnTo>
                  <a:lnTo>
                    <a:pt x="0" y="64"/>
                  </a:lnTo>
                  <a:lnTo>
                    <a:pt x="170" y="0"/>
                  </a:lnTo>
                  <a:lnTo>
                    <a:pt x="185" y="37"/>
                  </a:lnTo>
                  <a:lnTo>
                    <a:pt x="93" y="149"/>
                  </a:lnTo>
                  <a:lnTo>
                    <a:pt x="93" y="149"/>
                  </a:lnTo>
                  <a:lnTo>
                    <a:pt x="210" y="104"/>
                  </a:lnTo>
                  <a:lnTo>
                    <a:pt x="210" y="104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86" name="Freeform 329">
              <a:extLst>
                <a:ext uri="{FF2B5EF4-FFF2-40B4-BE49-F238E27FC236}">
                  <a16:creationId xmlns:a16="http://schemas.microsoft.com/office/drawing/2014/main" id="{ECCD90AB-3879-F8DD-1838-3E0A987AD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1949"/>
              <a:ext cx="192" cy="149"/>
            </a:xfrm>
            <a:custGeom>
              <a:avLst/>
              <a:gdLst/>
              <a:ahLst/>
              <a:cxnLst>
                <a:cxn ang="0">
                  <a:pos x="3" y="114"/>
                </a:cxn>
                <a:cxn ang="0">
                  <a:pos x="0" y="76"/>
                </a:cxn>
                <a:cxn ang="0">
                  <a:pos x="149" y="59"/>
                </a:cxn>
                <a:cxn ang="0">
                  <a:pos x="140" y="4"/>
                </a:cxn>
                <a:cxn ang="0">
                  <a:pos x="174" y="0"/>
                </a:cxn>
                <a:cxn ang="0">
                  <a:pos x="191" y="145"/>
                </a:cxn>
                <a:cxn ang="0">
                  <a:pos x="159" y="150"/>
                </a:cxn>
                <a:cxn ang="0">
                  <a:pos x="152" y="97"/>
                </a:cxn>
                <a:cxn ang="0">
                  <a:pos x="3" y="114"/>
                </a:cxn>
                <a:cxn ang="0">
                  <a:pos x="3" y="114"/>
                </a:cxn>
              </a:cxnLst>
              <a:rect l="0" t="0" r="r" b="b"/>
              <a:pathLst>
                <a:path w="192" h="151">
                  <a:moveTo>
                    <a:pt x="3" y="114"/>
                  </a:moveTo>
                  <a:lnTo>
                    <a:pt x="0" y="76"/>
                  </a:lnTo>
                  <a:lnTo>
                    <a:pt x="149" y="59"/>
                  </a:lnTo>
                  <a:lnTo>
                    <a:pt x="140" y="4"/>
                  </a:lnTo>
                  <a:lnTo>
                    <a:pt x="174" y="0"/>
                  </a:lnTo>
                  <a:lnTo>
                    <a:pt x="191" y="145"/>
                  </a:lnTo>
                  <a:lnTo>
                    <a:pt x="159" y="150"/>
                  </a:lnTo>
                  <a:lnTo>
                    <a:pt x="152" y="97"/>
                  </a:lnTo>
                  <a:lnTo>
                    <a:pt x="3" y="114"/>
                  </a:lnTo>
                  <a:lnTo>
                    <a:pt x="3" y="114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1987" name="Rectangle 330">
              <a:extLst>
                <a:ext uri="{FF2B5EF4-FFF2-40B4-BE49-F238E27FC236}">
                  <a16:creationId xmlns:a16="http://schemas.microsoft.com/office/drawing/2014/main" id="{10D49191-78B8-47F4-2EB3-C17DA2922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" y="871"/>
              <a:ext cx="3576" cy="2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2017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11200" y="3810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173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257800"/>
            <a:ext cx="6400800" cy="1219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8335676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3151434-CB4E-4970-7712-7F095CDB1D5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U.S. Army Inspector General School   </a:t>
            </a:r>
            <a:fld id="{B7B564F4-0A2B-42D5-A966-10F860979E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80610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61CBA09-BE08-74C4-218B-7744C78AFEA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U.S. Army Inspector General School   </a:t>
            </a:r>
            <a:fld id="{DE364AA7-B40E-4003-B49A-9DE32A068A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95648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7086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191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191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8A7952F-4F83-DF04-6B00-51C0A75D358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U.S. Army Inspector General School   </a:t>
            </a:r>
            <a:fld id="{D5B9B547-4BAB-4283-A986-6AF8F4CDC0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2108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2FE6EDA-FB74-7375-B217-745408A24A5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U.S. Army Inspector General School   </a:t>
            </a:r>
            <a:fld id="{388D152C-3EF5-4EF6-A132-DD9C558D9C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67939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5C43F15-4F0E-CB3D-54B3-EFAC2278405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U.S. Army Inspector General School   </a:t>
            </a:r>
            <a:fld id="{8860FEF1-8A9B-464D-8F68-CA58D35039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1745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191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191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3065BBF-5BA4-29F9-BC8C-61442179125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U.S. Army Inspector General School   </a:t>
            </a:r>
            <a:fld id="{D8A775EE-DC2A-497F-AE99-DD678EFA21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5756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B3F4A42-13AB-C7C2-B1C8-CE0B2AA2C1C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U.S. Army Inspector General School   </a:t>
            </a:r>
            <a:fld id="{24D991F1-A8C5-446A-A9BB-94EE122D45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72912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68E0E277-4239-12AE-5AEE-D0CB7B94C2B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U.S. Army Inspector General School   </a:t>
            </a:r>
            <a:fld id="{6CA59090-4110-4B1C-9701-CB0AE53A57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5956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93FF6662-E4F3-96F9-B29E-C68ABF14705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U.S. Army Inspector General School   </a:t>
            </a:r>
            <a:fld id="{3B9D0062-84C3-49DC-9189-A76BB14CF9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4366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AF50617-474F-8226-8476-AC4DB0A3ADA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U.S. Army Inspector General School   </a:t>
            </a:r>
            <a:fld id="{078AFF5B-6A98-47A8-B548-46483C41CE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06306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5160A92-49BC-4B34-2E58-8EE205D9BFD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U.S. Army Inspector General School   </a:t>
            </a:r>
            <a:fld id="{A9544801-D921-4191-8EE2-5195B87392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56571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>
            <a:extLst>
              <a:ext uri="{FF2B5EF4-FFF2-40B4-BE49-F238E27FC236}">
                <a16:creationId xmlns:a16="http://schemas.microsoft.com/office/drawing/2014/main" id="{17E72CCF-2C13-9E45-6712-5FCCD30EAA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6705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7">
            <a:extLst>
              <a:ext uri="{FF2B5EF4-FFF2-40B4-BE49-F238E27FC236}">
                <a16:creationId xmlns:a16="http://schemas.microsoft.com/office/drawing/2014/main" id="{0A5C37CD-643A-B63C-C658-51CDD20B8C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534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0713" name="Rectangle 9">
            <a:extLst>
              <a:ext uri="{FF2B5EF4-FFF2-40B4-BE49-F238E27FC236}">
                <a16:creationId xmlns:a16="http://schemas.microsoft.com/office/drawing/2014/main" id="{2529BEFE-1AEC-D591-2720-F6F3D26BA20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29200" y="64008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1">
                <a:effectLst/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U.S. Army Inspector General School</a:t>
            </a:r>
          </a:p>
        </p:txBody>
      </p:sp>
      <p:pic>
        <p:nvPicPr>
          <p:cNvPr id="1029" name="Picture 11" descr="tigucrestlarge">
            <a:extLst>
              <a:ext uri="{FF2B5EF4-FFF2-40B4-BE49-F238E27FC236}">
                <a16:creationId xmlns:a16="http://schemas.microsoft.com/office/drawing/2014/main" id="{BD89B616-C230-DB6C-28BC-D5CF4BABC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192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16" name="Line 12">
            <a:extLst>
              <a:ext uri="{FF2B5EF4-FFF2-40B4-BE49-F238E27FC236}">
                <a16:creationId xmlns:a16="http://schemas.microsoft.com/office/drawing/2014/main" id="{8E97F781-B92C-4A4C-8DB7-0A7D5C08D7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477000"/>
            <a:ext cx="49530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0717" name="Line 13">
            <a:extLst>
              <a:ext uri="{FF2B5EF4-FFF2-40B4-BE49-F238E27FC236}">
                <a16:creationId xmlns:a16="http://schemas.microsoft.com/office/drawing/2014/main" id="{40474904-D201-1543-2E78-B60152828D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6629400"/>
            <a:ext cx="495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32" name="Rectangle 16">
            <a:extLst>
              <a:ext uri="{FF2B5EF4-FFF2-40B4-BE49-F238E27FC236}">
                <a16:creationId xmlns:a16="http://schemas.microsoft.com/office/drawing/2014/main" id="{56866F9D-9C38-2AE3-6F87-BDFAFA0CC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3716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400" b="0" i="1"/>
              <a:t>Inspections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77" r:id="rId1"/>
    <p:sldLayoutId id="2147486778" r:id="rId2"/>
    <p:sldLayoutId id="2147486779" r:id="rId3"/>
    <p:sldLayoutId id="2147486780" r:id="rId4"/>
    <p:sldLayoutId id="2147486781" r:id="rId5"/>
    <p:sldLayoutId id="2147486782" r:id="rId6"/>
    <p:sldLayoutId id="2147486783" r:id="rId7"/>
    <p:sldLayoutId id="2147486784" r:id="rId8"/>
    <p:sldLayoutId id="2147486785" r:id="rId9"/>
    <p:sldLayoutId id="2147486786" r:id="rId10"/>
    <p:sldLayoutId id="2147486787" r:id="rId11"/>
    <p:sldLayoutId id="2147486788" r:id="rId12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F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00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00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00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00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armypubs.us.army.mil/" TargetMode="External"/><Relationship Id="rId7" Type="http://schemas.openxmlformats.org/officeDocument/2006/relationships/hyperlink" Target="https://www.milsuite.mil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gbpdc.ngb.army.mil/" TargetMode="External"/><Relationship Id="rId5" Type="http://schemas.openxmlformats.org/officeDocument/2006/relationships/hyperlink" Target="https://www.dtic.mil/whs/directives/" TargetMode="External"/><Relationship Id="rId4" Type="http://schemas.openxmlformats.org/officeDocument/2006/relationships/hyperlink" Target="http://www.armyg1.army.mil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1">
            <a:extLst>
              <a:ext uri="{FF2B5EF4-FFF2-40B4-BE49-F238E27FC236}">
                <a16:creationId xmlns:a16="http://schemas.microsoft.com/office/drawing/2014/main" id="{7E36A8E1-98B6-05D3-5224-8AE1640427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1F099516-1D76-4B77-91F2-14660B7F315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2A1FBB66-1EEC-5F42-026A-F7177185C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36913"/>
            <a:ext cx="4572000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>
            <a:extLst>
              <a:ext uri="{FF2B5EF4-FFF2-40B4-BE49-F238E27FC236}">
                <a16:creationId xmlns:a16="http://schemas.microsoft.com/office/drawing/2014/main" id="{F80B0BCA-8258-4D3F-2943-443432310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00200"/>
            <a:ext cx="47244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2050">
            <a:extLst>
              <a:ext uri="{FF2B5EF4-FFF2-40B4-BE49-F238E27FC236}">
                <a16:creationId xmlns:a16="http://schemas.microsoft.com/office/drawing/2014/main" id="{ABD5AF9B-C1C6-53A3-D9FB-9F73F6B86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0000FF"/>
                </a:solidFill>
              </a:rPr>
              <a:t>Inspections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2">
            <a:extLst>
              <a:ext uri="{FF2B5EF4-FFF2-40B4-BE49-F238E27FC236}">
                <a16:creationId xmlns:a16="http://schemas.microsoft.com/office/drawing/2014/main" id="{A0EFFC3D-086C-679A-9F15-75EE8DB66E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8820DED2-DDD9-4CE4-978F-7414C069D3C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70CD7295-E4A8-D7FD-3885-F75B65D21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2600"/>
            <a:ext cx="9144000" cy="4543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457200" indent="-4572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15000"/>
              </a:spcAft>
              <a:defRPr/>
            </a:pPr>
            <a:r>
              <a:rPr lang="en-US" altLang="en-US" sz="2400" dirty="0"/>
              <a:t>	</a:t>
            </a:r>
            <a:r>
              <a:rPr lang="en-US" altLang="en-US" sz="2400" u="sng" dirty="0"/>
              <a:t>Day 2 (Tuesday)</a:t>
            </a:r>
          </a:p>
          <a:p>
            <a:pPr lvl="1">
              <a:spcAft>
                <a:spcPct val="15000"/>
              </a:spcAft>
              <a:defRPr/>
            </a:pPr>
            <a:r>
              <a:rPr lang="en-US" altLang="en-US" sz="2400" dirty="0"/>
              <a:t>	1000-1200	Inspection Principles and 					Organizational Inspection Program (OIP) </a:t>
            </a:r>
          </a:p>
          <a:p>
            <a:pPr lvl="1">
              <a:defRPr/>
            </a:pPr>
            <a:r>
              <a:rPr lang="en-US" altLang="en-US" sz="2400" dirty="0"/>
              <a:t>	1200-1800	Inspections Process </a:t>
            </a:r>
          </a:p>
          <a:p>
            <a:pPr lvl="1">
              <a:defRPr/>
            </a:pPr>
            <a:r>
              <a:rPr lang="en-US" altLang="en-US" sz="2400" dirty="0"/>
              <a:t>			</a:t>
            </a:r>
          </a:p>
          <a:p>
            <a:pPr lvl="1">
              <a:spcAft>
                <a:spcPct val="15000"/>
              </a:spcAft>
              <a:defRPr/>
            </a:pPr>
            <a:r>
              <a:rPr lang="en-US" altLang="en-US" sz="2400" u="sng" dirty="0"/>
              <a:t>Day 3 (Wednesday)</a:t>
            </a:r>
          </a:p>
          <a:p>
            <a:pPr lvl="1">
              <a:spcAft>
                <a:spcPct val="15000"/>
              </a:spcAft>
              <a:defRPr/>
            </a:pPr>
            <a:r>
              <a:rPr lang="en-US" altLang="en-US" sz="2400" dirty="0"/>
              <a:t>	1000-1800	Inspections Process</a:t>
            </a:r>
          </a:p>
          <a:p>
            <a:pPr lvl="1">
              <a:spcAft>
                <a:spcPct val="15000"/>
              </a:spcAft>
              <a:defRPr/>
            </a:pPr>
            <a:r>
              <a:rPr lang="en-US" altLang="en-US" sz="2400" dirty="0"/>
              <a:t>	</a:t>
            </a:r>
          </a:p>
          <a:p>
            <a:pPr lvl="1">
              <a:spcAft>
                <a:spcPct val="15000"/>
              </a:spcAft>
              <a:defRPr/>
            </a:pPr>
            <a:r>
              <a:rPr lang="en-US" altLang="en-US" sz="2400" u="sng" dirty="0"/>
              <a:t>Day 4 (Thursday)</a:t>
            </a:r>
          </a:p>
          <a:p>
            <a:pPr lvl="1">
              <a:spcAft>
                <a:spcPct val="15000"/>
              </a:spcAft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altLang="en-US" sz="2400" dirty="0"/>
              <a:t>1000-1900	Inspections Process</a:t>
            </a:r>
          </a:p>
          <a:p>
            <a:pPr lvl="1">
              <a:spcAft>
                <a:spcPct val="15000"/>
              </a:spcAft>
              <a:defRPr/>
            </a:pPr>
            <a:endParaRPr lang="en-US" altLang="en-US" sz="2400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20" name="Text Box 2050">
            <a:extLst>
              <a:ext uri="{FF2B5EF4-FFF2-40B4-BE49-F238E27FC236}">
                <a16:creationId xmlns:a16="http://schemas.microsoft.com/office/drawing/2014/main" id="{596B78AA-4AAF-E367-6EDB-C8377E268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Inspections Training Schedule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2">
            <a:extLst>
              <a:ext uri="{FF2B5EF4-FFF2-40B4-BE49-F238E27FC236}">
                <a16:creationId xmlns:a16="http://schemas.microsoft.com/office/drawing/2014/main" id="{A6AF8E60-0F15-2CF4-FB55-42B71271E0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956F6202-92F4-433C-BCE1-5359E80EF1B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0E6DAB80-4406-46B2-F30A-7D9F0F49D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38350"/>
            <a:ext cx="91440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en-US" altLang="en-US" sz="2400"/>
              <a:t>	</a:t>
            </a:r>
            <a:r>
              <a:rPr lang="en-US" altLang="en-US" sz="2400" u="sng"/>
              <a:t>Day 5 (Friday)</a:t>
            </a:r>
          </a:p>
          <a:p>
            <a:pPr lvl="1"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en-US" altLang="en-US" sz="2400"/>
              <a:t>	1000-1100	Intelligence Oversight			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2400"/>
              <a:t>	1100-1200	ELO Review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2400"/>
              <a:t>	1200-1300    Inspections Quiz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2400"/>
              <a:t>	1300-1400	Post Quiz Review and Issue Graded 				Homework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lvl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2400"/>
              <a:t>			</a:t>
            </a:r>
          </a:p>
        </p:txBody>
      </p:sp>
      <p:sp>
        <p:nvSpPr>
          <p:cNvPr id="36868" name="Text Box 2050">
            <a:extLst>
              <a:ext uri="{FF2B5EF4-FFF2-40B4-BE49-F238E27FC236}">
                <a16:creationId xmlns:a16="http://schemas.microsoft.com/office/drawing/2014/main" id="{C6A87875-F1D3-1AA2-BF48-D29111B48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Inspections Training Schedule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2">
            <a:extLst>
              <a:ext uri="{FF2B5EF4-FFF2-40B4-BE49-F238E27FC236}">
                <a16:creationId xmlns:a16="http://schemas.microsoft.com/office/drawing/2014/main" id="{136A5C24-4CC8-DA69-6DE0-C1C62396AA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91A7B49B-880D-4D5E-AD3E-E1EE5DAA6C2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pic>
        <p:nvPicPr>
          <p:cNvPr id="38915" name="Picture 1029">
            <a:extLst>
              <a:ext uri="{FF2B5EF4-FFF2-40B4-BE49-F238E27FC236}">
                <a16:creationId xmlns:a16="http://schemas.microsoft.com/office/drawing/2014/main" id="{A1E76026-10E2-ABC0-4ADB-E0B48B4B7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000"/>
            <a:ext cx="1371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3">
            <a:extLst>
              <a:ext uri="{FF2B5EF4-FFF2-40B4-BE49-F238E27FC236}">
                <a16:creationId xmlns:a16="http://schemas.microsoft.com/office/drawing/2014/main" id="{E0492DD9-5DDC-3CD6-2896-5D30ECFF2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764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</a:pPr>
            <a:r>
              <a:rPr lang="en-US" altLang="en-US" sz="2400"/>
              <a:t>Army Regulation 1-201, </a:t>
            </a:r>
            <a:r>
              <a:rPr lang="en-US" altLang="en-US" sz="2400" u="sng"/>
              <a:t>Army Inspection Policy</a:t>
            </a:r>
          </a:p>
          <a:p>
            <a:pPr>
              <a:spcBef>
                <a:spcPct val="0"/>
              </a:spcBef>
              <a:spcAft>
                <a:spcPct val="20000"/>
              </a:spcAft>
            </a:pPr>
            <a:r>
              <a:rPr lang="en-US" altLang="en-US" sz="2400"/>
              <a:t>Army Regulation 20-1,  </a:t>
            </a:r>
            <a:r>
              <a:rPr lang="en-US" altLang="en-US" sz="2400" u="sng"/>
              <a:t>Inspector General Activities and Procedures</a:t>
            </a:r>
          </a:p>
          <a:p>
            <a:pPr>
              <a:spcBef>
                <a:spcPct val="0"/>
              </a:spcBef>
              <a:spcAft>
                <a:spcPct val="20000"/>
              </a:spcAft>
            </a:pPr>
            <a:r>
              <a:rPr lang="en-US" altLang="en-US" sz="2400"/>
              <a:t>Army Regulation 381-10, </a:t>
            </a:r>
            <a:r>
              <a:rPr lang="en-US" altLang="en-US" sz="2400" u="sng"/>
              <a:t>U.S. Army Intelligence Activities</a:t>
            </a:r>
            <a:r>
              <a:rPr lang="en-US" altLang="en-US" sz="2400"/>
              <a:t> (CD)</a:t>
            </a:r>
          </a:p>
          <a:p>
            <a:pPr>
              <a:spcBef>
                <a:spcPct val="0"/>
              </a:spcBef>
              <a:spcAft>
                <a:spcPct val="20000"/>
              </a:spcAft>
            </a:pPr>
            <a:r>
              <a:rPr lang="en-US" altLang="en-US" sz="2400" u="sng"/>
              <a:t>The Inspections Guide</a:t>
            </a:r>
          </a:p>
          <a:p>
            <a:pPr>
              <a:spcBef>
                <a:spcPct val="0"/>
              </a:spcBef>
              <a:spcAft>
                <a:spcPct val="20000"/>
              </a:spcAft>
            </a:pPr>
            <a:r>
              <a:rPr lang="en-US" altLang="en-US" sz="2400" u="sng"/>
              <a:t>The Intelligence Oversight Guide</a:t>
            </a:r>
            <a:r>
              <a:rPr lang="en-US" altLang="en-US" sz="2400"/>
              <a:t> (CD)</a:t>
            </a:r>
          </a:p>
          <a:p>
            <a:pPr>
              <a:spcBef>
                <a:spcPct val="0"/>
              </a:spcBef>
              <a:spcAft>
                <a:spcPct val="20000"/>
              </a:spcAft>
            </a:pPr>
            <a:r>
              <a:rPr lang="en-US" altLang="en-US" sz="2400" u="sng"/>
              <a:t>OIP Guide for Commanders</a:t>
            </a:r>
            <a:r>
              <a:rPr lang="en-US" altLang="en-US" sz="2400"/>
              <a:t> (CD)</a:t>
            </a:r>
            <a:endParaRPr lang="en-US" altLang="en-US" sz="2400" u="sng"/>
          </a:p>
          <a:p>
            <a:pPr>
              <a:spcBef>
                <a:spcPct val="0"/>
              </a:spcBef>
              <a:spcAft>
                <a:spcPct val="20000"/>
              </a:spcAft>
            </a:pPr>
            <a:r>
              <a:rPr lang="en-US" altLang="en-US" sz="2400" u="sng"/>
              <a:t>Advance Sheets</a:t>
            </a:r>
          </a:p>
          <a:p>
            <a:pPr>
              <a:spcBef>
                <a:spcPct val="0"/>
              </a:spcBef>
              <a:spcAft>
                <a:spcPct val="20000"/>
              </a:spcAft>
            </a:pPr>
            <a:r>
              <a:rPr lang="en-US" altLang="en-US" sz="2400" u="sng"/>
              <a:t>The IG Reference Guide</a:t>
            </a:r>
            <a:r>
              <a:rPr lang="en-US" altLang="en-US" sz="2400"/>
              <a:t>, Part 8, </a:t>
            </a:r>
            <a:r>
              <a:rPr lang="en-US" altLang="en-US" sz="2400" u="sng"/>
              <a:t>Fort Von Steuben</a:t>
            </a:r>
            <a:r>
              <a:rPr lang="en-US" altLang="en-US" sz="2400"/>
              <a:t> </a:t>
            </a:r>
          </a:p>
        </p:txBody>
      </p:sp>
      <p:sp>
        <p:nvSpPr>
          <p:cNvPr id="38917" name="Text Box 2050">
            <a:extLst>
              <a:ext uri="{FF2B5EF4-FFF2-40B4-BE49-F238E27FC236}">
                <a16:creationId xmlns:a16="http://schemas.microsoft.com/office/drawing/2014/main" id="{F331821C-03B5-12BE-1B9D-7E3D6C65C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References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1">
            <a:extLst>
              <a:ext uri="{FF2B5EF4-FFF2-40B4-BE49-F238E27FC236}">
                <a16:creationId xmlns:a16="http://schemas.microsoft.com/office/drawing/2014/main" id="{F93DC42D-130C-7428-2C07-0BAE4CF9FF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E24A3588-D3C7-424D-B76B-25419A32A22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ACB6AA64-0FC8-7E43-962C-5518AB9A7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28800"/>
            <a:ext cx="82296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Identifies responsibilities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en-US" sz="2400"/>
          </a:p>
          <a:p>
            <a:pPr>
              <a:spcBef>
                <a:spcPct val="0"/>
              </a:spcBef>
            </a:pPr>
            <a:r>
              <a:rPr lang="en-US" altLang="en-US" sz="2400"/>
              <a:t>Requires Commanders to designate an OIP Coordinator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en-US" sz="2400"/>
          </a:p>
          <a:p>
            <a:pPr>
              <a:spcBef>
                <a:spcPct val="0"/>
              </a:spcBef>
            </a:pPr>
            <a:r>
              <a:rPr lang="en-US" altLang="en-US" sz="2400"/>
              <a:t>Defines inspection terms and concepts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en-US" sz="2400"/>
          </a:p>
          <a:p>
            <a:pPr>
              <a:spcBef>
                <a:spcPct val="0"/>
              </a:spcBef>
            </a:pPr>
            <a:r>
              <a:rPr lang="en-US" altLang="en-US" sz="2400"/>
              <a:t>Outlines the Army’s inspection principles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en-US" sz="240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</a:rPr>
              <a:t>Establishes the Organizational Inspection Program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	(OIP) -- the most important aspect of AR 1-201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400"/>
              <a:t>Urges the integration of inspections</a:t>
            </a:r>
          </a:p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40964" name="Text Box 2050">
            <a:extLst>
              <a:ext uri="{FF2B5EF4-FFF2-40B4-BE49-F238E27FC236}">
                <a16:creationId xmlns:a16="http://schemas.microsoft.com/office/drawing/2014/main" id="{ADD13AB4-6546-17AB-DC38-8D102B184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Army Inspection Policy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FF"/>
                </a:solidFill>
              </a:rPr>
              <a:t>Army Regulation 1-201</a:t>
            </a:r>
            <a:endParaRPr lang="en-US" altLang="en-US" sz="3600" i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>
            <a:extLst>
              <a:ext uri="{FF2B5EF4-FFF2-40B4-BE49-F238E27FC236}">
                <a16:creationId xmlns:a16="http://schemas.microsoft.com/office/drawing/2014/main" id="{E8645821-C410-577F-6FC8-038DAA98C9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B17EBB24-09C8-4583-B2B2-06D9CD93DC9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graphicFrame>
        <p:nvGraphicFramePr>
          <p:cNvPr id="43011" name="Object 5">
            <a:extLst>
              <a:ext uri="{FF2B5EF4-FFF2-40B4-BE49-F238E27FC236}">
                <a16:creationId xmlns:a16="http://schemas.microsoft.com/office/drawing/2014/main" id="{9AFAFB01-ECE4-A518-16F6-2DF135D0FB61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28600" y="1752600"/>
          <a:ext cx="8686800" cy="438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14356179" imgH="7249537" progId="PhotoDeluxeBusiness.Image.1">
                  <p:embed/>
                </p:oleObj>
              </mc:Choice>
              <mc:Fallback>
                <p:oleObj name="Image" r:id="rId3" imgW="14356179" imgH="7249537" progId="PhotoDeluxeBusiness.Image.1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lum bright="76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752600"/>
                        <a:ext cx="8686800" cy="438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76200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0547" name="Rectangle 3">
            <a:extLst>
              <a:ext uri="{FF2B5EF4-FFF2-40B4-BE49-F238E27FC236}">
                <a16:creationId xmlns:a16="http://schemas.microsoft.com/office/drawing/2014/main" id="{C7E7F075-3DFF-5377-388E-4C84F18AD2F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752600"/>
            <a:ext cx="8534400" cy="3352800"/>
          </a:xfrm>
        </p:spPr>
        <p:txBody>
          <a:bodyPr/>
          <a:lstStyle/>
          <a:p>
            <a:pPr eaLnBrk="1" hangingPunct="1">
              <a:spcAft>
                <a:spcPct val="600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Proactively resolves issues that affect unit 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readiness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warfighting capability.</a:t>
            </a:r>
          </a:p>
          <a:p>
            <a:pPr eaLnBrk="1" hangingPunct="1">
              <a:spcAft>
                <a:spcPct val="600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Promotes and reinforces good performance and best practices.</a:t>
            </a:r>
          </a:p>
          <a:p>
            <a:pPr eaLnBrk="1" hangingPunct="1">
              <a:spcAft>
                <a:spcPct val="600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Underscores leadership priorities.</a:t>
            </a:r>
            <a:r>
              <a:rPr lang="en-US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spcAft>
                <a:spcPct val="60000"/>
              </a:spcAft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Provide information to Commanders so they can make decisions that improve the Army’s readiness</a:t>
            </a:r>
          </a:p>
          <a:p>
            <a:pPr eaLnBrk="1" hangingPunct="1">
              <a:spcAft>
                <a:spcPct val="60000"/>
              </a:spcAft>
              <a:defRPr/>
            </a:pPr>
            <a:endParaRPr lang="en-US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013" name="Text Box 2050">
            <a:extLst>
              <a:ext uri="{FF2B5EF4-FFF2-40B4-BE49-F238E27FC236}">
                <a16:creationId xmlns:a16="http://schemas.microsoft.com/office/drawing/2014/main" id="{289C4208-2B1F-6FD8-77D6-35195F494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Why do inspections?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>
            <a:extLst>
              <a:ext uri="{FF2B5EF4-FFF2-40B4-BE49-F238E27FC236}">
                <a16:creationId xmlns:a16="http://schemas.microsoft.com/office/drawing/2014/main" id="{813387D2-8C67-463E-63F7-86C30E5622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4CE11852-0339-45FA-9F25-71347BE9B50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pic>
        <p:nvPicPr>
          <p:cNvPr id="45059" name="Picture 24">
            <a:extLst>
              <a:ext uri="{FF2B5EF4-FFF2-40B4-BE49-F238E27FC236}">
                <a16:creationId xmlns:a16="http://schemas.microsoft.com/office/drawing/2014/main" id="{4CF9F010-242C-6828-DC78-DA8E0EB4A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58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5189" name="Rectangle 5">
            <a:extLst>
              <a:ext uri="{FF2B5EF4-FFF2-40B4-BE49-F238E27FC236}">
                <a16:creationId xmlns:a16="http://schemas.microsoft.com/office/drawing/2014/main" id="{30283923-68E9-7FF9-527E-A2BCBB6DFE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058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50000"/>
              </a:spcAft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Expeditionary Army</a:t>
            </a:r>
          </a:p>
          <a:p>
            <a:pPr lvl="1" eaLnBrk="1" hangingPunct="1">
              <a:lnSpc>
                <a:spcPct val="90000"/>
              </a:lnSpc>
              <a:spcAft>
                <a:spcPct val="50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Global Contingency Operations</a:t>
            </a:r>
          </a:p>
          <a:p>
            <a:pPr lvl="1" eaLnBrk="1" hangingPunct="1">
              <a:lnSpc>
                <a:spcPct val="90000"/>
              </a:lnSpc>
              <a:spcAft>
                <a:spcPct val="50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Regionally Aligned Force Deployments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Changing Army</a:t>
            </a:r>
          </a:p>
          <a:p>
            <a:pPr lvl="1" eaLnBrk="1" hangingPunct="1">
              <a:lnSpc>
                <a:spcPct val="90000"/>
              </a:lnSpc>
              <a:spcAft>
                <a:spcPct val="50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Sustainable Readiness to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ReARMM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spcAft>
                <a:spcPct val="50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Reduction / Increase in structure</a:t>
            </a:r>
          </a:p>
          <a:p>
            <a:pPr lvl="1" eaLnBrk="1" hangingPunct="1">
              <a:lnSpc>
                <a:spcPct val="90000"/>
              </a:lnSpc>
              <a:spcAft>
                <a:spcPct val="50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Reduce Friction at local and HQDA level</a:t>
            </a:r>
          </a:p>
        </p:txBody>
      </p:sp>
      <p:sp>
        <p:nvSpPr>
          <p:cNvPr id="45061" name="Text Box 2050">
            <a:extLst>
              <a:ext uri="{FF2B5EF4-FFF2-40B4-BE49-F238E27FC236}">
                <a16:creationId xmlns:a16="http://schemas.microsoft.com/office/drawing/2014/main" id="{C8C36D99-2E8E-F54B-1AA7-42115449D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Relevance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1">
            <a:extLst>
              <a:ext uri="{FF2B5EF4-FFF2-40B4-BE49-F238E27FC236}">
                <a16:creationId xmlns:a16="http://schemas.microsoft.com/office/drawing/2014/main" id="{E6CD7741-4116-41A3-BAF3-C8A00791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77DF9E55-9808-4C84-BD71-8980019F1B7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648195" name="Text Box 3">
            <a:extLst>
              <a:ext uri="{FF2B5EF4-FFF2-40B4-BE49-F238E27FC236}">
                <a16:creationId xmlns:a16="http://schemas.microsoft.com/office/drawing/2014/main" id="{2EC395A4-F3E6-4F87-8C25-ECD333620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676400"/>
            <a:ext cx="8610600" cy="467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sz="2800" dirty="0">
                <a:latin typeface="Arial" charset="0"/>
              </a:rPr>
              <a:t>		“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An evaluation that measures performance against a standard and should identify the cause of any deviation</a:t>
            </a:r>
            <a:r>
              <a:rPr lang="en-US" sz="2800" dirty="0">
                <a:latin typeface="Arial" charset="0"/>
              </a:rPr>
              <a:t>. All inspections start with compliance against a standard.  Commanders tailor inspections to their needs.”</a:t>
            </a:r>
          </a:p>
          <a:p>
            <a:pPr marL="457200" indent="-457200">
              <a:defRPr/>
            </a:pPr>
            <a:r>
              <a:rPr lang="en-US" dirty="0">
                <a:latin typeface="Arial" charset="0"/>
              </a:rPr>
              <a:t>          </a:t>
            </a:r>
          </a:p>
          <a:p>
            <a:pPr marL="914400" lvl="1" indent="-457200">
              <a:defRPr/>
            </a:pPr>
            <a:endParaRPr lang="en-US" sz="1800" u="sng" dirty="0">
              <a:latin typeface="Arial" charset="0"/>
            </a:endParaRPr>
          </a:p>
          <a:p>
            <a:pPr marL="914400" lvl="1" indent="-457200">
              <a:defRPr/>
            </a:pPr>
            <a:r>
              <a:rPr lang="en-US" sz="1400" dirty="0">
                <a:latin typeface="Arial" charset="0"/>
              </a:rPr>
              <a:t>                                          </a:t>
            </a:r>
          </a:p>
          <a:p>
            <a:pPr marL="914400" lvl="1" indent="-457200">
              <a:defRPr/>
            </a:pPr>
            <a:r>
              <a:rPr lang="en-US" sz="1400" dirty="0">
                <a:latin typeface="Arial" charset="0"/>
              </a:rPr>
              <a:t>                                         </a:t>
            </a:r>
            <a:r>
              <a:rPr lang="en-US" sz="1400" u="sng" dirty="0">
                <a:latin typeface="Arial" charset="0"/>
              </a:rPr>
              <a:t>AR 1-201</a:t>
            </a:r>
            <a:r>
              <a:rPr lang="en-US" sz="1400" dirty="0">
                <a:latin typeface="Arial" charset="0"/>
              </a:rPr>
              <a:t>, Glossary; </a:t>
            </a:r>
            <a:r>
              <a:rPr lang="en-US" sz="1400" u="sng" dirty="0">
                <a:latin typeface="Arial" charset="0"/>
              </a:rPr>
              <a:t>The Inspections Guide</a:t>
            </a:r>
            <a:r>
              <a:rPr lang="en-US" sz="1400" dirty="0">
                <a:latin typeface="Arial" charset="0"/>
              </a:rPr>
              <a:t>, Section 2-3, page 2-3-1 								and 2-3-5</a:t>
            </a:r>
          </a:p>
          <a:p>
            <a:pPr marL="457200" indent="-457200">
              <a:defRPr/>
            </a:pPr>
            <a:endParaRPr lang="en-US" sz="1800" dirty="0">
              <a:latin typeface="Arial" charset="0"/>
            </a:endParaRPr>
          </a:p>
          <a:p>
            <a:pPr marL="457200" indent="-457200">
              <a:defRPr/>
            </a:pPr>
            <a:r>
              <a:rPr lang="en-US" sz="3200" dirty="0">
                <a:solidFill>
                  <a:schemeClr val="hlink"/>
                </a:solidFill>
                <a:latin typeface="Arial" charset="0"/>
              </a:rPr>
              <a:t>      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 standard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is the way things should be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47108" name="Picture 10" descr="wooden-ruler-WD-03-B">
            <a:extLst>
              <a:ext uri="{FF2B5EF4-FFF2-40B4-BE49-F238E27FC236}">
                <a16:creationId xmlns:a16="http://schemas.microsoft.com/office/drawing/2014/main" id="{EF591AD7-5ABB-E9B3-A80F-B75ADC786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14800"/>
            <a:ext cx="46990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09" name="Group 11">
            <a:extLst>
              <a:ext uri="{FF2B5EF4-FFF2-40B4-BE49-F238E27FC236}">
                <a16:creationId xmlns:a16="http://schemas.microsoft.com/office/drawing/2014/main" id="{F6CFE38C-4593-D1B3-45EE-97F23116222B}"/>
              </a:ext>
            </a:extLst>
          </p:cNvPr>
          <p:cNvGrpSpPr>
            <a:grpSpLocks/>
          </p:cNvGrpSpPr>
          <p:nvPr/>
        </p:nvGrpSpPr>
        <p:grpSpPr bwMode="auto">
          <a:xfrm>
            <a:off x="7880350" y="76200"/>
            <a:ext cx="1612900" cy="1219200"/>
            <a:chOff x="7987901" y="228600"/>
            <a:chExt cx="1613299" cy="1219200"/>
          </a:xfrm>
        </p:grpSpPr>
        <p:sp>
          <p:nvSpPr>
            <p:cNvPr id="13" name="AutoShape 5">
              <a:extLst>
                <a:ext uri="{FF2B5EF4-FFF2-40B4-BE49-F238E27FC236}">
                  <a16:creationId xmlns:a16="http://schemas.microsoft.com/office/drawing/2014/main" id="{B9D5835D-2905-4D89-D043-2173AA3A5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7901" y="228600"/>
              <a:ext cx="1232205" cy="1219200"/>
            </a:xfrm>
            <a:prstGeom prst="star5">
              <a:avLst/>
            </a:prstGeom>
            <a:solidFill>
              <a:srgbClr val="F9F96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7115" name="Text Box 6">
              <a:extLst>
                <a:ext uri="{FF2B5EF4-FFF2-40B4-BE49-F238E27FC236}">
                  <a16:creationId xmlns:a16="http://schemas.microsoft.com/office/drawing/2014/main" id="{8C3F9CE6-01C4-96C9-3490-1777163976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1559" y="657736"/>
              <a:ext cx="1269641" cy="64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>
                  <a:latin typeface="Tempus Sans ITC" panose="04020404030D07020202" pitchFamily="82" charset="0"/>
                </a:rPr>
                <a:t>ELO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>
                  <a:latin typeface="Tempus Sans ITC" panose="04020404030D07020202" pitchFamily="82" charset="0"/>
                </a:rPr>
                <a:t>   1  </a:t>
              </a:r>
            </a:p>
          </p:txBody>
        </p:sp>
      </p:grpSp>
      <p:grpSp>
        <p:nvGrpSpPr>
          <p:cNvPr id="47110" name="Group 14">
            <a:extLst>
              <a:ext uri="{FF2B5EF4-FFF2-40B4-BE49-F238E27FC236}">
                <a16:creationId xmlns:a16="http://schemas.microsoft.com/office/drawing/2014/main" id="{795F8BA1-5770-210F-B80A-863A8D8F667E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495800"/>
            <a:ext cx="1612900" cy="1219200"/>
            <a:chOff x="7987901" y="228600"/>
            <a:chExt cx="1613299" cy="1219200"/>
          </a:xfrm>
        </p:grpSpPr>
        <p:sp>
          <p:nvSpPr>
            <p:cNvPr id="16" name="AutoShape 5">
              <a:extLst>
                <a:ext uri="{FF2B5EF4-FFF2-40B4-BE49-F238E27FC236}">
                  <a16:creationId xmlns:a16="http://schemas.microsoft.com/office/drawing/2014/main" id="{A41CC0C6-4060-908B-1311-28C3FBE16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7901" y="228600"/>
              <a:ext cx="1232205" cy="1219200"/>
            </a:xfrm>
            <a:prstGeom prst="star5">
              <a:avLst/>
            </a:prstGeom>
            <a:solidFill>
              <a:srgbClr val="F9F96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7113" name="Text Box 6">
              <a:extLst>
                <a:ext uri="{FF2B5EF4-FFF2-40B4-BE49-F238E27FC236}">
                  <a16:creationId xmlns:a16="http://schemas.microsoft.com/office/drawing/2014/main" id="{27B0DF0F-42B4-23D5-055F-8C4E02F60B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1559" y="657736"/>
              <a:ext cx="1269641" cy="64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>
                  <a:latin typeface="Tempus Sans ITC" panose="04020404030D07020202" pitchFamily="82" charset="0"/>
                </a:rPr>
                <a:t>ELO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>
                  <a:latin typeface="Tempus Sans ITC" panose="04020404030D07020202" pitchFamily="82" charset="0"/>
                </a:rPr>
                <a:t>   1  </a:t>
              </a:r>
            </a:p>
          </p:txBody>
        </p:sp>
      </p:grpSp>
      <p:sp>
        <p:nvSpPr>
          <p:cNvPr id="47111" name="Text Box 2050">
            <a:extLst>
              <a:ext uri="{FF2B5EF4-FFF2-40B4-BE49-F238E27FC236}">
                <a16:creationId xmlns:a16="http://schemas.microsoft.com/office/drawing/2014/main" id="{0F841FFF-ADBF-0588-B0D4-FA9FE7746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Definition of an Inspection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3">
            <a:extLst>
              <a:ext uri="{FF2B5EF4-FFF2-40B4-BE49-F238E27FC236}">
                <a16:creationId xmlns:a16="http://schemas.microsoft.com/office/drawing/2014/main" id="{0F3FA9E3-D583-F5E8-37BE-6A72EE4D7F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E656E4A0-79AD-4D69-A294-A1CABA81003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49155" name="Text Box 2">
            <a:extLst>
              <a:ext uri="{FF2B5EF4-FFF2-40B4-BE49-F238E27FC236}">
                <a16:creationId xmlns:a16="http://schemas.microsoft.com/office/drawing/2014/main" id="{4ACAC487-3E6E-6883-2B42-BB8427F27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27200"/>
            <a:ext cx="3254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1974" tIns="35356" rIns="71974" bIns="35356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50000"/>
              </a:spcBef>
              <a:buFont typeface="Times New Roman" panose="02020603050405020304" pitchFamily="18" charset="0"/>
              <a:buNone/>
            </a:pPr>
            <a:r>
              <a:rPr lang="en-US" altLang="en-US" sz="2500">
                <a:solidFill>
                  <a:schemeClr val="tx2"/>
                </a:solidFill>
              </a:rPr>
              <a:t>  </a:t>
            </a:r>
            <a:endParaRPr lang="en-US" altLang="en-US" sz="250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49156" name="Text Box 3">
            <a:extLst>
              <a:ext uri="{FF2B5EF4-FFF2-40B4-BE49-F238E27FC236}">
                <a16:creationId xmlns:a16="http://schemas.microsoft.com/office/drawing/2014/main" id="{BF52AE29-5A7A-A559-AE58-5C27C976B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288" y="6326188"/>
            <a:ext cx="174625" cy="46831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127" tIns="45457" rIns="87127" bIns="45457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7000"/>
              </a:lnSpc>
              <a:spcBef>
                <a:spcPct val="0"/>
              </a:spcBef>
              <a:buFontTx/>
              <a:buNone/>
            </a:pPr>
            <a:endParaRPr lang="en-US" altLang="en-US" sz="2900" b="0"/>
          </a:p>
        </p:txBody>
      </p:sp>
      <p:sp>
        <p:nvSpPr>
          <p:cNvPr id="49157" name="Text Box 4">
            <a:extLst>
              <a:ext uri="{FF2B5EF4-FFF2-40B4-BE49-F238E27FC236}">
                <a16:creationId xmlns:a16="http://schemas.microsoft.com/office/drawing/2014/main" id="{5785958F-4991-684A-ED58-4CDC114C5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4813" y="2657475"/>
            <a:ext cx="176212" cy="4667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127" tIns="45457" rIns="87127" bIns="45457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7000"/>
              </a:lnSpc>
              <a:spcBef>
                <a:spcPct val="0"/>
              </a:spcBef>
              <a:buFontTx/>
              <a:buNone/>
            </a:pPr>
            <a:endParaRPr lang="en-US" altLang="en-US" sz="2900" b="0"/>
          </a:p>
        </p:txBody>
      </p:sp>
      <p:sp>
        <p:nvSpPr>
          <p:cNvPr id="650245" name="Text Box 5">
            <a:extLst>
              <a:ext uri="{FF2B5EF4-FFF2-40B4-BE49-F238E27FC236}">
                <a16:creationId xmlns:a16="http://schemas.microsoft.com/office/drawing/2014/main" id="{61523083-D150-F467-DD08-4455E9720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716088"/>
            <a:ext cx="8077200" cy="4678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dirty="0">
                <a:latin typeface="Arial" charset="0"/>
              </a:rPr>
              <a:t>  Army Publishing Directorate (APD)</a:t>
            </a:r>
          </a:p>
          <a:p>
            <a:pPr>
              <a:spcBef>
                <a:spcPct val="20000"/>
              </a:spcBef>
              <a:buSzPct val="100000"/>
              <a:defRPr/>
            </a:pPr>
            <a:r>
              <a:rPr lang="en-US" b="0" dirty="0">
                <a:latin typeface="Arial" charset="0"/>
                <a:hlinkClick r:id="rId3"/>
              </a:rPr>
              <a:t>https://armypubs.us.army.mil/</a:t>
            </a:r>
            <a:endParaRPr lang="en-US" b="0" dirty="0">
              <a:latin typeface="Arial" charset="0"/>
            </a:endParaRPr>
          </a:p>
          <a:p>
            <a:pPr>
              <a:spcBef>
                <a:spcPct val="20000"/>
              </a:spcBef>
              <a:buSzPct val="100000"/>
              <a:defRPr/>
            </a:pPr>
            <a:r>
              <a:rPr lang="en-US" dirty="0">
                <a:latin typeface="Arial" charset="0"/>
              </a:rPr>
              <a:t>  Army G-1 (Pentagon)</a:t>
            </a:r>
          </a:p>
          <a:p>
            <a:pPr>
              <a:spcBef>
                <a:spcPct val="20000"/>
              </a:spcBef>
              <a:buSzPct val="100000"/>
              <a:defRPr/>
            </a:pPr>
            <a:r>
              <a:rPr lang="en-US" b="0" dirty="0">
                <a:latin typeface="Arial" charset="0"/>
                <a:hlinkClick r:id="rId4"/>
              </a:rPr>
              <a:t>http://www.armyg1.army.mil/ </a:t>
            </a:r>
            <a:r>
              <a:rPr lang="en-US" b="0" dirty="0">
                <a:latin typeface="Arial" charset="0"/>
              </a:rPr>
              <a:t> </a:t>
            </a:r>
          </a:p>
          <a:p>
            <a:pPr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dirty="0">
                <a:latin typeface="Arial" charset="0"/>
              </a:rPr>
              <a:t>  Department of Defense Directives </a:t>
            </a:r>
          </a:p>
          <a:p>
            <a:pPr>
              <a:spcBef>
                <a:spcPct val="20000"/>
              </a:spcBef>
              <a:buSzPct val="100000"/>
              <a:defRPr/>
            </a:pPr>
            <a:r>
              <a:rPr lang="en-US" b="0" dirty="0">
                <a:latin typeface="Arial" charset="0"/>
                <a:hlinkClick r:id="rId5"/>
              </a:rPr>
              <a:t>https://www.dtic.mil/whs/directives/</a:t>
            </a:r>
            <a:endParaRPr lang="en-US" b="0" dirty="0">
              <a:latin typeface="Arial" charset="0"/>
            </a:endParaRPr>
          </a:p>
          <a:p>
            <a:pPr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b="0" dirty="0">
                <a:latin typeface="Arial" charset="0"/>
              </a:rPr>
              <a:t>  </a:t>
            </a:r>
            <a:r>
              <a:rPr lang="en-US" dirty="0">
                <a:latin typeface="Arial" charset="0"/>
              </a:rPr>
              <a:t>National Guard Bureau</a:t>
            </a:r>
          </a:p>
          <a:p>
            <a:pPr>
              <a:spcBef>
                <a:spcPct val="20000"/>
              </a:spcBef>
              <a:buSzPct val="100000"/>
              <a:defRPr/>
            </a:pPr>
            <a:r>
              <a:rPr lang="en-US" b="0" u="sng" dirty="0">
                <a:latin typeface="Arial" charset="0"/>
                <a:hlinkClick r:id="rId6"/>
              </a:rPr>
              <a:t>https://www.ngbpdc.ngb.army.mil/</a:t>
            </a:r>
            <a:endParaRPr lang="en-US" b="0" u="sng" dirty="0">
              <a:latin typeface="Arial" charset="0"/>
            </a:endParaRPr>
          </a:p>
          <a:p>
            <a:pPr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b="0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milSuite</a:t>
            </a:r>
            <a:endParaRPr lang="en-US" dirty="0">
              <a:latin typeface="Arial" charset="0"/>
            </a:endParaRPr>
          </a:p>
          <a:p>
            <a:pPr>
              <a:spcBef>
                <a:spcPct val="20000"/>
              </a:spcBef>
              <a:buSzPct val="100000"/>
              <a:defRPr/>
            </a:pPr>
            <a:r>
              <a:rPr lang="en-US" b="0" dirty="0">
                <a:latin typeface="Arial" charset="0"/>
              </a:rPr>
              <a:t> </a:t>
            </a:r>
            <a:r>
              <a:rPr lang="en-US" b="0" dirty="0">
                <a:latin typeface="Arial" charset="0"/>
                <a:hlinkClick r:id="rId7"/>
              </a:rPr>
              <a:t>https://www.milsuite.mil</a:t>
            </a:r>
            <a:endParaRPr lang="en-US" b="0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n-US" dirty="0">
                <a:latin typeface="Arial" charset="0"/>
              </a:rPr>
              <a:t>Know the </a:t>
            </a:r>
            <a:r>
              <a:rPr lang="en-US" u="sng" dirty="0">
                <a:latin typeface="Arial" charset="0"/>
              </a:rPr>
              <a:t>proponent</a:t>
            </a:r>
            <a:r>
              <a:rPr lang="en-US" dirty="0">
                <a:latin typeface="Arial" charset="0"/>
              </a:rPr>
              <a:t> for each regulation to fix responsibility, and check the </a:t>
            </a:r>
            <a:r>
              <a:rPr lang="en-US" u="sng" dirty="0">
                <a:latin typeface="Arial" charset="0"/>
              </a:rPr>
              <a:t>applicability</a:t>
            </a:r>
            <a:r>
              <a:rPr lang="en-US" dirty="0">
                <a:latin typeface="Arial" charset="0"/>
              </a:rPr>
              <a:t> of the regulation. 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Does the regulation apply to everyone in the Army?</a:t>
            </a:r>
            <a:endParaRPr lang="en-US" b="0" dirty="0">
              <a:latin typeface="Arial" charset="0"/>
            </a:endParaRPr>
          </a:p>
        </p:txBody>
      </p:sp>
      <p:pic>
        <p:nvPicPr>
          <p:cNvPr id="49159" name="Picture 7" descr="MCj04315400000[1]">
            <a:extLst>
              <a:ext uri="{FF2B5EF4-FFF2-40B4-BE49-F238E27FC236}">
                <a16:creationId xmlns:a16="http://schemas.microsoft.com/office/drawing/2014/main" id="{F2D1608B-09AF-83C9-B435-9E86E985F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05000"/>
            <a:ext cx="21209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ext Box 2050">
            <a:extLst>
              <a:ext uri="{FF2B5EF4-FFF2-40B4-BE49-F238E27FC236}">
                <a16:creationId xmlns:a16="http://schemas.microsoft.com/office/drawing/2014/main" id="{540E5469-053A-D592-065E-C16DC3480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Searching for Standards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1">
            <a:extLst>
              <a:ext uri="{FF2B5EF4-FFF2-40B4-BE49-F238E27FC236}">
                <a16:creationId xmlns:a16="http://schemas.microsoft.com/office/drawing/2014/main" id="{43BA3E59-5128-8E4E-51B9-733CE15A33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0847EA99-3DAB-4393-B35E-B26A52EBCC6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51203" name="Text Box 2">
            <a:extLst>
              <a:ext uri="{FF2B5EF4-FFF2-40B4-BE49-F238E27FC236}">
                <a16:creationId xmlns:a16="http://schemas.microsoft.com/office/drawing/2014/main" id="{52B43AEF-409A-2024-441D-17E45F2C1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6003925"/>
            <a:ext cx="467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Five Principles (</a:t>
            </a:r>
            <a:r>
              <a:rPr lang="en-US" altLang="en-US" sz="1800" u="sng"/>
              <a:t>AR 1-201</a:t>
            </a:r>
            <a:r>
              <a:rPr lang="en-US" altLang="en-US" sz="1800"/>
              <a:t>, paragraph 2-2)</a:t>
            </a:r>
          </a:p>
        </p:txBody>
      </p:sp>
      <p:sp>
        <p:nvSpPr>
          <p:cNvPr id="51204" name="Text Box 3">
            <a:extLst>
              <a:ext uri="{FF2B5EF4-FFF2-40B4-BE49-F238E27FC236}">
                <a16:creationId xmlns:a16="http://schemas.microsoft.com/office/drawing/2014/main" id="{F3D3FAE2-3A2F-1C2A-DC7D-61FF0819A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68488"/>
            <a:ext cx="82296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	</a:t>
            </a:r>
            <a:r>
              <a:rPr lang="en-US" altLang="en-US" sz="2800" i="1"/>
              <a:t>1.</a:t>
            </a:r>
            <a:r>
              <a:rPr lang="en-US" altLang="en-US" sz="2400"/>
              <a:t>  </a:t>
            </a:r>
            <a:r>
              <a:rPr lang="en-US" altLang="en-US" sz="2800" i="1"/>
              <a:t>Purposeful</a:t>
            </a:r>
          </a:p>
          <a:p>
            <a:pPr>
              <a:spcBef>
                <a:spcPct val="0"/>
              </a:spcBef>
            </a:pPr>
            <a:endParaRPr lang="en-US" altLang="en-US" sz="2800" i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/>
              <a:t>	2.  Coordinated</a:t>
            </a:r>
          </a:p>
          <a:p>
            <a:pPr>
              <a:spcBef>
                <a:spcPct val="0"/>
              </a:spcBef>
            </a:pPr>
            <a:endParaRPr lang="en-US" altLang="en-US" sz="2800" i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/>
              <a:t>	3.  Focused on Feedback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i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/>
              <a:t>	4.  Instructive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i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/>
              <a:t>	5.  Followed up</a:t>
            </a:r>
            <a:endParaRPr lang="en-US" altLang="en-US" sz="2400"/>
          </a:p>
          <a:p>
            <a:pPr>
              <a:spcBef>
                <a:spcPct val="0"/>
              </a:spcBef>
            </a:pPr>
            <a:endParaRPr lang="en-US" altLang="en-US" sz="2400"/>
          </a:p>
        </p:txBody>
      </p:sp>
      <p:pic>
        <p:nvPicPr>
          <p:cNvPr id="51205" name="Picture 4">
            <a:extLst>
              <a:ext uri="{FF2B5EF4-FFF2-40B4-BE49-F238E27FC236}">
                <a16:creationId xmlns:a16="http://schemas.microsoft.com/office/drawing/2014/main" id="{7292EA62-7BBB-155B-44C6-26408F335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426">
            <a:off x="5562600" y="1828800"/>
            <a:ext cx="2946400" cy="38004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5F5F5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06" name="Group 14">
            <a:extLst>
              <a:ext uri="{FF2B5EF4-FFF2-40B4-BE49-F238E27FC236}">
                <a16:creationId xmlns:a16="http://schemas.microsoft.com/office/drawing/2014/main" id="{418ECF30-9091-4E4D-A91C-4C432F843A54}"/>
              </a:ext>
            </a:extLst>
          </p:cNvPr>
          <p:cNvGrpSpPr>
            <a:grpSpLocks/>
          </p:cNvGrpSpPr>
          <p:nvPr/>
        </p:nvGrpSpPr>
        <p:grpSpPr bwMode="auto">
          <a:xfrm>
            <a:off x="7859713" y="76200"/>
            <a:ext cx="1612900" cy="1219200"/>
            <a:chOff x="7987901" y="228600"/>
            <a:chExt cx="1613299" cy="1219200"/>
          </a:xfrm>
        </p:grpSpPr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id="{1499533B-E416-089D-E48F-D3683C74A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7901" y="228600"/>
              <a:ext cx="1232205" cy="1219200"/>
            </a:xfrm>
            <a:prstGeom prst="star5">
              <a:avLst/>
            </a:prstGeom>
            <a:solidFill>
              <a:srgbClr val="F9F96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209" name="Text Box 6">
              <a:extLst>
                <a:ext uri="{FF2B5EF4-FFF2-40B4-BE49-F238E27FC236}">
                  <a16:creationId xmlns:a16="http://schemas.microsoft.com/office/drawing/2014/main" id="{A368F160-33FC-6368-1F01-18846B82CC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1559" y="657736"/>
              <a:ext cx="126964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>
                  <a:latin typeface="Tempus Sans ITC" panose="04020404030D07020202" pitchFamily="82" charset="0"/>
                </a:rPr>
                <a:t>ELO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>
                  <a:latin typeface="Tempus Sans ITC" panose="04020404030D07020202" pitchFamily="82" charset="0"/>
                </a:rPr>
                <a:t>   4 </a:t>
              </a:r>
            </a:p>
          </p:txBody>
        </p:sp>
      </p:grpSp>
      <p:sp>
        <p:nvSpPr>
          <p:cNvPr id="51207" name="Text Box 2050">
            <a:extLst>
              <a:ext uri="{FF2B5EF4-FFF2-40B4-BE49-F238E27FC236}">
                <a16:creationId xmlns:a16="http://schemas.microsoft.com/office/drawing/2014/main" id="{E70875C1-091F-C630-A2A9-06925254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Principles of Army Inspections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1">
            <a:extLst>
              <a:ext uri="{FF2B5EF4-FFF2-40B4-BE49-F238E27FC236}">
                <a16:creationId xmlns:a16="http://schemas.microsoft.com/office/drawing/2014/main" id="{936EBA67-715E-7D30-A9C7-E4C4A601B3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2478BDFD-2F1E-4C0C-8CFF-5EE710196A0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367619" name="Text Box 3">
            <a:extLst>
              <a:ext uri="{FF2B5EF4-FFF2-40B4-BE49-F238E27FC236}">
                <a16:creationId xmlns:a16="http://schemas.microsoft.com/office/drawing/2014/main" id="{DB6A2C10-32E0-62AD-E4DE-5143242B7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76400"/>
            <a:ext cx="8229600" cy="4954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1.  Purposeful</a:t>
            </a:r>
          </a:p>
          <a:p>
            <a:pPr marL="457200" indent="-457200">
              <a:buFontTx/>
              <a:buChar char="•"/>
              <a:defRPr/>
            </a:pP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914400" lvl="1" indent="-457200">
              <a:defRPr/>
            </a:pPr>
            <a:r>
              <a:rPr lang="en-US" sz="2400" dirty="0">
                <a:latin typeface="Arial" charset="0"/>
              </a:rPr>
              <a:t>The commander approves the specific purpose of the inspection.</a:t>
            </a:r>
          </a:p>
          <a:p>
            <a:pPr marL="914400" lvl="1" indent="-457200">
              <a:buFont typeface="Wingdings" pitchFamily="2" charset="2"/>
              <a:buChar char="§"/>
              <a:defRPr/>
            </a:pPr>
            <a:endParaRPr lang="en-US" sz="2400" dirty="0">
              <a:latin typeface="Arial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US" sz="2400" i="1" dirty="0">
                <a:solidFill>
                  <a:srgbClr val="0000FF"/>
                </a:solidFill>
                <a:latin typeface="Arial" charset="0"/>
              </a:rPr>
              <a:t>Related to mission accomplishment</a:t>
            </a:r>
            <a:endParaRPr lang="en-US" sz="2400" i="1" dirty="0">
              <a:latin typeface="Arial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endParaRPr lang="en-US" sz="2400" i="1" dirty="0">
              <a:latin typeface="Arial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US" sz="2400" i="1" dirty="0">
                <a:latin typeface="Arial" charset="0"/>
              </a:rPr>
              <a:t>Be tailored to meet the commander’s needs while remaining relevant and responsive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endParaRPr lang="en-US" sz="2400" i="1" dirty="0">
              <a:latin typeface="Arial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US" sz="2400" i="1" dirty="0">
                <a:latin typeface="Arial" charset="0"/>
              </a:rPr>
              <a:t>Be performance-oriented and start with an evaluation against a standard</a:t>
            </a:r>
          </a:p>
          <a:p>
            <a:pPr marL="1371600" lvl="2" indent="-457200">
              <a:buFont typeface="Wingdings" pitchFamily="2" charset="2"/>
              <a:buChar char="ü"/>
              <a:defRPr/>
            </a:pPr>
            <a:endParaRPr lang="en-US" sz="2400" i="1" dirty="0">
              <a:latin typeface="Arial" charset="0"/>
            </a:endParaRPr>
          </a:p>
        </p:txBody>
      </p:sp>
      <p:sp>
        <p:nvSpPr>
          <p:cNvPr id="53252" name="Text Box 2050">
            <a:extLst>
              <a:ext uri="{FF2B5EF4-FFF2-40B4-BE49-F238E27FC236}">
                <a16:creationId xmlns:a16="http://schemas.microsoft.com/office/drawing/2014/main" id="{320F06BD-2070-42BF-6520-5BA809E51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Principles of Army Inspections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1">
            <a:extLst>
              <a:ext uri="{FF2B5EF4-FFF2-40B4-BE49-F238E27FC236}">
                <a16:creationId xmlns:a16="http://schemas.microsoft.com/office/drawing/2014/main" id="{DBC34102-24DE-E5A7-5EF4-281185E022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E4B27BFC-F6D7-493B-9CDA-D3866484960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629764" name="Rectangle 4">
            <a:extLst>
              <a:ext uri="{FF2B5EF4-FFF2-40B4-BE49-F238E27FC236}">
                <a16:creationId xmlns:a16="http://schemas.microsoft.com/office/drawing/2014/main" id="{47B1F300-705A-185A-4FFF-35EB64016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8" y="2571750"/>
            <a:ext cx="9144000" cy="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8436" name="Picture 5" descr="iglogo_smm">
            <a:extLst>
              <a:ext uri="{FF2B5EF4-FFF2-40B4-BE49-F238E27FC236}">
                <a16:creationId xmlns:a16="http://schemas.microsoft.com/office/drawing/2014/main" id="{E117D617-A89E-4BCE-0518-5AA4600B6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95800"/>
            <a:ext cx="1676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">
            <a:extLst>
              <a:ext uri="{FF2B5EF4-FFF2-40B4-BE49-F238E27FC236}">
                <a16:creationId xmlns:a16="http://schemas.microsoft.com/office/drawing/2014/main" id="{084430EC-FBF4-50C6-DC87-EF82D601F1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3" y="4495800"/>
            <a:ext cx="268922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2050">
            <a:extLst>
              <a:ext uri="{FF2B5EF4-FFF2-40B4-BE49-F238E27FC236}">
                <a16:creationId xmlns:a16="http://schemas.microsoft.com/office/drawing/2014/main" id="{7434FE8E-850C-E77E-413A-87274C1B7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Instructor Information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1">
            <a:extLst>
              <a:ext uri="{FF2B5EF4-FFF2-40B4-BE49-F238E27FC236}">
                <a16:creationId xmlns:a16="http://schemas.microsoft.com/office/drawing/2014/main" id="{BED2835A-A476-ED10-106E-5AA9E7574C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2ED0D193-9453-4AF3-81AA-6288483312F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521219" name="Text Box 1027">
            <a:extLst>
              <a:ext uri="{FF2B5EF4-FFF2-40B4-BE49-F238E27FC236}">
                <a16:creationId xmlns:a16="http://schemas.microsoft.com/office/drawing/2014/main" id="{64E13576-208C-C8F9-92B8-5514395BC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00200"/>
            <a:ext cx="8229600" cy="4824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2.   Coordinated</a:t>
            </a:r>
          </a:p>
          <a:p>
            <a:pPr marL="457200" indent="-457200">
              <a:lnSpc>
                <a:spcPct val="60000"/>
              </a:lnSpc>
              <a:buFontTx/>
              <a:buChar char="•"/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914400" lvl="1" indent="-457200">
              <a:defRPr/>
            </a:pPr>
            <a:r>
              <a:rPr lang="en-US" dirty="0">
                <a:latin typeface="Arial" charset="0"/>
              </a:rPr>
              <a:t>To ensure the proper coordination of inspections, an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annual review</a:t>
            </a:r>
            <a:r>
              <a:rPr lang="en-US" dirty="0">
                <a:latin typeface="Arial" charset="0"/>
              </a:rPr>
              <a:t> of all scheduled inspections should occur that answers the following three questions:</a:t>
            </a:r>
          </a:p>
          <a:p>
            <a:pPr marL="914400" lvl="1" indent="-457200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dirty="0">
              <a:latin typeface="Arial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i="1" dirty="0">
                <a:latin typeface="Arial" charset="0"/>
              </a:rPr>
              <a:t>Can this inspection be canceled or combined with another inspection?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i="1" dirty="0">
              <a:latin typeface="Arial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i="1" dirty="0">
                <a:latin typeface="Arial" charset="0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Arial" charset="0"/>
              </a:rPr>
              <a:t>Does this inspection duplicate or complement another inspection?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i="1" dirty="0">
              <a:latin typeface="Arial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i="1" dirty="0">
                <a:latin typeface="Arial" charset="0"/>
              </a:rPr>
              <a:t> Do inspection reports from other agencies or echelons of command exist that can assist in the conduct of an inspection?</a:t>
            </a:r>
          </a:p>
          <a:p>
            <a:pPr marL="914400" lvl="1" indent="-457200">
              <a:buFont typeface="Wingdings" pitchFamily="2" charset="2"/>
              <a:buChar char="ü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55300" name="Text Box 2050">
            <a:extLst>
              <a:ext uri="{FF2B5EF4-FFF2-40B4-BE49-F238E27FC236}">
                <a16:creationId xmlns:a16="http://schemas.microsoft.com/office/drawing/2014/main" id="{F43570D3-0979-1679-18F9-DAAD196CD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Principles of Army Inspections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1">
            <a:extLst>
              <a:ext uri="{FF2B5EF4-FFF2-40B4-BE49-F238E27FC236}">
                <a16:creationId xmlns:a16="http://schemas.microsoft.com/office/drawing/2014/main" id="{8E3A411A-66C7-E536-F1AE-5338195A15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CA76EAD6-95D3-483E-A1AB-8E3C0A5ED33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523268" name="Text Box 1028">
            <a:extLst>
              <a:ext uri="{FF2B5EF4-FFF2-40B4-BE49-F238E27FC236}">
                <a16:creationId xmlns:a16="http://schemas.microsoft.com/office/drawing/2014/main" id="{AF98016D-9D3D-0191-6022-9BE599D68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19250"/>
            <a:ext cx="8534400" cy="432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3300"/>
                </a:solidFill>
                <a:latin typeface="Arial" charset="0"/>
              </a:rPr>
              <a:t>3.   </a:t>
            </a:r>
            <a:r>
              <a:rPr lang="en-US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Focused on Feedback</a:t>
            </a:r>
            <a:r>
              <a:rPr lang="en-US" sz="2400" dirty="0">
                <a:latin typeface="Arial" charset="0"/>
              </a:rPr>
              <a:t> – </a:t>
            </a:r>
            <a:r>
              <a:rPr lang="en-US" sz="2400" u="sng" dirty="0">
                <a:solidFill>
                  <a:srgbClr val="0000FF"/>
                </a:solidFill>
                <a:latin typeface="Arial" charset="0"/>
              </a:rPr>
              <a:t>Written inspection reports</a:t>
            </a:r>
            <a:endParaRPr lang="en-US" sz="2400" dirty="0">
              <a:solidFill>
                <a:srgbClr val="0000FF"/>
              </a:solidFill>
              <a:latin typeface="Arial" charset="0"/>
            </a:endParaRPr>
          </a:p>
          <a:p>
            <a:pPr>
              <a:lnSpc>
                <a:spcPct val="40000"/>
              </a:lnSpc>
              <a:buFontTx/>
              <a:buChar char="•"/>
              <a:defRPr/>
            </a:pPr>
            <a:endParaRPr lang="en-US" sz="2400" dirty="0">
              <a:latin typeface="Arial" charset="0"/>
            </a:endParaRPr>
          </a:p>
          <a:p>
            <a:pPr lvl="1">
              <a:buFontTx/>
              <a:buChar char="•"/>
              <a:defRPr/>
            </a:pPr>
            <a:r>
              <a:rPr lang="en-US" sz="2400" dirty="0">
                <a:latin typeface="Arial" charset="0"/>
              </a:rPr>
              <a:t>  </a:t>
            </a:r>
            <a:r>
              <a:rPr lang="en-US" sz="2400" i="1" dirty="0">
                <a:latin typeface="Arial" charset="0"/>
              </a:rPr>
              <a:t>Inspections are critical because they provide the commander / TAG / Program manager / Director with accurate and timely feedback. </a:t>
            </a:r>
          </a:p>
          <a:p>
            <a:pPr lvl="1">
              <a:lnSpc>
                <a:spcPct val="30000"/>
              </a:lnSpc>
              <a:buFontTx/>
              <a:buChar char="•"/>
              <a:defRPr/>
            </a:pPr>
            <a:endParaRPr lang="en-US" sz="2400" i="1" dirty="0">
              <a:latin typeface="Arial" charset="0"/>
            </a:endParaRPr>
          </a:p>
          <a:p>
            <a:pPr lvl="1">
              <a:buFontTx/>
              <a:buChar char="•"/>
              <a:defRPr/>
            </a:pPr>
            <a:r>
              <a:rPr lang="en-US" sz="2400" i="1" dirty="0">
                <a:latin typeface="Arial" charset="0"/>
              </a:rPr>
              <a:t>  Inspection results include:</a:t>
            </a:r>
          </a:p>
          <a:p>
            <a:pPr>
              <a:lnSpc>
                <a:spcPct val="60000"/>
              </a:lnSpc>
              <a:buFontTx/>
              <a:buChar char="•"/>
              <a:defRPr/>
            </a:pPr>
            <a:endParaRPr lang="en-US" sz="2400" i="1" dirty="0">
              <a:latin typeface="Arial" charset="0"/>
            </a:endParaRPr>
          </a:p>
          <a:p>
            <a:pPr lvl="2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sz="2400" dirty="0">
                <a:latin typeface="Arial" charset="0"/>
              </a:rPr>
              <a:t>  </a:t>
            </a:r>
            <a:r>
              <a:rPr lang="en-US" sz="2400" i="1" dirty="0">
                <a:latin typeface="Arial" charset="0"/>
              </a:rPr>
              <a:t>The identification of root causes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sz="2400" i="1" dirty="0">
                <a:latin typeface="Arial" charset="0"/>
              </a:rPr>
              <a:t>  The identification of strengths and weaknesses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sz="2400" i="1" dirty="0">
                <a:latin typeface="Arial" charset="0"/>
              </a:rPr>
              <a:t>  The implementation of corrective actions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sz="2400" i="1" dirty="0">
                <a:latin typeface="Arial" charset="0"/>
              </a:rPr>
              <a:t>  The sharing of inspection results</a:t>
            </a:r>
          </a:p>
        </p:txBody>
      </p:sp>
      <p:sp>
        <p:nvSpPr>
          <p:cNvPr id="57348" name="Text Box 2050">
            <a:extLst>
              <a:ext uri="{FF2B5EF4-FFF2-40B4-BE49-F238E27FC236}">
                <a16:creationId xmlns:a16="http://schemas.microsoft.com/office/drawing/2014/main" id="{82A44F9F-1491-A3CB-A140-B7D20B500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Principles of Army Inspections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1">
            <a:extLst>
              <a:ext uri="{FF2B5EF4-FFF2-40B4-BE49-F238E27FC236}">
                <a16:creationId xmlns:a16="http://schemas.microsoft.com/office/drawing/2014/main" id="{91D56EF3-5F1B-6617-2F9A-E242EDF6F3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AE316DB3-60D7-4480-96D5-40959F44919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369669" name="Text Box 5">
            <a:extLst>
              <a:ext uri="{FF2B5EF4-FFF2-40B4-BE49-F238E27FC236}">
                <a16:creationId xmlns:a16="http://schemas.microsoft.com/office/drawing/2014/main" id="{CFD317C5-2C53-1A61-D002-79696ADD7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05000"/>
            <a:ext cx="8185150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4.   Instructive</a:t>
            </a:r>
          </a:p>
          <a:p>
            <a:pPr marL="457200" indent="-457200">
              <a:defRPr/>
            </a:pPr>
            <a:endParaRPr lang="en-US" sz="2400" dirty="0">
              <a:latin typeface="Arial" charset="0"/>
            </a:endParaRPr>
          </a:p>
          <a:p>
            <a:pPr marL="914400" lvl="1" indent="-457200">
              <a:buFontTx/>
              <a:buChar char="•"/>
              <a:defRPr/>
            </a:pPr>
            <a:r>
              <a:rPr lang="en-US" sz="2400" i="1" dirty="0">
                <a:solidFill>
                  <a:srgbClr val="0000FF"/>
                </a:solidFill>
                <a:latin typeface="Arial" charset="0"/>
              </a:rPr>
              <a:t>Teaching and training</a:t>
            </a:r>
            <a:r>
              <a:rPr lang="en-US" sz="2400" i="1" dirty="0">
                <a:latin typeface="Arial" charset="0"/>
              </a:rPr>
              <a:t> is an essential element of all inspections and is the overarching purpose of Staff Assistance Visits.</a:t>
            </a:r>
          </a:p>
          <a:p>
            <a:pPr marL="914400" lvl="1" indent="-457200">
              <a:buFontTx/>
              <a:buChar char="•"/>
              <a:defRPr/>
            </a:pPr>
            <a:endParaRPr lang="en-US" sz="2400" i="1" dirty="0">
              <a:latin typeface="Arial" charset="0"/>
            </a:endParaRPr>
          </a:p>
          <a:p>
            <a:pPr marL="914400" lvl="1" indent="-457200">
              <a:buFontTx/>
              <a:buChar char="•"/>
              <a:defRPr/>
            </a:pPr>
            <a:r>
              <a:rPr lang="en-US" sz="2400" i="1" dirty="0">
                <a:latin typeface="Arial" charset="0"/>
              </a:rPr>
              <a:t>No inspection is complete if the units or agencies inspected have not learned about goals and standards and how to achieve them.</a:t>
            </a:r>
          </a:p>
        </p:txBody>
      </p:sp>
      <p:sp>
        <p:nvSpPr>
          <p:cNvPr id="59396" name="Text Box 2050">
            <a:extLst>
              <a:ext uri="{FF2B5EF4-FFF2-40B4-BE49-F238E27FC236}">
                <a16:creationId xmlns:a16="http://schemas.microsoft.com/office/drawing/2014/main" id="{0E51B1AC-AD96-8511-67AF-E27AA9183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Principles of Army Inspections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1">
            <a:extLst>
              <a:ext uri="{FF2B5EF4-FFF2-40B4-BE49-F238E27FC236}">
                <a16:creationId xmlns:a16="http://schemas.microsoft.com/office/drawing/2014/main" id="{B3175A1B-7DBC-C806-5705-AFE464B6C9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E579C430-60C9-4C30-A284-78FC882D63D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525315" name="Text Box 1027">
            <a:extLst>
              <a:ext uri="{FF2B5EF4-FFF2-40B4-BE49-F238E27FC236}">
                <a16:creationId xmlns:a16="http://schemas.microsoft.com/office/drawing/2014/main" id="{4F121FD6-B6AC-F15B-EC82-1399DB13F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00200"/>
            <a:ext cx="8185150" cy="4881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5.  Followed up</a:t>
            </a:r>
          </a:p>
          <a:p>
            <a:pPr marL="457200" indent="-457200">
              <a:lnSpc>
                <a:spcPct val="60000"/>
              </a:lnSpc>
              <a:defRPr/>
            </a:pPr>
            <a:endParaRPr lang="en-US" sz="28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914400" lvl="1" indent="-457200">
              <a:buFontTx/>
              <a:buChar char="•"/>
              <a:defRPr/>
            </a:pPr>
            <a:r>
              <a:rPr lang="en-US" sz="2400" i="1" dirty="0">
                <a:latin typeface="Arial" charset="0"/>
              </a:rPr>
              <a:t>Inspections expend valuable resources and are not complete unless a unit or agency develops and executes a follow-up inspection or plan </a:t>
            </a:r>
            <a:r>
              <a:rPr lang="en-US" sz="2400" i="1" dirty="0">
                <a:solidFill>
                  <a:srgbClr val="0000FF"/>
                </a:solidFill>
                <a:latin typeface="Arial" charset="0"/>
              </a:rPr>
              <a:t>to ensure the implementation of corrective actions</a:t>
            </a:r>
            <a:r>
              <a:rPr lang="en-US" sz="2400" i="1" dirty="0">
                <a:latin typeface="Arial" charset="0"/>
              </a:rPr>
              <a:t>.</a:t>
            </a:r>
          </a:p>
          <a:p>
            <a:pPr marL="914400" lvl="1" indent="-457200">
              <a:lnSpc>
                <a:spcPct val="60000"/>
              </a:lnSpc>
              <a:buFontTx/>
              <a:buChar char="•"/>
              <a:defRPr/>
            </a:pPr>
            <a:endParaRPr lang="en-US" sz="2400" i="1" dirty="0">
              <a:latin typeface="Arial" charset="0"/>
            </a:endParaRPr>
          </a:p>
          <a:p>
            <a:pPr marL="914400" lvl="1" indent="-457200">
              <a:buFontTx/>
              <a:buChar char="•"/>
              <a:defRPr/>
            </a:pPr>
            <a:r>
              <a:rPr lang="en-US" sz="2400" i="1" dirty="0">
                <a:latin typeface="Arial" charset="0"/>
              </a:rPr>
              <a:t>Follow-up actions can include:</a:t>
            </a:r>
          </a:p>
          <a:p>
            <a:pPr marL="914400" lvl="1" indent="-457200">
              <a:lnSpc>
                <a:spcPct val="50000"/>
              </a:lnSpc>
              <a:buFontTx/>
              <a:buChar char="•"/>
              <a:defRPr/>
            </a:pPr>
            <a:endParaRPr lang="en-US" sz="2400" i="1" dirty="0">
              <a:latin typeface="Arial" charset="0"/>
            </a:endParaRPr>
          </a:p>
          <a:p>
            <a:pPr marL="1371600" lvl="2" indent="-457200">
              <a:buFont typeface="Wingdings" pitchFamily="2" charset="2"/>
              <a:buChar char="ü"/>
              <a:defRPr/>
            </a:pPr>
            <a:r>
              <a:rPr lang="en-US" sz="2400" dirty="0">
                <a:latin typeface="Arial" charset="0"/>
              </a:rPr>
              <a:t>Re-inspections</a:t>
            </a:r>
          </a:p>
          <a:p>
            <a:pPr marL="1371600" lvl="2" indent="-457200">
              <a:buFont typeface="Wingdings" pitchFamily="2" charset="2"/>
              <a:buChar char="ü"/>
              <a:defRPr/>
            </a:pPr>
            <a:r>
              <a:rPr lang="en-US" sz="2400" dirty="0">
                <a:latin typeface="Arial" charset="0"/>
              </a:rPr>
              <a:t>Telephone calls or visits to proponents to check on the progress of corrective actions</a:t>
            </a:r>
          </a:p>
          <a:p>
            <a:pPr marL="1371600" lvl="2" indent="-457200">
              <a:buFont typeface="Wingdings" pitchFamily="2" charset="2"/>
              <a:buChar char="ü"/>
              <a:defRPr/>
            </a:pPr>
            <a:r>
              <a:rPr lang="en-US" sz="2400" dirty="0">
                <a:latin typeface="Arial" charset="0"/>
              </a:rPr>
              <a:t>Requests for formal responses (Reply by Memorandum)</a:t>
            </a:r>
          </a:p>
        </p:txBody>
      </p:sp>
      <p:sp>
        <p:nvSpPr>
          <p:cNvPr id="61444" name="Text Box 2050">
            <a:extLst>
              <a:ext uri="{FF2B5EF4-FFF2-40B4-BE49-F238E27FC236}">
                <a16:creationId xmlns:a16="http://schemas.microsoft.com/office/drawing/2014/main" id="{F931E72D-2EBF-3866-3A02-B1440C833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Principles of Army Inspections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1">
            <a:extLst>
              <a:ext uri="{FF2B5EF4-FFF2-40B4-BE49-F238E27FC236}">
                <a16:creationId xmlns:a16="http://schemas.microsoft.com/office/drawing/2014/main" id="{79950450-09AF-D95D-CB4C-B39C769947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866277DE-A8E6-4E1A-B625-0782D59B434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63491" name="Text Box 2">
            <a:extLst>
              <a:ext uri="{FF2B5EF4-FFF2-40B4-BE49-F238E27FC236}">
                <a16:creationId xmlns:a16="http://schemas.microsoft.com/office/drawing/2014/main" id="{DAA0CA0D-095D-4DA7-0CD9-E5E2C9BA8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1981200"/>
            <a:ext cx="78517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974" tIns="35356" rIns="71974" bIns="35356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900" u="sng">
                <a:solidFill>
                  <a:schemeClr val="tx2"/>
                </a:solidFill>
              </a:rPr>
              <a:t>ELO 1</a:t>
            </a:r>
            <a:r>
              <a:rPr lang="en-US" altLang="en-US" sz="2900">
                <a:solidFill>
                  <a:schemeClr val="tx2"/>
                </a:solidFill>
              </a:rPr>
              <a:t>: Define the term </a:t>
            </a:r>
            <a:r>
              <a:rPr lang="en-US" altLang="en-US" sz="2900">
                <a:solidFill>
                  <a:srgbClr val="FF0000"/>
                </a:solidFill>
              </a:rPr>
              <a:t>Inspection</a:t>
            </a:r>
            <a:r>
              <a:rPr lang="en-US" altLang="en-US" sz="2900">
                <a:solidFill>
                  <a:schemeClr val="tx2"/>
                </a:solidFill>
              </a:rPr>
              <a:t>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900" u="sng"/>
              <a:t>ELO 1</a:t>
            </a:r>
            <a:r>
              <a:rPr lang="en-US" altLang="en-US" sz="2900"/>
              <a:t>: Define the term </a:t>
            </a:r>
            <a:r>
              <a:rPr lang="en-US" altLang="en-US" sz="2900">
                <a:solidFill>
                  <a:srgbClr val="FF0000"/>
                </a:solidFill>
              </a:rPr>
              <a:t>Standard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900" u="sng"/>
              <a:t>ELO 4</a:t>
            </a:r>
            <a:r>
              <a:rPr lang="en-US" altLang="en-US" sz="2900"/>
              <a:t>: Describe the five </a:t>
            </a:r>
            <a:r>
              <a:rPr lang="en-US" altLang="en-US" sz="2900">
                <a:solidFill>
                  <a:srgbClr val="FF0000"/>
                </a:solidFill>
              </a:rPr>
              <a:t>Inspection</a:t>
            </a:r>
            <a:r>
              <a:rPr lang="en-US" altLang="en-US" sz="2900"/>
              <a:t> </a:t>
            </a:r>
            <a:r>
              <a:rPr lang="en-US" altLang="en-US" sz="2900">
                <a:solidFill>
                  <a:srgbClr val="FF0000"/>
                </a:solidFill>
              </a:rPr>
              <a:t>Principles</a:t>
            </a:r>
            <a:r>
              <a:rPr lang="en-US" altLang="en-US" sz="2900"/>
              <a:t> </a:t>
            </a:r>
            <a:endParaRPr lang="en-US" altLang="en-US" sz="290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sz="2900"/>
          </a:p>
        </p:txBody>
      </p:sp>
      <p:sp>
        <p:nvSpPr>
          <p:cNvPr id="63492" name="Text Box 2050">
            <a:extLst>
              <a:ext uri="{FF2B5EF4-FFF2-40B4-BE49-F238E27FC236}">
                <a16:creationId xmlns:a16="http://schemas.microsoft.com/office/drawing/2014/main" id="{B3D4146C-79F5-BD10-8079-B46ED6017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Summary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1">
            <a:extLst>
              <a:ext uri="{FF2B5EF4-FFF2-40B4-BE49-F238E27FC236}">
                <a16:creationId xmlns:a16="http://schemas.microsoft.com/office/drawing/2014/main" id="{3B25F40C-B148-6FD9-57AB-CD0DBDBD65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E67B0F60-26AE-4483-8B42-FD6B5894898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65539" name="Text Box 2">
            <a:extLst>
              <a:ext uri="{FF2B5EF4-FFF2-40B4-BE49-F238E27FC236}">
                <a16:creationId xmlns:a16="http://schemas.microsoft.com/office/drawing/2014/main" id="{20178B3E-2CF7-3B9A-13D3-A5F4934FD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76400"/>
            <a:ext cx="6084888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0000FF"/>
                </a:solidFill>
              </a:rPr>
              <a:t>The Organizational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0000FF"/>
                </a:solidFill>
              </a:rPr>
              <a:t> Inspection Program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0000FF"/>
                </a:solidFill>
              </a:rPr>
              <a:t>(OIP)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479237" name="Text Box 1029">
            <a:extLst>
              <a:ext uri="{FF2B5EF4-FFF2-40B4-BE49-F238E27FC236}">
                <a16:creationId xmlns:a16="http://schemas.microsoft.com/office/drawing/2014/main" id="{DCEE6FEE-DCF6-81C9-DCB5-B447DEEE6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118100"/>
            <a:ext cx="6172200" cy="17589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sz="2800" dirty="0">
                <a:latin typeface="Arial" charset="0"/>
              </a:rPr>
              <a:t>AR 1-201, Chapter 3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2800" u="sng" dirty="0">
                <a:latin typeface="Arial" charset="0"/>
              </a:rPr>
              <a:t>The Inspections Guide</a:t>
            </a:r>
            <a:r>
              <a:rPr lang="en-US" sz="2800" dirty="0">
                <a:latin typeface="Arial" charset="0"/>
              </a:rPr>
              <a:t>, Chapter 5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2">
            <a:extLst>
              <a:ext uri="{FF2B5EF4-FFF2-40B4-BE49-F238E27FC236}">
                <a16:creationId xmlns:a16="http://schemas.microsoft.com/office/drawing/2014/main" id="{B5357810-DDE5-F5E7-13A6-C0DDFDED3F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99D61190-0702-44E3-AA9D-BAC606901E9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67587" name="Text Box 2">
            <a:extLst>
              <a:ext uri="{FF2B5EF4-FFF2-40B4-BE49-F238E27FC236}">
                <a16:creationId xmlns:a16="http://schemas.microsoft.com/office/drawing/2014/main" id="{8C051684-9F38-55B9-F3D7-E66E439DD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2179638"/>
            <a:ext cx="14446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1974" tIns="35356" rIns="71974" bIns="35356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500">
              <a:solidFill>
                <a:schemeClr val="tx2"/>
              </a:solidFill>
            </a:endParaRPr>
          </a:p>
        </p:txBody>
      </p:sp>
      <p:sp>
        <p:nvSpPr>
          <p:cNvPr id="67588" name="Text Box 3">
            <a:extLst>
              <a:ext uri="{FF2B5EF4-FFF2-40B4-BE49-F238E27FC236}">
                <a16:creationId xmlns:a16="http://schemas.microsoft.com/office/drawing/2014/main" id="{4B64F067-E1A9-CB3E-3353-9F7CF584A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0"/>
            <a:ext cx="8534400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974" tIns="35356" rIns="71974" bIns="35356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2"/>
                </a:solidFill>
              </a:rPr>
              <a:t>  The OIP comprises </a:t>
            </a:r>
            <a:r>
              <a:rPr lang="en-US" altLang="en-US" sz="2400" u="sng">
                <a:solidFill>
                  <a:srgbClr val="FF0000"/>
                </a:solidFill>
              </a:rPr>
              <a:t>all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  <a:r>
              <a:rPr lang="en-US" altLang="en-US" sz="2400">
                <a:solidFill>
                  <a:schemeClr val="tx2"/>
                </a:solidFill>
              </a:rPr>
              <a:t>inspections within a unit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2"/>
                </a:solidFill>
              </a:rPr>
              <a:t>  The </a:t>
            </a:r>
            <a:r>
              <a:rPr lang="en-US" altLang="en-US" sz="2400"/>
              <a:t>OIP is a </a:t>
            </a:r>
            <a:r>
              <a:rPr lang="en-US" altLang="en-US" sz="2400">
                <a:solidFill>
                  <a:srgbClr val="0000FF"/>
                </a:solidFill>
              </a:rPr>
              <a:t>command responsibility </a:t>
            </a:r>
            <a:r>
              <a:rPr lang="en-US" altLang="en-US" sz="2400"/>
              <a:t>and program</a:t>
            </a:r>
            <a:r>
              <a:rPr lang="en-US" altLang="en-US" sz="2400">
                <a:solidFill>
                  <a:schemeClr val="tx2"/>
                </a:solidFill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2"/>
                </a:solidFill>
              </a:rPr>
              <a:t>  The OIP complements and reinforces other evaluations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2"/>
                </a:solidFill>
              </a:rPr>
              <a:t>  The OIP minimizes the duplication of evaluations 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2"/>
                </a:solidFill>
              </a:rPr>
              <a:t>  </a:t>
            </a:r>
            <a:r>
              <a:rPr lang="en-US" altLang="en-US" sz="2400">
                <a:solidFill>
                  <a:srgbClr val="FF0000"/>
                </a:solidFill>
              </a:rPr>
              <a:t>The IG is the proponent for inspection policy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hlink"/>
                </a:solidFill>
              </a:rPr>
              <a:t>  </a:t>
            </a:r>
            <a:r>
              <a:rPr lang="en-US" altLang="en-US" sz="2400">
                <a:solidFill>
                  <a:srgbClr val="0000FF"/>
                </a:solidFill>
              </a:rPr>
              <a:t>The G-3, S-3, or equivalent OPS agency is </a:t>
            </a:r>
            <a:r>
              <a:rPr lang="en-US" altLang="en-US" sz="2400" u="sng">
                <a:solidFill>
                  <a:srgbClr val="0000FF"/>
                </a:solidFill>
              </a:rPr>
              <a:t>normally</a:t>
            </a:r>
            <a:r>
              <a:rPr lang="en-US" altLang="en-US" sz="2400">
                <a:solidFill>
                  <a:srgbClr val="0000FF"/>
                </a:solidFill>
              </a:rPr>
              <a:t> responsible for coordinating the overall program</a:t>
            </a:r>
          </a:p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		</a:t>
            </a:r>
            <a:r>
              <a:rPr lang="en-US" altLang="en-US" sz="1600" u="sng">
                <a:solidFill>
                  <a:schemeClr val="tx2"/>
                </a:solidFill>
              </a:rPr>
              <a:t>AR 1-201</a:t>
            </a:r>
            <a:r>
              <a:rPr lang="en-US" altLang="en-US" sz="1600">
                <a:solidFill>
                  <a:schemeClr val="tx2"/>
                </a:solidFill>
              </a:rPr>
              <a:t>, paragraph 3-2</a:t>
            </a:r>
          </a:p>
          <a:p>
            <a:pPr>
              <a:spcBef>
                <a:spcPct val="50000"/>
              </a:spcBef>
            </a:pPr>
            <a:endParaRPr lang="en-US" altLang="en-US" sz="2000">
              <a:solidFill>
                <a:schemeClr val="hlink"/>
              </a:solidFill>
            </a:endParaRPr>
          </a:p>
        </p:txBody>
      </p:sp>
      <p:sp>
        <p:nvSpPr>
          <p:cNvPr id="67589" name="Text Box 2050">
            <a:extLst>
              <a:ext uri="{FF2B5EF4-FFF2-40B4-BE49-F238E27FC236}">
                <a16:creationId xmlns:a16="http://schemas.microsoft.com/office/drawing/2014/main" id="{73268BA5-DF54-AB47-421C-C4A386F36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The Organizational Inspection Program (OIP)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3">
            <a:extLst>
              <a:ext uri="{FF2B5EF4-FFF2-40B4-BE49-F238E27FC236}">
                <a16:creationId xmlns:a16="http://schemas.microsoft.com/office/drawing/2014/main" id="{EEAE8CC6-5611-52D5-AF97-1010F7B572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27D43395-5ACB-4B2E-B2DC-47EABB46E7C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5AB06977-8286-3EBB-0591-BE0D27F4A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981200"/>
            <a:ext cx="80772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ct val="45000"/>
              </a:spcAft>
              <a:buFontTx/>
              <a:buNone/>
            </a:pPr>
            <a:r>
              <a:rPr lang="en-US" altLang="en-US"/>
              <a:t>	To coordinate inspections and audits into a </a:t>
            </a:r>
            <a:r>
              <a:rPr lang="en-US" altLang="en-US" u="sng">
                <a:solidFill>
                  <a:srgbClr val="FF0000"/>
                </a:solidFill>
              </a:rPr>
              <a:t>single, cohesive program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/>
              <a:t>focused on command objectives</a:t>
            </a:r>
          </a:p>
          <a:p>
            <a:pPr>
              <a:spcAft>
                <a:spcPct val="45000"/>
              </a:spcAft>
              <a:buFontTx/>
              <a:buNone/>
            </a:pPr>
            <a:r>
              <a:rPr lang="en-US" altLang="en-US"/>
              <a:t>	The OIP provides the commander with an organized management tool to identify, prevent, or eliminate problem areas.				</a:t>
            </a:r>
          </a:p>
          <a:p>
            <a:pPr algn="r">
              <a:spcAft>
                <a:spcPct val="45000"/>
              </a:spcAft>
              <a:buFontTx/>
              <a:buNone/>
            </a:pPr>
            <a:r>
              <a:rPr lang="en-US" altLang="en-US" sz="1600" u="sng"/>
              <a:t>AR 1-201</a:t>
            </a:r>
            <a:r>
              <a:rPr lang="en-US" altLang="en-US" sz="1600"/>
              <a:t>, paragraph 3-2, a &amp;  b</a:t>
            </a:r>
          </a:p>
        </p:txBody>
      </p:sp>
      <p:grpSp>
        <p:nvGrpSpPr>
          <p:cNvPr id="69636" name="Group 7">
            <a:extLst>
              <a:ext uri="{FF2B5EF4-FFF2-40B4-BE49-F238E27FC236}">
                <a16:creationId xmlns:a16="http://schemas.microsoft.com/office/drawing/2014/main" id="{6CDCB82D-6934-0452-3C9C-22FDD07EC3AE}"/>
              </a:ext>
            </a:extLst>
          </p:cNvPr>
          <p:cNvGrpSpPr>
            <a:grpSpLocks/>
          </p:cNvGrpSpPr>
          <p:nvPr/>
        </p:nvGrpSpPr>
        <p:grpSpPr bwMode="auto">
          <a:xfrm>
            <a:off x="7835900" y="76200"/>
            <a:ext cx="1612900" cy="1219200"/>
            <a:chOff x="7987901" y="228600"/>
            <a:chExt cx="1613299" cy="1219200"/>
          </a:xfrm>
        </p:grpSpPr>
        <p:sp>
          <p:nvSpPr>
            <p:cNvPr id="9" name="AutoShape 5">
              <a:extLst>
                <a:ext uri="{FF2B5EF4-FFF2-40B4-BE49-F238E27FC236}">
                  <a16:creationId xmlns:a16="http://schemas.microsoft.com/office/drawing/2014/main" id="{2097D6A6-7F0E-790C-38C4-BF8FD414D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7901" y="228600"/>
              <a:ext cx="1232205" cy="1219200"/>
            </a:xfrm>
            <a:prstGeom prst="star5">
              <a:avLst/>
            </a:prstGeom>
            <a:solidFill>
              <a:srgbClr val="F9F96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9639" name="Text Box 6">
              <a:extLst>
                <a:ext uri="{FF2B5EF4-FFF2-40B4-BE49-F238E27FC236}">
                  <a16:creationId xmlns:a16="http://schemas.microsoft.com/office/drawing/2014/main" id="{D09B57ED-6604-5CF6-A50E-8C3041DE96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1559" y="657736"/>
              <a:ext cx="126964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>
                  <a:latin typeface="Tempus Sans ITC" panose="04020404030D07020202" pitchFamily="82" charset="0"/>
                </a:rPr>
                <a:t>ELO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>
                  <a:latin typeface="Tempus Sans ITC" panose="04020404030D07020202" pitchFamily="82" charset="0"/>
                </a:rPr>
                <a:t>   2  </a:t>
              </a:r>
            </a:p>
          </p:txBody>
        </p:sp>
      </p:grpSp>
      <p:sp>
        <p:nvSpPr>
          <p:cNvPr id="69637" name="Text Box 2050">
            <a:extLst>
              <a:ext uri="{FF2B5EF4-FFF2-40B4-BE49-F238E27FC236}">
                <a16:creationId xmlns:a16="http://schemas.microsoft.com/office/drawing/2014/main" id="{AFDF9E83-4581-E048-BC2B-E496C6CAC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Purpose of the OIP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1">
            <a:extLst>
              <a:ext uri="{FF2B5EF4-FFF2-40B4-BE49-F238E27FC236}">
                <a16:creationId xmlns:a16="http://schemas.microsoft.com/office/drawing/2014/main" id="{B80F658D-ECA0-2A8D-12AB-EDE92A0C89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DBA04CBD-DAA6-448B-9259-1D7406F5A9F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grpSp>
        <p:nvGrpSpPr>
          <p:cNvPr id="71683" name="Group 2">
            <a:extLst>
              <a:ext uri="{FF2B5EF4-FFF2-40B4-BE49-F238E27FC236}">
                <a16:creationId xmlns:a16="http://schemas.microsoft.com/office/drawing/2014/main" id="{4F9EE979-78A1-A165-5A77-D73F595BEC35}"/>
              </a:ext>
            </a:extLst>
          </p:cNvPr>
          <p:cNvGrpSpPr>
            <a:grpSpLocks/>
          </p:cNvGrpSpPr>
          <p:nvPr/>
        </p:nvGrpSpPr>
        <p:grpSpPr bwMode="auto">
          <a:xfrm>
            <a:off x="1703388" y="1473200"/>
            <a:ext cx="5967412" cy="2052638"/>
            <a:chOff x="1341" y="1176"/>
            <a:chExt cx="4699" cy="1637"/>
          </a:xfrm>
        </p:grpSpPr>
        <p:sp>
          <p:nvSpPr>
            <p:cNvPr id="25" name="Freeform 3">
              <a:extLst>
                <a:ext uri="{FF2B5EF4-FFF2-40B4-BE49-F238E27FC236}">
                  <a16:creationId xmlns:a16="http://schemas.microsoft.com/office/drawing/2014/main" id="{B3BD266E-78F8-9755-C757-53B1492BC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1" y="1176"/>
              <a:ext cx="4699" cy="1637"/>
            </a:xfrm>
            <a:custGeom>
              <a:avLst/>
              <a:gdLst/>
              <a:ahLst/>
              <a:cxnLst>
                <a:cxn ang="0">
                  <a:pos x="141" y="1345"/>
                </a:cxn>
                <a:cxn ang="0">
                  <a:pos x="295" y="1129"/>
                </a:cxn>
                <a:cxn ang="0">
                  <a:pos x="539" y="840"/>
                </a:cxn>
                <a:cxn ang="0">
                  <a:pos x="780" y="612"/>
                </a:cxn>
                <a:cxn ang="0">
                  <a:pos x="1047" y="415"/>
                </a:cxn>
                <a:cxn ang="0">
                  <a:pos x="1361" y="242"/>
                </a:cxn>
                <a:cxn ang="0">
                  <a:pos x="1702" y="111"/>
                </a:cxn>
                <a:cxn ang="0">
                  <a:pos x="2083" y="29"/>
                </a:cxn>
                <a:cxn ang="0">
                  <a:pos x="2400" y="0"/>
                </a:cxn>
                <a:cxn ang="0">
                  <a:pos x="2676" y="25"/>
                </a:cxn>
                <a:cxn ang="0">
                  <a:pos x="2916" y="76"/>
                </a:cxn>
                <a:cxn ang="0">
                  <a:pos x="3202" y="170"/>
                </a:cxn>
                <a:cxn ang="0">
                  <a:pos x="3411" y="266"/>
                </a:cxn>
                <a:cxn ang="0">
                  <a:pos x="3608" y="372"/>
                </a:cxn>
                <a:cxn ang="0">
                  <a:pos x="3819" y="513"/>
                </a:cxn>
                <a:cxn ang="0">
                  <a:pos x="4061" y="718"/>
                </a:cxn>
                <a:cxn ang="0">
                  <a:pos x="4289" y="956"/>
                </a:cxn>
                <a:cxn ang="0">
                  <a:pos x="4478" y="1199"/>
                </a:cxn>
                <a:cxn ang="0">
                  <a:pos x="4698" y="1601"/>
                </a:cxn>
                <a:cxn ang="0">
                  <a:pos x="4601" y="1476"/>
                </a:cxn>
                <a:cxn ang="0">
                  <a:pos x="4453" y="1342"/>
                </a:cxn>
                <a:cxn ang="0">
                  <a:pos x="4263" y="1257"/>
                </a:cxn>
                <a:cxn ang="0">
                  <a:pos x="4042" y="1227"/>
                </a:cxn>
                <a:cxn ang="0">
                  <a:pos x="3823" y="1271"/>
                </a:cxn>
                <a:cxn ang="0">
                  <a:pos x="3684" y="1342"/>
                </a:cxn>
                <a:cxn ang="0">
                  <a:pos x="3563" y="1436"/>
                </a:cxn>
                <a:cxn ang="0">
                  <a:pos x="3458" y="1487"/>
                </a:cxn>
                <a:cxn ang="0">
                  <a:pos x="3296" y="1342"/>
                </a:cxn>
                <a:cxn ang="0">
                  <a:pos x="3138" y="1266"/>
                </a:cxn>
                <a:cxn ang="0">
                  <a:pos x="2961" y="1227"/>
                </a:cxn>
                <a:cxn ang="0">
                  <a:pos x="2786" y="1238"/>
                </a:cxn>
                <a:cxn ang="0">
                  <a:pos x="2621" y="1293"/>
                </a:cxn>
                <a:cxn ang="0">
                  <a:pos x="2488" y="1370"/>
                </a:cxn>
                <a:cxn ang="0">
                  <a:pos x="2370" y="1476"/>
                </a:cxn>
                <a:cxn ang="0">
                  <a:pos x="2266" y="1416"/>
                </a:cxn>
                <a:cxn ang="0">
                  <a:pos x="2097" y="1298"/>
                </a:cxn>
                <a:cxn ang="0">
                  <a:pos x="1910" y="1236"/>
                </a:cxn>
                <a:cxn ang="0">
                  <a:pos x="1751" y="1227"/>
                </a:cxn>
                <a:cxn ang="0">
                  <a:pos x="1552" y="1270"/>
                </a:cxn>
                <a:cxn ang="0">
                  <a:pos x="1377" y="1364"/>
                </a:cxn>
                <a:cxn ang="0">
                  <a:pos x="1246" y="1480"/>
                </a:cxn>
                <a:cxn ang="0">
                  <a:pos x="1141" y="1413"/>
                </a:cxn>
                <a:cxn ang="0">
                  <a:pos x="991" y="1306"/>
                </a:cxn>
                <a:cxn ang="0">
                  <a:pos x="765" y="1232"/>
                </a:cxn>
                <a:cxn ang="0">
                  <a:pos x="554" y="1236"/>
                </a:cxn>
                <a:cxn ang="0">
                  <a:pos x="347" y="1303"/>
                </a:cxn>
                <a:cxn ang="0">
                  <a:pos x="170" y="1435"/>
                </a:cxn>
                <a:cxn ang="0">
                  <a:pos x="39" y="1542"/>
                </a:cxn>
              </a:cxnLst>
              <a:rect l="0" t="0" r="r" b="b"/>
              <a:pathLst>
                <a:path w="4699" h="1637">
                  <a:moveTo>
                    <a:pt x="39" y="1542"/>
                  </a:moveTo>
                  <a:lnTo>
                    <a:pt x="69" y="1476"/>
                  </a:lnTo>
                  <a:lnTo>
                    <a:pt x="105" y="1404"/>
                  </a:lnTo>
                  <a:lnTo>
                    <a:pt x="141" y="1345"/>
                  </a:lnTo>
                  <a:lnTo>
                    <a:pt x="166" y="1307"/>
                  </a:lnTo>
                  <a:lnTo>
                    <a:pt x="194" y="1266"/>
                  </a:lnTo>
                  <a:lnTo>
                    <a:pt x="234" y="1200"/>
                  </a:lnTo>
                  <a:lnTo>
                    <a:pt x="295" y="1129"/>
                  </a:lnTo>
                  <a:lnTo>
                    <a:pt x="362" y="1033"/>
                  </a:lnTo>
                  <a:lnTo>
                    <a:pt x="434" y="952"/>
                  </a:lnTo>
                  <a:lnTo>
                    <a:pt x="477" y="900"/>
                  </a:lnTo>
                  <a:lnTo>
                    <a:pt x="539" y="840"/>
                  </a:lnTo>
                  <a:lnTo>
                    <a:pt x="602" y="772"/>
                  </a:lnTo>
                  <a:lnTo>
                    <a:pt x="661" y="718"/>
                  </a:lnTo>
                  <a:lnTo>
                    <a:pt x="726" y="664"/>
                  </a:lnTo>
                  <a:lnTo>
                    <a:pt x="780" y="612"/>
                  </a:lnTo>
                  <a:lnTo>
                    <a:pt x="841" y="569"/>
                  </a:lnTo>
                  <a:lnTo>
                    <a:pt x="911" y="514"/>
                  </a:lnTo>
                  <a:lnTo>
                    <a:pt x="970" y="470"/>
                  </a:lnTo>
                  <a:lnTo>
                    <a:pt x="1047" y="415"/>
                  </a:lnTo>
                  <a:lnTo>
                    <a:pt x="1137" y="363"/>
                  </a:lnTo>
                  <a:lnTo>
                    <a:pt x="1210" y="320"/>
                  </a:lnTo>
                  <a:lnTo>
                    <a:pt x="1281" y="281"/>
                  </a:lnTo>
                  <a:lnTo>
                    <a:pt x="1361" y="242"/>
                  </a:lnTo>
                  <a:lnTo>
                    <a:pt x="1455" y="199"/>
                  </a:lnTo>
                  <a:lnTo>
                    <a:pt x="1535" y="166"/>
                  </a:lnTo>
                  <a:lnTo>
                    <a:pt x="1628" y="134"/>
                  </a:lnTo>
                  <a:lnTo>
                    <a:pt x="1702" y="111"/>
                  </a:lnTo>
                  <a:lnTo>
                    <a:pt x="1782" y="89"/>
                  </a:lnTo>
                  <a:lnTo>
                    <a:pt x="1886" y="63"/>
                  </a:lnTo>
                  <a:lnTo>
                    <a:pt x="1987" y="44"/>
                  </a:lnTo>
                  <a:lnTo>
                    <a:pt x="2083" y="29"/>
                  </a:lnTo>
                  <a:lnTo>
                    <a:pt x="2177" y="16"/>
                  </a:lnTo>
                  <a:lnTo>
                    <a:pt x="2261" y="5"/>
                  </a:lnTo>
                  <a:lnTo>
                    <a:pt x="2325" y="0"/>
                  </a:lnTo>
                  <a:lnTo>
                    <a:pt x="2400" y="0"/>
                  </a:lnTo>
                  <a:lnTo>
                    <a:pt x="2456" y="5"/>
                  </a:lnTo>
                  <a:lnTo>
                    <a:pt x="2518" y="11"/>
                  </a:lnTo>
                  <a:lnTo>
                    <a:pt x="2602" y="18"/>
                  </a:lnTo>
                  <a:lnTo>
                    <a:pt x="2676" y="25"/>
                  </a:lnTo>
                  <a:lnTo>
                    <a:pt x="2746" y="37"/>
                  </a:lnTo>
                  <a:lnTo>
                    <a:pt x="2803" y="48"/>
                  </a:lnTo>
                  <a:lnTo>
                    <a:pt x="2852" y="60"/>
                  </a:lnTo>
                  <a:lnTo>
                    <a:pt x="2916" y="76"/>
                  </a:lnTo>
                  <a:lnTo>
                    <a:pt x="2986" y="96"/>
                  </a:lnTo>
                  <a:lnTo>
                    <a:pt x="3066" y="120"/>
                  </a:lnTo>
                  <a:lnTo>
                    <a:pt x="3144" y="147"/>
                  </a:lnTo>
                  <a:lnTo>
                    <a:pt x="3202" y="170"/>
                  </a:lnTo>
                  <a:lnTo>
                    <a:pt x="3257" y="194"/>
                  </a:lnTo>
                  <a:lnTo>
                    <a:pt x="3302" y="214"/>
                  </a:lnTo>
                  <a:lnTo>
                    <a:pt x="3358" y="241"/>
                  </a:lnTo>
                  <a:lnTo>
                    <a:pt x="3411" y="266"/>
                  </a:lnTo>
                  <a:lnTo>
                    <a:pt x="3466" y="294"/>
                  </a:lnTo>
                  <a:lnTo>
                    <a:pt x="3514" y="320"/>
                  </a:lnTo>
                  <a:lnTo>
                    <a:pt x="3562" y="347"/>
                  </a:lnTo>
                  <a:lnTo>
                    <a:pt x="3608" y="372"/>
                  </a:lnTo>
                  <a:lnTo>
                    <a:pt x="3661" y="404"/>
                  </a:lnTo>
                  <a:lnTo>
                    <a:pt x="3702" y="432"/>
                  </a:lnTo>
                  <a:lnTo>
                    <a:pt x="3761" y="474"/>
                  </a:lnTo>
                  <a:lnTo>
                    <a:pt x="3819" y="513"/>
                  </a:lnTo>
                  <a:lnTo>
                    <a:pt x="3882" y="560"/>
                  </a:lnTo>
                  <a:lnTo>
                    <a:pt x="3936" y="603"/>
                  </a:lnTo>
                  <a:lnTo>
                    <a:pt x="4012" y="671"/>
                  </a:lnTo>
                  <a:lnTo>
                    <a:pt x="4061" y="718"/>
                  </a:lnTo>
                  <a:lnTo>
                    <a:pt x="4102" y="755"/>
                  </a:lnTo>
                  <a:lnTo>
                    <a:pt x="4157" y="813"/>
                  </a:lnTo>
                  <a:lnTo>
                    <a:pt x="4201" y="865"/>
                  </a:lnTo>
                  <a:lnTo>
                    <a:pt x="4289" y="956"/>
                  </a:lnTo>
                  <a:lnTo>
                    <a:pt x="4329" y="1005"/>
                  </a:lnTo>
                  <a:lnTo>
                    <a:pt x="4378" y="1062"/>
                  </a:lnTo>
                  <a:lnTo>
                    <a:pt x="4427" y="1128"/>
                  </a:lnTo>
                  <a:lnTo>
                    <a:pt x="4478" y="1199"/>
                  </a:lnTo>
                  <a:lnTo>
                    <a:pt x="4554" y="1321"/>
                  </a:lnTo>
                  <a:lnTo>
                    <a:pt x="4618" y="1425"/>
                  </a:lnTo>
                  <a:lnTo>
                    <a:pt x="4662" y="1492"/>
                  </a:lnTo>
                  <a:lnTo>
                    <a:pt x="4698" y="1601"/>
                  </a:lnTo>
                  <a:lnTo>
                    <a:pt x="4669" y="1565"/>
                  </a:lnTo>
                  <a:lnTo>
                    <a:pt x="4646" y="1531"/>
                  </a:lnTo>
                  <a:lnTo>
                    <a:pt x="4624" y="1504"/>
                  </a:lnTo>
                  <a:lnTo>
                    <a:pt x="4601" y="1476"/>
                  </a:lnTo>
                  <a:lnTo>
                    <a:pt x="4564" y="1437"/>
                  </a:lnTo>
                  <a:lnTo>
                    <a:pt x="4529" y="1406"/>
                  </a:lnTo>
                  <a:lnTo>
                    <a:pt x="4494" y="1374"/>
                  </a:lnTo>
                  <a:lnTo>
                    <a:pt x="4453" y="1342"/>
                  </a:lnTo>
                  <a:lnTo>
                    <a:pt x="4408" y="1318"/>
                  </a:lnTo>
                  <a:lnTo>
                    <a:pt x="4367" y="1297"/>
                  </a:lnTo>
                  <a:lnTo>
                    <a:pt x="4318" y="1275"/>
                  </a:lnTo>
                  <a:lnTo>
                    <a:pt x="4263" y="1257"/>
                  </a:lnTo>
                  <a:lnTo>
                    <a:pt x="4213" y="1243"/>
                  </a:lnTo>
                  <a:lnTo>
                    <a:pt x="4152" y="1231"/>
                  </a:lnTo>
                  <a:lnTo>
                    <a:pt x="4103" y="1227"/>
                  </a:lnTo>
                  <a:lnTo>
                    <a:pt x="4042" y="1227"/>
                  </a:lnTo>
                  <a:lnTo>
                    <a:pt x="3979" y="1232"/>
                  </a:lnTo>
                  <a:lnTo>
                    <a:pt x="3911" y="1246"/>
                  </a:lnTo>
                  <a:lnTo>
                    <a:pt x="3868" y="1255"/>
                  </a:lnTo>
                  <a:lnTo>
                    <a:pt x="3823" y="1271"/>
                  </a:lnTo>
                  <a:lnTo>
                    <a:pt x="3792" y="1285"/>
                  </a:lnTo>
                  <a:lnTo>
                    <a:pt x="3748" y="1302"/>
                  </a:lnTo>
                  <a:lnTo>
                    <a:pt x="3709" y="1325"/>
                  </a:lnTo>
                  <a:lnTo>
                    <a:pt x="3684" y="1342"/>
                  </a:lnTo>
                  <a:lnTo>
                    <a:pt x="3663" y="1360"/>
                  </a:lnTo>
                  <a:lnTo>
                    <a:pt x="3633" y="1380"/>
                  </a:lnTo>
                  <a:lnTo>
                    <a:pt x="3598" y="1406"/>
                  </a:lnTo>
                  <a:lnTo>
                    <a:pt x="3563" y="1436"/>
                  </a:lnTo>
                  <a:lnTo>
                    <a:pt x="3539" y="1460"/>
                  </a:lnTo>
                  <a:lnTo>
                    <a:pt x="3513" y="1488"/>
                  </a:lnTo>
                  <a:lnTo>
                    <a:pt x="3487" y="1516"/>
                  </a:lnTo>
                  <a:lnTo>
                    <a:pt x="3458" y="1487"/>
                  </a:lnTo>
                  <a:lnTo>
                    <a:pt x="3424" y="1449"/>
                  </a:lnTo>
                  <a:lnTo>
                    <a:pt x="3382" y="1408"/>
                  </a:lnTo>
                  <a:lnTo>
                    <a:pt x="3339" y="1374"/>
                  </a:lnTo>
                  <a:lnTo>
                    <a:pt x="3296" y="1342"/>
                  </a:lnTo>
                  <a:lnTo>
                    <a:pt x="3267" y="1326"/>
                  </a:lnTo>
                  <a:lnTo>
                    <a:pt x="3236" y="1307"/>
                  </a:lnTo>
                  <a:lnTo>
                    <a:pt x="3189" y="1287"/>
                  </a:lnTo>
                  <a:lnTo>
                    <a:pt x="3138" y="1266"/>
                  </a:lnTo>
                  <a:lnTo>
                    <a:pt x="3090" y="1250"/>
                  </a:lnTo>
                  <a:lnTo>
                    <a:pt x="3043" y="1238"/>
                  </a:lnTo>
                  <a:lnTo>
                    <a:pt x="3000" y="1232"/>
                  </a:lnTo>
                  <a:lnTo>
                    <a:pt x="2961" y="1227"/>
                  </a:lnTo>
                  <a:lnTo>
                    <a:pt x="2920" y="1227"/>
                  </a:lnTo>
                  <a:lnTo>
                    <a:pt x="2887" y="1227"/>
                  </a:lnTo>
                  <a:lnTo>
                    <a:pt x="2832" y="1232"/>
                  </a:lnTo>
                  <a:lnTo>
                    <a:pt x="2786" y="1238"/>
                  </a:lnTo>
                  <a:lnTo>
                    <a:pt x="2746" y="1247"/>
                  </a:lnTo>
                  <a:lnTo>
                    <a:pt x="2703" y="1259"/>
                  </a:lnTo>
                  <a:lnTo>
                    <a:pt x="2666" y="1271"/>
                  </a:lnTo>
                  <a:lnTo>
                    <a:pt x="2621" y="1293"/>
                  </a:lnTo>
                  <a:lnTo>
                    <a:pt x="2585" y="1307"/>
                  </a:lnTo>
                  <a:lnTo>
                    <a:pt x="2557" y="1322"/>
                  </a:lnTo>
                  <a:lnTo>
                    <a:pt x="2528" y="1342"/>
                  </a:lnTo>
                  <a:lnTo>
                    <a:pt x="2488" y="1370"/>
                  </a:lnTo>
                  <a:lnTo>
                    <a:pt x="2453" y="1397"/>
                  </a:lnTo>
                  <a:lnTo>
                    <a:pt x="2422" y="1423"/>
                  </a:lnTo>
                  <a:lnTo>
                    <a:pt x="2397" y="1449"/>
                  </a:lnTo>
                  <a:lnTo>
                    <a:pt x="2370" y="1476"/>
                  </a:lnTo>
                  <a:lnTo>
                    <a:pt x="2342" y="1516"/>
                  </a:lnTo>
                  <a:lnTo>
                    <a:pt x="2325" y="1480"/>
                  </a:lnTo>
                  <a:lnTo>
                    <a:pt x="2302" y="1447"/>
                  </a:lnTo>
                  <a:lnTo>
                    <a:pt x="2266" y="1416"/>
                  </a:lnTo>
                  <a:lnTo>
                    <a:pt x="2231" y="1388"/>
                  </a:lnTo>
                  <a:lnTo>
                    <a:pt x="2186" y="1350"/>
                  </a:lnTo>
                  <a:lnTo>
                    <a:pt x="2137" y="1321"/>
                  </a:lnTo>
                  <a:lnTo>
                    <a:pt x="2097" y="1298"/>
                  </a:lnTo>
                  <a:lnTo>
                    <a:pt x="2057" y="1283"/>
                  </a:lnTo>
                  <a:lnTo>
                    <a:pt x="2007" y="1262"/>
                  </a:lnTo>
                  <a:lnTo>
                    <a:pt x="1956" y="1247"/>
                  </a:lnTo>
                  <a:lnTo>
                    <a:pt x="1910" y="1236"/>
                  </a:lnTo>
                  <a:lnTo>
                    <a:pt x="1867" y="1231"/>
                  </a:lnTo>
                  <a:lnTo>
                    <a:pt x="1826" y="1227"/>
                  </a:lnTo>
                  <a:lnTo>
                    <a:pt x="1788" y="1227"/>
                  </a:lnTo>
                  <a:lnTo>
                    <a:pt x="1751" y="1227"/>
                  </a:lnTo>
                  <a:lnTo>
                    <a:pt x="1702" y="1232"/>
                  </a:lnTo>
                  <a:lnTo>
                    <a:pt x="1652" y="1242"/>
                  </a:lnTo>
                  <a:lnTo>
                    <a:pt x="1601" y="1254"/>
                  </a:lnTo>
                  <a:lnTo>
                    <a:pt x="1552" y="1270"/>
                  </a:lnTo>
                  <a:lnTo>
                    <a:pt x="1499" y="1290"/>
                  </a:lnTo>
                  <a:lnTo>
                    <a:pt x="1455" y="1313"/>
                  </a:lnTo>
                  <a:lnTo>
                    <a:pt x="1412" y="1338"/>
                  </a:lnTo>
                  <a:lnTo>
                    <a:pt x="1377" y="1364"/>
                  </a:lnTo>
                  <a:lnTo>
                    <a:pt x="1335" y="1399"/>
                  </a:lnTo>
                  <a:lnTo>
                    <a:pt x="1301" y="1425"/>
                  </a:lnTo>
                  <a:lnTo>
                    <a:pt x="1274" y="1451"/>
                  </a:lnTo>
                  <a:lnTo>
                    <a:pt x="1246" y="1480"/>
                  </a:lnTo>
                  <a:lnTo>
                    <a:pt x="1217" y="1518"/>
                  </a:lnTo>
                  <a:lnTo>
                    <a:pt x="1192" y="1475"/>
                  </a:lnTo>
                  <a:lnTo>
                    <a:pt x="1170" y="1445"/>
                  </a:lnTo>
                  <a:lnTo>
                    <a:pt x="1141" y="1413"/>
                  </a:lnTo>
                  <a:lnTo>
                    <a:pt x="1102" y="1381"/>
                  </a:lnTo>
                  <a:lnTo>
                    <a:pt x="1067" y="1354"/>
                  </a:lnTo>
                  <a:lnTo>
                    <a:pt x="1030" y="1330"/>
                  </a:lnTo>
                  <a:lnTo>
                    <a:pt x="991" y="1306"/>
                  </a:lnTo>
                  <a:lnTo>
                    <a:pt x="939" y="1283"/>
                  </a:lnTo>
                  <a:lnTo>
                    <a:pt x="887" y="1264"/>
                  </a:lnTo>
                  <a:lnTo>
                    <a:pt x="820" y="1242"/>
                  </a:lnTo>
                  <a:lnTo>
                    <a:pt x="765" y="1232"/>
                  </a:lnTo>
                  <a:lnTo>
                    <a:pt x="699" y="1226"/>
                  </a:lnTo>
                  <a:lnTo>
                    <a:pt x="657" y="1227"/>
                  </a:lnTo>
                  <a:lnTo>
                    <a:pt x="609" y="1228"/>
                  </a:lnTo>
                  <a:lnTo>
                    <a:pt x="554" y="1236"/>
                  </a:lnTo>
                  <a:lnTo>
                    <a:pt x="507" y="1246"/>
                  </a:lnTo>
                  <a:lnTo>
                    <a:pt x="452" y="1262"/>
                  </a:lnTo>
                  <a:lnTo>
                    <a:pt x="396" y="1285"/>
                  </a:lnTo>
                  <a:lnTo>
                    <a:pt x="347" y="1303"/>
                  </a:lnTo>
                  <a:lnTo>
                    <a:pt x="306" y="1326"/>
                  </a:lnTo>
                  <a:lnTo>
                    <a:pt x="264" y="1354"/>
                  </a:lnTo>
                  <a:lnTo>
                    <a:pt x="209" y="1399"/>
                  </a:lnTo>
                  <a:lnTo>
                    <a:pt x="170" y="1435"/>
                  </a:lnTo>
                  <a:lnTo>
                    <a:pt x="131" y="1471"/>
                  </a:lnTo>
                  <a:lnTo>
                    <a:pt x="84" y="1533"/>
                  </a:lnTo>
                  <a:lnTo>
                    <a:pt x="0" y="1636"/>
                  </a:lnTo>
                  <a:lnTo>
                    <a:pt x="39" y="1542"/>
                  </a:lnTo>
                </a:path>
              </a:pathLst>
            </a:custGeom>
            <a:noFill/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6" name="Arc 4">
              <a:extLst>
                <a:ext uri="{FF2B5EF4-FFF2-40B4-BE49-F238E27FC236}">
                  <a16:creationId xmlns:a16="http://schemas.microsoft.com/office/drawing/2014/main" id="{BBACF8AD-E7C8-7539-7023-7BD685EA4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4" y="1190"/>
              <a:ext cx="1110" cy="1503"/>
            </a:xfrm>
            <a:custGeom>
              <a:avLst/>
              <a:gdLst>
                <a:gd name="G0" fmla="+- 21600 0 0"/>
                <a:gd name="G1" fmla="+- 21596 0 0"/>
                <a:gd name="G2" fmla="+- 21600 0 0"/>
                <a:gd name="T0" fmla="*/ 0 w 21600"/>
                <a:gd name="T1" fmla="*/ 21596 h 21596"/>
                <a:gd name="T2" fmla="*/ 21211 w 21600"/>
                <a:gd name="T3" fmla="*/ 0 h 21596"/>
                <a:gd name="T4" fmla="*/ 21600 w 21600"/>
                <a:gd name="T5" fmla="*/ 21596 h 2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6" fill="none" extrusionOk="0">
                  <a:moveTo>
                    <a:pt x="0" y="21596"/>
                  </a:moveTo>
                  <a:cubicBezTo>
                    <a:pt x="0" y="9818"/>
                    <a:pt x="9435" y="211"/>
                    <a:pt x="21210" y="-1"/>
                  </a:cubicBezTo>
                </a:path>
                <a:path w="21600" h="21596" stroke="0" extrusionOk="0">
                  <a:moveTo>
                    <a:pt x="0" y="21596"/>
                  </a:moveTo>
                  <a:cubicBezTo>
                    <a:pt x="0" y="9818"/>
                    <a:pt x="9435" y="211"/>
                    <a:pt x="21210" y="-1"/>
                  </a:cubicBezTo>
                  <a:lnTo>
                    <a:pt x="21600" y="21596"/>
                  </a:lnTo>
                  <a:close/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7" name="Arc 5">
              <a:extLst>
                <a:ext uri="{FF2B5EF4-FFF2-40B4-BE49-F238E27FC236}">
                  <a16:creationId xmlns:a16="http://schemas.microsoft.com/office/drawing/2014/main" id="{F49DF65C-A19B-2194-899E-B1CF2D2F2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" y="1190"/>
              <a:ext cx="1176" cy="150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8" name="Line 6">
              <a:extLst>
                <a:ext uri="{FF2B5EF4-FFF2-40B4-BE49-F238E27FC236}">
                  <a16:creationId xmlns:a16="http://schemas.microsoft.com/office/drawing/2014/main" id="{C30CB3D0-A969-06D8-79C1-35E012F6B5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5" y="1206"/>
              <a:ext cx="16" cy="1470"/>
            </a:xfrm>
            <a:prstGeom prst="line">
              <a:avLst/>
            </a:prstGeom>
            <a:noFill/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71684" name="Group 7">
            <a:extLst>
              <a:ext uri="{FF2B5EF4-FFF2-40B4-BE49-F238E27FC236}">
                <a16:creationId xmlns:a16="http://schemas.microsoft.com/office/drawing/2014/main" id="{195A053A-F024-34A6-1BBA-51DF6F279911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676400"/>
            <a:ext cx="7010400" cy="4672013"/>
            <a:chOff x="1667" y="1423"/>
            <a:chExt cx="4265" cy="3728"/>
          </a:xfrm>
        </p:grpSpPr>
        <p:graphicFrame>
          <p:nvGraphicFramePr>
            <p:cNvPr id="71695" name="Object 8">
              <a:extLst>
                <a:ext uri="{FF2B5EF4-FFF2-40B4-BE49-F238E27FC236}">
                  <a16:creationId xmlns:a16="http://schemas.microsoft.com/office/drawing/2014/main" id="{D2F5F975-FDEE-98F6-F28D-A5A9CD8621BF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667" y="1423"/>
            <a:ext cx="4265" cy="37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Art" r:id="rId3" imgW="6770688" imgH="5918200" progId="MS_ClipArt_Gallery.2">
                    <p:embed/>
                  </p:oleObj>
                </mc:Choice>
                <mc:Fallback>
                  <p:oleObj name="ClipArt" r:id="rId3" imgW="6770688" imgH="5918200" progId="MS_ClipArt_Gallery.2">
                    <p:embed/>
                    <p:pic>
                      <p:nvPicPr>
                        <p:cNvPr id="0" name="Object 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7" y="1423"/>
                          <a:ext cx="4265" cy="37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696" name="Rectangle 9">
              <a:extLst>
                <a:ext uri="{FF2B5EF4-FFF2-40B4-BE49-F238E27FC236}">
                  <a16:creationId xmlns:a16="http://schemas.microsoft.com/office/drawing/2014/main" id="{FF00A746-393D-604D-744B-392C5A9A5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" y="1976"/>
              <a:ext cx="2221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127" tIns="45457" rIns="87127" bIns="45457" anchor="ctr"/>
            <a:lstStyle>
              <a:lvl1pPr defTabSz="866775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66775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66775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66775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66775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667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667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667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667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5200">
                  <a:solidFill>
                    <a:schemeClr val="tx2"/>
                  </a:solidFill>
                </a:rPr>
                <a:t>O I P</a:t>
              </a:r>
            </a:p>
          </p:txBody>
        </p:sp>
      </p:grpSp>
      <p:sp>
        <p:nvSpPr>
          <p:cNvPr id="71685" name="Rectangle 10">
            <a:extLst>
              <a:ext uri="{FF2B5EF4-FFF2-40B4-BE49-F238E27FC236}">
                <a16:creationId xmlns:a16="http://schemas.microsoft.com/office/drawing/2014/main" id="{45D7D93D-AA7B-6D80-5138-6B9D72B58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6083300"/>
            <a:ext cx="35607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36" tIns="36619" rIns="73236" bIns="36619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u="sng">
                <a:solidFill>
                  <a:schemeClr val="tx2"/>
                </a:solidFill>
              </a:rPr>
              <a:t>AR 1-201</a:t>
            </a:r>
            <a:r>
              <a:rPr lang="en-US" altLang="en-US" sz="1600">
                <a:solidFill>
                  <a:schemeClr val="tx2"/>
                </a:solidFill>
              </a:rPr>
              <a:t>, paragraphs 3-2 to 3-5 </a:t>
            </a:r>
          </a:p>
        </p:txBody>
      </p:sp>
      <p:sp>
        <p:nvSpPr>
          <p:cNvPr id="71686" name="Rectangle 11">
            <a:extLst>
              <a:ext uri="{FF2B5EF4-FFF2-40B4-BE49-F238E27FC236}">
                <a16:creationId xmlns:a16="http://schemas.microsoft.com/office/drawing/2014/main" id="{410FA1ED-9B10-5FDE-E7F6-CDEC210AE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963" y="3862388"/>
            <a:ext cx="225583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127" tIns="45457" rIns="87127" bIns="45457" anchor="ctr"/>
          <a:lstStyle>
            <a:lvl1pPr defTabSz="8667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67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67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67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67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rgbClr val="0000FF"/>
                </a:solidFill>
              </a:rPr>
              <a:t>COMMAND INSPECTION</a:t>
            </a:r>
          </a:p>
        </p:txBody>
      </p:sp>
      <p:sp>
        <p:nvSpPr>
          <p:cNvPr id="71687" name="Rectangle 13">
            <a:extLst>
              <a:ext uri="{FF2B5EF4-FFF2-40B4-BE49-F238E27FC236}">
                <a16:creationId xmlns:a16="http://schemas.microsoft.com/office/drawing/2014/main" id="{54BAFA3B-472A-368A-7214-2C985CBBA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886200"/>
            <a:ext cx="21955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127" tIns="45457" rIns="87127" bIns="45457" anchor="ctr"/>
          <a:lstStyle>
            <a:lvl1pPr defTabSz="8667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67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67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67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67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rgbClr val="0000FF"/>
                </a:solidFill>
              </a:rPr>
              <a:t>IG INSPECTION</a:t>
            </a:r>
          </a:p>
        </p:txBody>
      </p:sp>
      <p:sp>
        <p:nvSpPr>
          <p:cNvPr id="71688" name="Text Box 14">
            <a:extLst>
              <a:ext uri="{FF2B5EF4-FFF2-40B4-BE49-F238E27FC236}">
                <a16:creationId xmlns:a16="http://schemas.microsoft.com/office/drawing/2014/main" id="{09438F53-731A-DD98-C6AF-6DDF8AD35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800600"/>
            <a:ext cx="11620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127" tIns="45457" rIns="87127" bIns="45457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7000"/>
              </a:lnSpc>
              <a:spcBef>
                <a:spcPct val="0"/>
              </a:spcBef>
              <a:buFontTx/>
              <a:buNone/>
            </a:pPr>
            <a:r>
              <a:rPr lang="en-US" altLang="en-US" sz="2500"/>
              <a:t>Audits</a:t>
            </a:r>
          </a:p>
        </p:txBody>
      </p:sp>
      <p:sp>
        <p:nvSpPr>
          <p:cNvPr id="71689" name="Text Box 15">
            <a:extLst>
              <a:ext uri="{FF2B5EF4-FFF2-40B4-BE49-F238E27FC236}">
                <a16:creationId xmlns:a16="http://schemas.microsoft.com/office/drawing/2014/main" id="{20DE2C37-2882-CA51-D422-AA62A2440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876800"/>
            <a:ext cx="36703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127" tIns="45457" rIns="87127" bIns="45457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7000"/>
              </a:lnSpc>
              <a:spcBef>
                <a:spcPct val="0"/>
              </a:spcBef>
              <a:buFontTx/>
              <a:buNone/>
            </a:pPr>
            <a:r>
              <a:rPr lang="en-US" altLang="en-US" sz="2500"/>
              <a:t>Staff Assistance Visits </a:t>
            </a:r>
          </a:p>
        </p:txBody>
      </p:sp>
      <p:sp>
        <p:nvSpPr>
          <p:cNvPr id="71690" name="Text Box 17">
            <a:extLst>
              <a:ext uri="{FF2B5EF4-FFF2-40B4-BE49-F238E27FC236}">
                <a16:creationId xmlns:a16="http://schemas.microsoft.com/office/drawing/2014/main" id="{3CC3F803-9368-45B1-94AE-D4CE5AE77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334000"/>
            <a:ext cx="327977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127" tIns="45457" rIns="87127" bIns="45457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7000"/>
              </a:lnSpc>
              <a:spcBef>
                <a:spcPct val="0"/>
              </a:spcBef>
              <a:buFontTx/>
              <a:buNone/>
            </a:pPr>
            <a:r>
              <a:rPr lang="en-US" altLang="en-US" sz="2500"/>
              <a:t>External Inspections</a:t>
            </a:r>
          </a:p>
        </p:txBody>
      </p:sp>
      <p:sp>
        <p:nvSpPr>
          <p:cNvPr id="71691" name="Text Box 18">
            <a:extLst>
              <a:ext uri="{FF2B5EF4-FFF2-40B4-BE49-F238E27FC236}">
                <a16:creationId xmlns:a16="http://schemas.microsoft.com/office/drawing/2014/main" id="{070B4623-69A8-3C46-2667-11AFA7E8D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5410200"/>
            <a:ext cx="24638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127" tIns="45457" rIns="87127" bIns="45457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7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Internal Control</a:t>
            </a:r>
          </a:p>
        </p:txBody>
      </p:sp>
      <p:sp>
        <p:nvSpPr>
          <p:cNvPr id="71692" name="Text Box 19">
            <a:extLst>
              <a:ext uri="{FF2B5EF4-FFF2-40B4-BE49-F238E27FC236}">
                <a16:creationId xmlns:a16="http://schemas.microsoft.com/office/drawing/2014/main" id="{9B5474DD-7F6E-B27A-A0F8-1F7FBD118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943600"/>
            <a:ext cx="3494088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127" tIns="45457" rIns="87127" bIns="45457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7000"/>
              </a:lnSpc>
              <a:spcBef>
                <a:spcPct val="0"/>
              </a:spcBef>
              <a:buFontTx/>
              <a:buNone/>
            </a:pPr>
            <a:r>
              <a:rPr lang="en-US" altLang="en-US" sz="2500"/>
              <a:t>Intelligence Oversight</a:t>
            </a:r>
          </a:p>
        </p:txBody>
      </p:sp>
      <p:sp>
        <p:nvSpPr>
          <p:cNvPr id="71693" name="Rectangle 12">
            <a:extLst>
              <a:ext uri="{FF2B5EF4-FFF2-40B4-BE49-F238E27FC236}">
                <a16:creationId xmlns:a16="http://schemas.microsoft.com/office/drawing/2014/main" id="{FD50D372-FCA5-3956-C31F-BCE035497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862388"/>
            <a:ext cx="2438400" cy="892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127" tIns="45457" rIns="87127" bIns="45457" anchor="ctr"/>
          <a:lstStyle>
            <a:lvl1pPr defTabSz="8667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67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67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67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67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rgbClr val="0000FF"/>
                </a:solidFill>
              </a:rPr>
              <a:t>STAFF INSPECTION</a:t>
            </a:r>
          </a:p>
        </p:txBody>
      </p:sp>
      <p:sp>
        <p:nvSpPr>
          <p:cNvPr id="71694" name="Text Box 2050">
            <a:extLst>
              <a:ext uri="{FF2B5EF4-FFF2-40B4-BE49-F238E27FC236}">
                <a16:creationId xmlns:a16="http://schemas.microsoft.com/office/drawing/2014/main" id="{57BD2598-BB5B-AE08-01EE-733D16771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81000"/>
            <a:ext cx="7370763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The Integration of Inspections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FF"/>
                </a:solidFill>
              </a:rPr>
              <a:t>Do all of these inspections work in unison?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FF"/>
                </a:solidFill>
              </a:rPr>
              <a:t>Are they complementing and not duplicating each other?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2">
            <a:extLst>
              <a:ext uri="{FF2B5EF4-FFF2-40B4-BE49-F238E27FC236}">
                <a16:creationId xmlns:a16="http://schemas.microsoft.com/office/drawing/2014/main" id="{D720C40A-9AE7-F7D3-CFD3-9780C44507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52BE52F9-C3E6-43D5-A56E-8C3E18481F2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73731" name="Text Box 2">
            <a:extLst>
              <a:ext uri="{FF2B5EF4-FFF2-40B4-BE49-F238E27FC236}">
                <a16:creationId xmlns:a16="http://schemas.microsoft.com/office/drawing/2014/main" id="{A819EB3D-2802-1B04-669E-129B2CD18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0"/>
            <a:ext cx="868680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974" tIns="35356" rIns="71974" bIns="35356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en-US" sz="2500">
                <a:solidFill>
                  <a:schemeClr val="tx2"/>
                </a:solidFill>
              </a:rPr>
              <a:t>  </a:t>
            </a:r>
            <a:r>
              <a:rPr lang="en-US" altLang="en-US" sz="2500">
                <a:solidFill>
                  <a:srgbClr val="FF0000"/>
                </a:solidFill>
              </a:rPr>
              <a:t>Develop the IG Inspection Program as part of the OIP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en-US" sz="2500">
                <a:solidFill>
                  <a:schemeClr val="tx2"/>
                </a:solidFill>
              </a:rPr>
              <a:t>  </a:t>
            </a:r>
            <a:r>
              <a:rPr lang="en-US" altLang="en-US" sz="2500">
                <a:solidFill>
                  <a:srgbClr val="FF0000"/>
                </a:solidFill>
              </a:rPr>
              <a:t>Advise and mentor commanders and staffs </a:t>
            </a:r>
            <a:r>
              <a:rPr lang="en-US" altLang="en-US" sz="2500">
                <a:solidFill>
                  <a:schemeClr val="tx2"/>
                </a:solidFill>
              </a:rPr>
              <a:t>on inspection policy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en-US" sz="2500">
                <a:solidFill>
                  <a:schemeClr val="tx2"/>
                </a:solidFill>
              </a:rPr>
              <a:t>  Advise the commander on the OIP’s effectiveness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en-US" sz="2500">
                <a:solidFill>
                  <a:schemeClr val="tx2"/>
                </a:solidFill>
              </a:rPr>
              <a:t>  Conduct IG Inspections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FontTx/>
              <a:buNone/>
            </a:pPr>
            <a:endParaRPr lang="en-US" altLang="en-US" sz="2500">
              <a:solidFill>
                <a:schemeClr val="tx2"/>
              </a:solidFill>
            </a:endParaRPr>
          </a:p>
        </p:txBody>
      </p:sp>
      <p:sp>
        <p:nvSpPr>
          <p:cNvPr id="73732" name="Text Box 3">
            <a:extLst>
              <a:ext uri="{FF2B5EF4-FFF2-40B4-BE49-F238E27FC236}">
                <a16:creationId xmlns:a16="http://schemas.microsoft.com/office/drawing/2014/main" id="{5ABAFF0B-1442-A122-9763-07066F7A1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218113"/>
            <a:ext cx="24939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1974" tIns="35356" rIns="71974" bIns="35356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u="sng">
                <a:solidFill>
                  <a:schemeClr val="tx2"/>
                </a:solidFill>
              </a:rPr>
              <a:t>AR 20-1</a:t>
            </a:r>
            <a:r>
              <a:rPr lang="en-US" altLang="en-US" sz="1600">
                <a:solidFill>
                  <a:schemeClr val="tx2"/>
                </a:solidFill>
              </a:rPr>
              <a:t>, paragraph 5-1g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u="sng">
                <a:solidFill>
                  <a:schemeClr val="tx2"/>
                </a:solidFill>
              </a:rPr>
              <a:t>AR 1-201</a:t>
            </a:r>
            <a:r>
              <a:rPr lang="en-US" altLang="en-US" sz="1600">
                <a:solidFill>
                  <a:schemeClr val="tx2"/>
                </a:solidFill>
              </a:rPr>
              <a:t>, paragraph 1-4</a:t>
            </a:r>
          </a:p>
        </p:txBody>
      </p:sp>
      <p:pic>
        <p:nvPicPr>
          <p:cNvPr id="73733" name="Picture 8">
            <a:extLst>
              <a:ext uri="{FF2B5EF4-FFF2-40B4-BE49-F238E27FC236}">
                <a16:creationId xmlns:a16="http://schemas.microsoft.com/office/drawing/2014/main" id="{4695EBCB-282E-E577-AD4E-814BF72DE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71600"/>
            <a:ext cx="111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734" name="Group 9">
            <a:extLst>
              <a:ext uri="{FF2B5EF4-FFF2-40B4-BE49-F238E27FC236}">
                <a16:creationId xmlns:a16="http://schemas.microsoft.com/office/drawing/2014/main" id="{BF1E1080-2B33-B1EA-71C9-BE373806FB67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76200"/>
            <a:ext cx="1612900" cy="1219200"/>
            <a:chOff x="7987901" y="228600"/>
            <a:chExt cx="1613299" cy="1219200"/>
          </a:xfrm>
        </p:grpSpPr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id="{D811772C-1844-4503-9557-C8E7C0DE7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7901" y="228600"/>
              <a:ext cx="1232205" cy="1219200"/>
            </a:xfrm>
            <a:prstGeom prst="star5">
              <a:avLst/>
            </a:prstGeom>
            <a:solidFill>
              <a:srgbClr val="F9F96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3737" name="Text Box 6">
              <a:extLst>
                <a:ext uri="{FF2B5EF4-FFF2-40B4-BE49-F238E27FC236}">
                  <a16:creationId xmlns:a16="http://schemas.microsoft.com/office/drawing/2014/main" id="{7B672F1D-663F-ED2D-508F-E1972B1404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1559" y="657736"/>
              <a:ext cx="126964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>
                  <a:latin typeface="Tempus Sans ITC" panose="04020404030D07020202" pitchFamily="82" charset="0"/>
                </a:rPr>
                <a:t>ELO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>
                  <a:latin typeface="Tempus Sans ITC" panose="04020404030D07020202" pitchFamily="82" charset="0"/>
                </a:rPr>
                <a:t>   3 </a:t>
              </a:r>
            </a:p>
          </p:txBody>
        </p:sp>
      </p:grpSp>
      <p:sp>
        <p:nvSpPr>
          <p:cNvPr id="73735" name="Text Box 2050">
            <a:extLst>
              <a:ext uri="{FF2B5EF4-FFF2-40B4-BE49-F238E27FC236}">
                <a16:creationId xmlns:a16="http://schemas.microsoft.com/office/drawing/2014/main" id="{4E50E8BE-0957-C087-22B5-2B553496B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Role of the IG in the OIP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1">
            <a:extLst>
              <a:ext uri="{FF2B5EF4-FFF2-40B4-BE49-F238E27FC236}">
                <a16:creationId xmlns:a16="http://schemas.microsoft.com/office/drawing/2014/main" id="{7E51D190-4AD1-A044-926A-1E89434BD8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2F47ACDC-0A38-44AD-AEDC-22C9F29BA76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62106E00-4D79-120F-9B53-2C8B56F43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76400"/>
            <a:ext cx="82296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Please ask questions relevant to the topic of Inspections.</a:t>
            </a:r>
          </a:p>
          <a:p>
            <a:pPr>
              <a:spcBef>
                <a:spcPct val="0"/>
              </a:spcBef>
            </a:pPr>
            <a:endParaRPr lang="en-US" altLang="en-US" sz="2400"/>
          </a:p>
          <a:p>
            <a:pPr>
              <a:spcBef>
                <a:spcPct val="0"/>
              </a:spcBef>
            </a:pPr>
            <a:r>
              <a:rPr lang="en-US" altLang="en-US" sz="2400"/>
              <a:t>Please avoid personal Internet / email use during class time and practical exercises.</a:t>
            </a:r>
          </a:p>
          <a:p>
            <a:pPr>
              <a:spcBef>
                <a:spcPct val="0"/>
              </a:spcBef>
            </a:pPr>
            <a:endParaRPr lang="en-US" altLang="en-US" sz="2400"/>
          </a:p>
          <a:p>
            <a:pPr>
              <a:spcBef>
                <a:spcPct val="0"/>
              </a:spcBef>
            </a:pPr>
            <a:r>
              <a:rPr lang="en-US" altLang="en-US" sz="2400"/>
              <a:t>Keep the chat window professional.  No memes or gifs.</a:t>
            </a:r>
          </a:p>
          <a:p>
            <a:pPr>
              <a:spcBef>
                <a:spcPct val="0"/>
              </a:spcBef>
            </a:pPr>
            <a:endParaRPr lang="en-US" altLang="en-US" sz="2400"/>
          </a:p>
          <a:p>
            <a:pPr>
              <a:spcBef>
                <a:spcPct val="0"/>
              </a:spcBef>
            </a:pPr>
            <a:r>
              <a:rPr lang="en-US" altLang="en-US" sz="2400"/>
              <a:t>Please keep your microphone on mute </a:t>
            </a:r>
          </a:p>
          <a:p>
            <a:pPr>
              <a:spcBef>
                <a:spcPct val="0"/>
              </a:spcBef>
            </a:pPr>
            <a:endParaRPr lang="en-US" altLang="en-US" sz="2400"/>
          </a:p>
          <a:p>
            <a:pPr>
              <a:spcBef>
                <a:spcPct val="0"/>
              </a:spcBef>
            </a:pPr>
            <a:r>
              <a:rPr lang="en-US" altLang="en-US" sz="2800" u="sng">
                <a:solidFill>
                  <a:srgbClr val="FF0000"/>
                </a:solidFill>
              </a:rPr>
              <a:t>We start on time.</a:t>
            </a:r>
            <a:endParaRPr lang="en-US" altLang="en-US" sz="28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2800"/>
          </a:p>
        </p:txBody>
      </p:sp>
      <p:sp>
        <p:nvSpPr>
          <p:cNvPr id="20484" name="Text Box 2050">
            <a:extLst>
              <a:ext uri="{FF2B5EF4-FFF2-40B4-BE49-F238E27FC236}">
                <a16:creationId xmlns:a16="http://schemas.microsoft.com/office/drawing/2014/main" id="{98A04CC2-AC09-63A8-5F49-D503123C7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Basic Ground Rules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1">
            <a:extLst>
              <a:ext uri="{FF2B5EF4-FFF2-40B4-BE49-F238E27FC236}">
                <a16:creationId xmlns:a16="http://schemas.microsoft.com/office/drawing/2014/main" id="{61F788BA-9488-41B7-10FB-738F625AC1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71712F15-9988-43F2-9531-BA16F091363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75779" name="Text Box 2">
            <a:extLst>
              <a:ext uri="{FF2B5EF4-FFF2-40B4-BE49-F238E27FC236}">
                <a16:creationId xmlns:a16="http://schemas.microsoft.com/office/drawing/2014/main" id="{91074702-92F5-0826-30E5-9CFFB676C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" y="1752600"/>
            <a:ext cx="8461375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974" tIns="35356" rIns="71974" bIns="35356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500">
                <a:solidFill>
                  <a:schemeClr val="tx2"/>
                </a:solidFill>
              </a:rPr>
              <a:t>  </a:t>
            </a:r>
            <a:r>
              <a:rPr lang="en-US" altLang="en-US" sz="2500">
                <a:solidFill>
                  <a:srgbClr val="0000FF"/>
                </a:solidFill>
              </a:rPr>
              <a:t>Develop</a:t>
            </a:r>
            <a:r>
              <a:rPr lang="en-US" altLang="en-US" sz="2500">
                <a:solidFill>
                  <a:schemeClr val="tx2"/>
                </a:solidFill>
              </a:rPr>
              <a:t> and maintain the written OIP for the unit or command</a:t>
            </a:r>
          </a:p>
          <a:p>
            <a:pPr>
              <a:spcBef>
                <a:spcPct val="50000"/>
              </a:spcBef>
            </a:pPr>
            <a:r>
              <a:rPr lang="en-US" altLang="en-US" sz="2500">
                <a:solidFill>
                  <a:schemeClr val="tx2"/>
                </a:solidFill>
              </a:rPr>
              <a:t>  </a:t>
            </a:r>
            <a:r>
              <a:rPr lang="en-US" altLang="en-US" sz="2500">
                <a:solidFill>
                  <a:srgbClr val="0000FF"/>
                </a:solidFill>
              </a:rPr>
              <a:t>Coordinate</a:t>
            </a:r>
            <a:r>
              <a:rPr lang="en-US" altLang="en-US" sz="2500">
                <a:solidFill>
                  <a:schemeClr val="tx2"/>
                </a:solidFill>
              </a:rPr>
              <a:t> the execution of </a:t>
            </a:r>
            <a:r>
              <a:rPr lang="en-US" altLang="en-US" sz="2500" u="sng">
                <a:solidFill>
                  <a:schemeClr val="tx2"/>
                </a:solidFill>
              </a:rPr>
              <a:t>all</a:t>
            </a:r>
            <a:r>
              <a:rPr lang="en-US" altLang="en-US" sz="2500">
                <a:solidFill>
                  <a:schemeClr val="tx2"/>
                </a:solidFill>
              </a:rPr>
              <a:t> inspection programs within the unit or command</a:t>
            </a:r>
          </a:p>
          <a:p>
            <a:pPr>
              <a:spcBef>
                <a:spcPct val="50000"/>
              </a:spcBef>
            </a:pPr>
            <a:r>
              <a:rPr lang="en-US" altLang="en-US" sz="2500">
                <a:solidFill>
                  <a:schemeClr val="tx2"/>
                </a:solidFill>
              </a:rPr>
              <a:t>  </a:t>
            </a:r>
            <a:r>
              <a:rPr lang="en-US" altLang="en-US" sz="2500">
                <a:solidFill>
                  <a:srgbClr val="0000FF"/>
                </a:solidFill>
              </a:rPr>
              <a:t>Maintain</a:t>
            </a:r>
            <a:r>
              <a:rPr lang="en-US" altLang="en-US" sz="2500">
                <a:solidFill>
                  <a:schemeClr val="tx2"/>
                </a:solidFill>
              </a:rPr>
              <a:t> a calendar or schedule of planned inspections</a:t>
            </a:r>
          </a:p>
          <a:p>
            <a:pPr>
              <a:spcBef>
                <a:spcPct val="50000"/>
              </a:spcBef>
            </a:pPr>
            <a:r>
              <a:rPr lang="en-US" altLang="en-US" sz="2500">
                <a:solidFill>
                  <a:schemeClr val="tx2"/>
                </a:solidFill>
              </a:rPr>
              <a:t>  </a:t>
            </a:r>
            <a:r>
              <a:rPr lang="en-US" altLang="en-US" sz="2500">
                <a:solidFill>
                  <a:srgbClr val="0000FF"/>
                </a:solidFill>
              </a:rPr>
              <a:t>Serve</a:t>
            </a:r>
            <a:r>
              <a:rPr lang="en-US" altLang="en-US" sz="2500">
                <a:solidFill>
                  <a:schemeClr val="tx2"/>
                </a:solidFill>
              </a:rPr>
              <a:t> as the executive agent for the Command Inspections (if required)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50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75780" name="Text Box 3">
            <a:extLst>
              <a:ext uri="{FF2B5EF4-FFF2-40B4-BE49-F238E27FC236}">
                <a16:creationId xmlns:a16="http://schemas.microsoft.com/office/drawing/2014/main" id="{2F7E34A0-42D7-A402-E84B-A269D771A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778500"/>
            <a:ext cx="32861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1974" tIns="35356" rIns="71974" bIns="35356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Inspections Guide, page 5 - 4 - 1</a:t>
            </a:r>
          </a:p>
        </p:txBody>
      </p:sp>
      <p:sp>
        <p:nvSpPr>
          <p:cNvPr id="75781" name="Text Box 2050">
            <a:extLst>
              <a:ext uri="{FF2B5EF4-FFF2-40B4-BE49-F238E27FC236}">
                <a16:creationId xmlns:a16="http://schemas.microsoft.com/office/drawing/2014/main" id="{3D447E59-D587-78D3-9D5D-DFE1972E5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Role of the OIP Coordinator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2">
            <a:extLst>
              <a:ext uri="{FF2B5EF4-FFF2-40B4-BE49-F238E27FC236}">
                <a16:creationId xmlns:a16="http://schemas.microsoft.com/office/drawing/2014/main" id="{7A452310-0424-3AFA-BF3A-242100B13F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23635E36-6583-4A9E-9318-75C6F7304DE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77827" name="Text Box 2">
            <a:extLst>
              <a:ext uri="{FF2B5EF4-FFF2-40B4-BE49-F238E27FC236}">
                <a16:creationId xmlns:a16="http://schemas.microsoft.com/office/drawing/2014/main" id="{E13F77A3-E130-9C40-B068-1D4F97327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09800"/>
            <a:ext cx="7772400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974" tIns="35356" rIns="71974" bIns="35356">
            <a:spAutoFit/>
          </a:bodyPr>
          <a:lstStyle>
            <a:lvl1pPr marL="457200" indent="-457200"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9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>
                <a:solidFill>
                  <a:schemeClr val="tx2"/>
                </a:solidFill>
              </a:rPr>
              <a:t> </a:t>
            </a:r>
            <a:r>
              <a:rPr lang="en-US" altLang="en-US"/>
              <a:t>Command Inspection</a:t>
            </a:r>
          </a:p>
          <a:p>
            <a:pPr>
              <a:lnSpc>
                <a:spcPct val="19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/>
              <a:t> Staff Inspection </a:t>
            </a:r>
          </a:p>
          <a:p>
            <a:pPr>
              <a:lnSpc>
                <a:spcPct val="19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/>
              <a:t> Inspector General Inspection</a:t>
            </a:r>
          </a:p>
          <a:p>
            <a:pPr>
              <a:lnSpc>
                <a:spcPct val="190000"/>
              </a:lnSpc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  </a:t>
            </a:r>
            <a:endParaRPr lang="en-US" altLang="en-US" sz="1000">
              <a:solidFill>
                <a:schemeClr val="tx2"/>
              </a:solidFill>
            </a:endParaRPr>
          </a:p>
        </p:txBody>
      </p:sp>
      <p:sp>
        <p:nvSpPr>
          <p:cNvPr id="77828" name="Text Box 3">
            <a:extLst>
              <a:ext uri="{FF2B5EF4-FFF2-40B4-BE49-F238E27FC236}">
                <a16:creationId xmlns:a16="http://schemas.microsoft.com/office/drawing/2014/main" id="{BC6DF378-1953-5256-E646-9F4CEFEF4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791200"/>
            <a:ext cx="3224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127" tIns="45457" rIns="87127" bIns="45457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7000"/>
              </a:lnSpc>
              <a:spcBef>
                <a:spcPct val="0"/>
              </a:spcBef>
              <a:buFontTx/>
              <a:buNone/>
            </a:pPr>
            <a:r>
              <a:rPr lang="en-US" altLang="en-US" sz="1600" u="sng">
                <a:solidFill>
                  <a:schemeClr val="tx2"/>
                </a:solidFill>
              </a:rPr>
              <a:t>AR 1-201</a:t>
            </a:r>
            <a:r>
              <a:rPr lang="en-US" altLang="en-US" sz="1600">
                <a:solidFill>
                  <a:schemeClr val="tx2"/>
                </a:solidFill>
              </a:rPr>
              <a:t>, paragraphs 3-2 to 3-6</a:t>
            </a:r>
          </a:p>
        </p:txBody>
      </p:sp>
      <p:grpSp>
        <p:nvGrpSpPr>
          <p:cNvPr id="77829" name="Group 9">
            <a:extLst>
              <a:ext uri="{FF2B5EF4-FFF2-40B4-BE49-F238E27FC236}">
                <a16:creationId xmlns:a16="http://schemas.microsoft.com/office/drawing/2014/main" id="{0A5C8F5E-EB1C-B4C3-EDED-5EF6BFC86154}"/>
              </a:ext>
            </a:extLst>
          </p:cNvPr>
          <p:cNvGrpSpPr>
            <a:grpSpLocks/>
          </p:cNvGrpSpPr>
          <p:nvPr/>
        </p:nvGrpSpPr>
        <p:grpSpPr bwMode="auto">
          <a:xfrm>
            <a:off x="7858125" y="26988"/>
            <a:ext cx="1612900" cy="1219200"/>
            <a:chOff x="7987901" y="228600"/>
            <a:chExt cx="1613299" cy="1219200"/>
          </a:xfrm>
        </p:grpSpPr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id="{34A5EDDE-35AC-FAD0-48BF-27BD4134A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7901" y="228600"/>
              <a:ext cx="1232205" cy="1219200"/>
            </a:xfrm>
            <a:prstGeom prst="star5">
              <a:avLst/>
            </a:prstGeom>
            <a:solidFill>
              <a:srgbClr val="F9F96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7833" name="Text Box 6">
              <a:extLst>
                <a:ext uri="{FF2B5EF4-FFF2-40B4-BE49-F238E27FC236}">
                  <a16:creationId xmlns:a16="http://schemas.microsoft.com/office/drawing/2014/main" id="{DD03321A-64F3-672E-BE6B-5756742729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1559" y="657736"/>
              <a:ext cx="126964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>
                  <a:latin typeface="Tempus Sans ITC" panose="04020404030D07020202" pitchFamily="82" charset="0"/>
                </a:rPr>
                <a:t>ELO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>
                  <a:latin typeface="Tempus Sans ITC" panose="04020404030D07020202" pitchFamily="82" charset="0"/>
                </a:rPr>
                <a:t>   5  </a:t>
              </a:r>
            </a:p>
          </p:txBody>
        </p:sp>
      </p:grpSp>
      <p:sp>
        <p:nvSpPr>
          <p:cNvPr id="77830" name="Text Box 2050">
            <a:extLst>
              <a:ext uri="{FF2B5EF4-FFF2-40B4-BE49-F238E27FC236}">
                <a16:creationId xmlns:a16="http://schemas.microsoft.com/office/drawing/2014/main" id="{63E9BB9D-AFD1-F2C2-7065-E6E50A8F8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Categories of Inspections</a:t>
            </a:r>
          </a:p>
        </p:txBody>
      </p:sp>
      <p:pic>
        <p:nvPicPr>
          <p:cNvPr id="77831" name="Picture 2">
            <a:extLst>
              <a:ext uri="{FF2B5EF4-FFF2-40B4-BE49-F238E27FC236}">
                <a16:creationId xmlns:a16="http://schemas.microsoft.com/office/drawing/2014/main" id="{59F0E09C-EADF-B16E-6EC8-A4A2F0D1B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73"/>
          <a:stretch>
            <a:fillRect/>
          </a:stretch>
        </p:blipFill>
        <p:spPr bwMode="auto">
          <a:xfrm>
            <a:off x="5410200" y="2162175"/>
            <a:ext cx="3533775" cy="2571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2">
            <a:extLst>
              <a:ext uri="{FF2B5EF4-FFF2-40B4-BE49-F238E27FC236}">
                <a16:creationId xmlns:a16="http://schemas.microsoft.com/office/drawing/2014/main" id="{D73E9700-C28A-EBD9-3393-600334E200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80D8C0FD-8735-49B2-8EAB-CC20B8A5A46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395266" name="Text Box 2">
            <a:extLst>
              <a:ext uri="{FF2B5EF4-FFF2-40B4-BE49-F238E27FC236}">
                <a16:creationId xmlns:a16="http://schemas.microsoft.com/office/drawing/2014/main" id="{69C2F454-2FA8-2A3E-854D-535B93C5E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413" y="1751013"/>
            <a:ext cx="4405312" cy="1033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1974" tIns="35356" rIns="71974" bIns="35356">
            <a:spAutoFit/>
          </a:bodyPr>
          <a:lstStyle/>
          <a:p>
            <a:pPr defTabSz="727075">
              <a:spcBef>
                <a:spcPct val="50000"/>
              </a:spcBef>
              <a:buFontTx/>
              <a:buChar char="•"/>
              <a:defRPr/>
            </a:pPr>
            <a:r>
              <a:rPr lang="en-US" sz="2500" dirty="0">
                <a:solidFill>
                  <a:schemeClr val="tx2"/>
                </a:solidFill>
                <a:latin typeface="Arial" charset="0"/>
              </a:rPr>
              <a:t>  A scheduled, formal event</a:t>
            </a:r>
          </a:p>
          <a:p>
            <a:pPr defTabSz="727075">
              <a:spcBef>
                <a:spcPct val="50000"/>
              </a:spcBef>
              <a:buFontTx/>
              <a:buChar char="•"/>
              <a:defRPr/>
            </a:pPr>
            <a:r>
              <a:rPr lang="en-US" sz="2500" dirty="0">
                <a:solidFill>
                  <a:schemeClr val="tx2"/>
                </a:solidFill>
                <a:latin typeface="Arial" charset="0"/>
              </a:rPr>
              <a:t>  </a:t>
            </a:r>
            <a:r>
              <a:rPr lang="en-US" sz="25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Led</a:t>
            </a:r>
            <a:r>
              <a:rPr lang="en-US" sz="25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5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by the Commander</a:t>
            </a:r>
          </a:p>
        </p:txBody>
      </p:sp>
      <p:sp>
        <p:nvSpPr>
          <p:cNvPr id="395267" name="Text Box 3">
            <a:extLst>
              <a:ext uri="{FF2B5EF4-FFF2-40B4-BE49-F238E27FC236}">
                <a16:creationId xmlns:a16="http://schemas.microsoft.com/office/drawing/2014/main" id="{92F9AD6E-52AD-A26C-A670-374B061D2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578225"/>
            <a:ext cx="6553200" cy="1403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1974" tIns="35356" rIns="71974" bIns="35356">
            <a:spAutoFit/>
          </a:bodyPr>
          <a:lstStyle/>
          <a:p>
            <a:pPr defTabSz="727075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50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5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Initial Command Inspection (ICI)</a:t>
            </a:r>
            <a:r>
              <a:rPr lang="en-US" sz="2500">
                <a:solidFill>
                  <a:schemeClr val="tx2"/>
                </a:solidFill>
                <a:latin typeface="Arial" charset="0"/>
              </a:rPr>
              <a:t> (company or detachment) </a:t>
            </a:r>
          </a:p>
          <a:p>
            <a:pPr defTabSz="727075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50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5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Subsequent Command Inspection (SCI)</a:t>
            </a:r>
          </a:p>
        </p:txBody>
      </p:sp>
      <p:pic>
        <p:nvPicPr>
          <p:cNvPr id="79877" name="Picture 4">
            <a:extLst>
              <a:ext uri="{FF2B5EF4-FFF2-40B4-BE49-F238E27FC236}">
                <a16:creationId xmlns:a16="http://schemas.microsoft.com/office/drawing/2014/main" id="{AAC9BC8B-4258-C368-B092-54EDD8C11A7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05000"/>
            <a:ext cx="184308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5">
            <a:extLst>
              <a:ext uri="{FF2B5EF4-FFF2-40B4-BE49-F238E27FC236}">
                <a16:creationId xmlns:a16="http://schemas.microsoft.com/office/drawing/2014/main" id="{86CA6975-609A-64D6-D95B-9424B809DD9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3581400"/>
            <a:ext cx="10271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9" name="Text Box 7">
            <a:extLst>
              <a:ext uri="{FF2B5EF4-FFF2-40B4-BE49-F238E27FC236}">
                <a16:creationId xmlns:a16="http://schemas.microsoft.com/office/drawing/2014/main" id="{6CA70365-F6A4-4076-09C8-E01E429EB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5334000"/>
            <a:ext cx="25241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127" tIns="45457" rIns="87127" bIns="45457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7000"/>
              </a:lnSpc>
              <a:spcBef>
                <a:spcPct val="0"/>
              </a:spcBef>
              <a:buFontTx/>
              <a:buNone/>
            </a:pPr>
            <a:r>
              <a:rPr lang="en-US" altLang="en-US" sz="1600" u="sng">
                <a:solidFill>
                  <a:schemeClr val="tx2"/>
                </a:solidFill>
              </a:rPr>
              <a:t>AR 1-201</a:t>
            </a:r>
            <a:r>
              <a:rPr lang="en-US" altLang="en-US" sz="1600">
                <a:solidFill>
                  <a:schemeClr val="tx2"/>
                </a:solidFill>
              </a:rPr>
              <a:t>, paragraph 3-3</a:t>
            </a:r>
          </a:p>
        </p:txBody>
      </p:sp>
      <p:sp>
        <p:nvSpPr>
          <p:cNvPr id="79880" name="Text Box 2050">
            <a:extLst>
              <a:ext uri="{FF2B5EF4-FFF2-40B4-BE49-F238E27FC236}">
                <a16:creationId xmlns:a16="http://schemas.microsoft.com/office/drawing/2014/main" id="{CC4B5AB7-B721-BED2-6918-641EA5B61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Command Inspections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4">
            <a:extLst>
              <a:ext uri="{FF2B5EF4-FFF2-40B4-BE49-F238E27FC236}">
                <a16:creationId xmlns:a16="http://schemas.microsoft.com/office/drawing/2014/main" id="{5D4C8546-A14B-3BDF-2C80-E4F6DF0DC7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FF8C0326-897F-4F89-B155-E3F087203BB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81923" name="Text Box 3">
            <a:extLst>
              <a:ext uri="{FF2B5EF4-FFF2-40B4-BE49-F238E27FC236}">
                <a16:creationId xmlns:a16="http://schemas.microsoft.com/office/drawing/2014/main" id="{5EA7562D-DD0F-249F-5E46-76B6D91A3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9450" y="6205538"/>
            <a:ext cx="174625" cy="46831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127" tIns="45457" rIns="87127" bIns="45457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7000"/>
              </a:lnSpc>
              <a:spcBef>
                <a:spcPct val="0"/>
              </a:spcBef>
              <a:buFontTx/>
              <a:buNone/>
            </a:pPr>
            <a:endParaRPr lang="en-US" altLang="en-US" sz="2900" b="0"/>
          </a:p>
        </p:txBody>
      </p:sp>
      <p:sp>
        <p:nvSpPr>
          <p:cNvPr id="658442" name="Text Box 10">
            <a:extLst>
              <a:ext uri="{FF2B5EF4-FFF2-40B4-BE49-F238E27FC236}">
                <a16:creationId xmlns:a16="http://schemas.microsoft.com/office/drawing/2014/main" id="{D590C97F-0088-43F6-204F-A2BF106E4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0688" y="5965825"/>
            <a:ext cx="2009775" cy="2746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200" u="sng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AR 1-201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paragraph 3-3c</a:t>
            </a:r>
          </a:p>
        </p:txBody>
      </p:sp>
      <p:grpSp>
        <p:nvGrpSpPr>
          <p:cNvPr id="81925" name="Group 11">
            <a:extLst>
              <a:ext uri="{FF2B5EF4-FFF2-40B4-BE49-F238E27FC236}">
                <a16:creationId xmlns:a16="http://schemas.microsoft.com/office/drawing/2014/main" id="{FC378BE6-85E4-8506-936B-235D8E3C6D11}"/>
              </a:ext>
            </a:extLst>
          </p:cNvPr>
          <p:cNvGrpSpPr>
            <a:grpSpLocks/>
          </p:cNvGrpSpPr>
          <p:nvPr/>
        </p:nvGrpSpPr>
        <p:grpSpPr bwMode="auto">
          <a:xfrm>
            <a:off x="7835900" y="76200"/>
            <a:ext cx="1612900" cy="1219200"/>
            <a:chOff x="7987901" y="228600"/>
            <a:chExt cx="1613299" cy="1219200"/>
          </a:xfrm>
        </p:grpSpPr>
        <p:sp>
          <p:nvSpPr>
            <p:cNvPr id="13" name="AutoShape 5">
              <a:extLst>
                <a:ext uri="{FF2B5EF4-FFF2-40B4-BE49-F238E27FC236}">
                  <a16:creationId xmlns:a16="http://schemas.microsoft.com/office/drawing/2014/main" id="{0248AF3B-EAF8-42A2-1D71-682B4A9C7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7901" y="228600"/>
              <a:ext cx="1232205" cy="1219200"/>
            </a:xfrm>
            <a:prstGeom prst="star5">
              <a:avLst/>
            </a:prstGeom>
            <a:solidFill>
              <a:srgbClr val="F9F96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1929" name="Text Box 6">
              <a:extLst>
                <a:ext uri="{FF2B5EF4-FFF2-40B4-BE49-F238E27FC236}">
                  <a16:creationId xmlns:a16="http://schemas.microsoft.com/office/drawing/2014/main" id="{A11644D9-E1F6-727C-53E3-C0061C9C62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1559" y="657736"/>
              <a:ext cx="1269641" cy="64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>
                  <a:latin typeface="Tempus Sans ITC" panose="04020404030D07020202" pitchFamily="82" charset="0"/>
                </a:rPr>
                <a:t>ELO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>
                  <a:latin typeface="Tempus Sans ITC" panose="04020404030D07020202" pitchFamily="82" charset="0"/>
                </a:rPr>
                <a:t>   1  </a:t>
              </a:r>
            </a:p>
          </p:txBody>
        </p:sp>
      </p:grpSp>
      <p:sp>
        <p:nvSpPr>
          <p:cNvPr id="81926" name="Text Box 2050">
            <a:extLst>
              <a:ext uri="{FF2B5EF4-FFF2-40B4-BE49-F238E27FC236}">
                <a16:creationId xmlns:a16="http://schemas.microsoft.com/office/drawing/2014/main" id="{E37ABE18-AF2D-D962-CFA1-F1D7B4FAC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Initial Command Inspection</a:t>
            </a:r>
          </a:p>
        </p:txBody>
      </p:sp>
      <p:sp>
        <p:nvSpPr>
          <p:cNvPr id="81927" name="Text Box 5">
            <a:extLst>
              <a:ext uri="{FF2B5EF4-FFF2-40B4-BE49-F238E27FC236}">
                <a16:creationId xmlns:a16="http://schemas.microsoft.com/office/drawing/2014/main" id="{762572E4-EE0C-5CE9-4E01-5A2860F35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28775"/>
            <a:ext cx="8686800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5800" indent="5143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2400"/>
              <a:t> </a:t>
            </a:r>
            <a:r>
              <a:rPr lang="en-US" altLang="en-US" sz="2400">
                <a:solidFill>
                  <a:srgbClr val="FF0000"/>
                </a:solidFill>
              </a:rPr>
              <a:t>Required for Company Commanders </a:t>
            </a:r>
            <a:r>
              <a:rPr lang="en-US" altLang="en-US" sz="2400"/>
              <a:t>(or like commands: detachments, troops, batteries)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sz="240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2400"/>
              <a:t> </a:t>
            </a:r>
            <a:r>
              <a:rPr lang="en-US" altLang="en-US" sz="2400">
                <a:solidFill>
                  <a:srgbClr val="FF0000"/>
                </a:solidFill>
              </a:rPr>
              <a:t>Inspecting Commander must be present and participating in the inspection </a:t>
            </a:r>
            <a:r>
              <a:rPr lang="en-US" altLang="en-US" sz="2400"/>
              <a:t>(USAR and ARNG consider consolidating inspections to facilitate presence)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2400"/>
              <a:t>  Timing:</a:t>
            </a:r>
          </a:p>
          <a:p>
            <a:pPr lvl="3">
              <a:lnSpc>
                <a:spcPct val="90000"/>
              </a:lnSpc>
              <a:spcBef>
                <a:spcPct val="0"/>
              </a:spcBef>
            </a:pP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Within 90 days </a:t>
            </a:r>
            <a:r>
              <a:rPr lang="en-US" altLang="en-US"/>
              <a:t>of change of command for the Active Component</a:t>
            </a:r>
          </a:p>
          <a:p>
            <a:pPr lvl="3">
              <a:lnSpc>
                <a:spcPct val="90000"/>
              </a:lnSpc>
              <a:spcBef>
                <a:spcPct val="0"/>
              </a:spcBef>
            </a:pP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Within 180 days </a:t>
            </a:r>
            <a:r>
              <a:rPr lang="en-US" altLang="en-US"/>
              <a:t>of change of command for National Guard (NG) and U.S. Army Reserve (USAR)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1">
            <a:extLst>
              <a:ext uri="{FF2B5EF4-FFF2-40B4-BE49-F238E27FC236}">
                <a16:creationId xmlns:a16="http://schemas.microsoft.com/office/drawing/2014/main" id="{2D2CDE37-793E-2059-6DB2-6213468D33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1256F8D0-E779-46FB-973B-74DD47C5CE5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83971" name="Text Box 3">
            <a:extLst>
              <a:ext uri="{FF2B5EF4-FFF2-40B4-BE49-F238E27FC236}">
                <a16:creationId xmlns:a16="http://schemas.microsoft.com/office/drawing/2014/main" id="{C48EFA58-1461-05AE-88D3-23F3E8131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828800"/>
            <a:ext cx="8534400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/>
              <a:t>  </a:t>
            </a:r>
            <a:r>
              <a:rPr lang="en-US" altLang="en-US" sz="2400">
                <a:solidFill>
                  <a:srgbClr val="0000FF"/>
                </a:solidFill>
              </a:rPr>
              <a:t>Identifies unit strengths and </a:t>
            </a:r>
            <a:br>
              <a:rPr lang="en-US" altLang="en-US" sz="2400">
                <a:solidFill>
                  <a:srgbClr val="0000FF"/>
                </a:solidFill>
              </a:rPr>
            </a:br>
            <a:r>
              <a:rPr lang="en-US" altLang="en-US" sz="2400">
                <a:solidFill>
                  <a:srgbClr val="0000FF"/>
                </a:solidFill>
              </a:rPr>
              <a:t>weaknesses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400"/>
              <a:t>  </a:t>
            </a:r>
            <a:r>
              <a:rPr lang="en-US" altLang="en-US" sz="2400" u="sng">
                <a:solidFill>
                  <a:srgbClr val="FF0000"/>
                </a:solidFill>
              </a:rPr>
              <a:t>Cannot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  <a:r>
              <a:rPr lang="en-US" altLang="en-US" sz="2400"/>
              <a:t>be used to evaluate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the Company Commander</a:t>
            </a:r>
          </a:p>
          <a:p>
            <a:pPr>
              <a:lnSpc>
                <a:spcPct val="20000"/>
              </a:lnSpc>
              <a:spcBef>
                <a:spcPct val="0"/>
              </a:spcBef>
              <a:buFontTx/>
              <a:buNone/>
            </a:pPr>
            <a:endParaRPr lang="en-US" altLang="en-US" sz="2400"/>
          </a:p>
          <a:p>
            <a:r>
              <a:rPr lang="en-US" altLang="en-US" sz="2400"/>
              <a:t>  Helps commanders establish </a:t>
            </a:r>
            <a:br>
              <a:rPr lang="en-US" altLang="en-US" sz="2400"/>
            </a:br>
            <a:r>
              <a:rPr lang="en-US" altLang="en-US" sz="2400"/>
              <a:t>goals, standards, and priorities</a:t>
            </a:r>
          </a:p>
          <a:p>
            <a:pPr>
              <a:lnSpc>
                <a:spcPct val="0"/>
              </a:lnSpc>
              <a:buFontTx/>
              <a:buNone/>
            </a:pPr>
            <a:endParaRPr lang="en-US" altLang="en-US" sz="2400"/>
          </a:p>
          <a:p>
            <a:pPr>
              <a:lnSpc>
                <a:spcPct val="130000"/>
              </a:lnSpc>
            </a:pPr>
            <a:r>
              <a:rPr lang="en-US" altLang="en-US" sz="2400"/>
              <a:t>  </a:t>
            </a:r>
            <a:r>
              <a:rPr lang="en-US" altLang="en-US" sz="2400">
                <a:solidFill>
                  <a:srgbClr val="FF0000"/>
                </a:solidFill>
              </a:rPr>
              <a:t>Not used to compare units</a:t>
            </a:r>
          </a:p>
          <a:p>
            <a:pPr>
              <a:lnSpc>
                <a:spcPct val="0"/>
              </a:lnSpc>
              <a:buFontTx/>
              <a:buNone/>
            </a:pPr>
            <a:endParaRPr lang="en-US" altLang="en-US" sz="2400"/>
          </a:p>
          <a:p>
            <a:r>
              <a:rPr lang="en-US" altLang="en-US" sz="2400"/>
              <a:t>  </a:t>
            </a:r>
            <a:r>
              <a:rPr lang="en-US" altLang="en-US" sz="2400">
                <a:solidFill>
                  <a:srgbClr val="0000FF"/>
                </a:solidFill>
              </a:rPr>
              <a:t>Only the inspected commander and that commander’s rater will receive the specific results</a:t>
            </a:r>
            <a:r>
              <a:rPr lang="en-US" altLang="en-US" sz="2400"/>
              <a:t> (IG can request results without unit attribution)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660488" name="Rectangle 8">
            <a:extLst>
              <a:ext uri="{FF2B5EF4-FFF2-40B4-BE49-F238E27FC236}">
                <a16:creationId xmlns:a16="http://schemas.microsoft.com/office/drawing/2014/main" id="{0099A652-E4EA-1298-9C86-14F3057C4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6042025"/>
            <a:ext cx="2009775" cy="2746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2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AR 1-201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paragraph 3-3c</a:t>
            </a:r>
          </a:p>
        </p:txBody>
      </p:sp>
      <p:grpSp>
        <p:nvGrpSpPr>
          <p:cNvPr id="83973" name="Group 9">
            <a:extLst>
              <a:ext uri="{FF2B5EF4-FFF2-40B4-BE49-F238E27FC236}">
                <a16:creationId xmlns:a16="http://schemas.microsoft.com/office/drawing/2014/main" id="{482CAEDE-5824-4423-E5BA-7E2686EFBF4D}"/>
              </a:ext>
            </a:extLst>
          </p:cNvPr>
          <p:cNvGrpSpPr>
            <a:grpSpLocks/>
          </p:cNvGrpSpPr>
          <p:nvPr/>
        </p:nvGrpSpPr>
        <p:grpSpPr bwMode="auto">
          <a:xfrm>
            <a:off x="7810500" y="101600"/>
            <a:ext cx="1612900" cy="1219200"/>
            <a:chOff x="7987901" y="228600"/>
            <a:chExt cx="1613299" cy="1219200"/>
          </a:xfrm>
        </p:grpSpPr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id="{AD20312A-7905-70A5-69B1-06C044EDB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7901" y="228600"/>
              <a:ext cx="1232205" cy="1219200"/>
            </a:xfrm>
            <a:prstGeom prst="star5">
              <a:avLst/>
            </a:prstGeom>
            <a:solidFill>
              <a:srgbClr val="F9F96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3982" name="Text Box 6">
              <a:extLst>
                <a:ext uri="{FF2B5EF4-FFF2-40B4-BE49-F238E27FC236}">
                  <a16:creationId xmlns:a16="http://schemas.microsoft.com/office/drawing/2014/main" id="{A79D9A35-523A-AC78-F275-9762651536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1559" y="657736"/>
              <a:ext cx="1269641" cy="64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>
                  <a:latin typeface="Tempus Sans ITC" panose="04020404030D07020202" pitchFamily="82" charset="0"/>
                </a:rPr>
                <a:t>ELO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>
                  <a:latin typeface="Tempus Sans ITC" panose="04020404030D07020202" pitchFamily="82" charset="0"/>
                </a:rPr>
                <a:t>   1  </a:t>
              </a:r>
            </a:p>
          </p:txBody>
        </p:sp>
      </p:grpSp>
      <p:sp>
        <p:nvSpPr>
          <p:cNvPr id="83974" name="Text Box 2050">
            <a:extLst>
              <a:ext uri="{FF2B5EF4-FFF2-40B4-BE49-F238E27FC236}">
                <a16:creationId xmlns:a16="http://schemas.microsoft.com/office/drawing/2014/main" id="{26A5F7DD-BC2A-4976-F011-D843BB703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Initial Command Inspection</a:t>
            </a:r>
          </a:p>
        </p:txBody>
      </p:sp>
      <p:grpSp>
        <p:nvGrpSpPr>
          <p:cNvPr id="83975" name="Group 5">
            <a:extLst>
              <a:ext uri="{FF2B5EF4-FFF2-40B4-BE49-F238E27FC236}">
                <a16:creationId xmlns:a16="http://schemas.microsoft.com/office/drawing/2014/main" id="{B30E19C1-7BBA-E222-395B-551BBAF1204B}"/>
              </a:ext>
            </a:extLst>
          </p:cNvPr>
          <p:cNvGrpSpPr>
            <a:grpSpLocks/>
          </p:cNvGrpSpPr>
          <p:nvPr/>
        </p:nvGrpSpPr>
        <p:grpSpPr bwMode="auto">
          <a:xfrm>
            <a:off x="5353050" y="2122488"/>
            <a:ext cx="3435350" cy="2160587"/>
            <a:chOff x="5353489" y="2122487"/>
            <a:chExt cx="3435247" cy="2160587"/>
          </a:xfrm>
        </p:grpSpPr>
        <p:pic>
          <p:nvPicPr>
            <p:cNvPr id="83976" name="Picture 1">
              <a:extLst>
                <a:ext uri="{FF2B5EF4-FFF2-40B4-BE49-F238E27FC236}">
                  <a16:creationId xmlns:a16="http://schemas.microsoft.com/office/drawing/2014/main" id="{6CA504F8-AE36-E86D-7BCA-F81449193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1870" y="2122487"/>
              <a:ext cx="3386866" cy="2160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E8BE7D9-4FA7-7231-9A23-E914F52CAC58}"/>
                </a:ext>
              </a:extLst>
            </p:cNvPr>
            <p:cNvSpPr txBox="1"/>
            <p:nvPr/>
          </p:nvSpPr>
          <p:spPr>
            <a:xfrm>
              <a:off x="5353489" y="2209799"/>
              <a:ext cx="742928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CDR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27EF56-583E-AB34-D371-353B8F42FCDE}"/>
                </a:ext>
              </a:extLst>
            </p:cNvPr>
            <p:cNvSpPr txBox="1"/>
            <p:nvPr/>
          </p:nvSpPr>
          <p:spPr>
            <a:xfrm>
              <a:off x="8204554" y="2209799"/>
              <a:ext cx="554021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XO</a:t>
              </a:r>
            </a:p>
          </p:txBody>
        </p:sp>
        <p:pic>
          <p:nvPicPr>
            <p:cNvPr id="83979" name="Picture 3">
              <a:extLst>
                <a:ext uri="{FF2B5EF4-FFF2-40B4-BE49-F238E27FC236}">
                  <a16:creationId xmlns:a16="http://schemas.microsoft.com/office/drawing/2014/main" id="{FC39B04E-985F-9005-0540-83BB5F714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035" y="3438811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80" name="Picture 4">
              <a:extLst>
                <a:ext uri="{FF2B5EF4-FFF2-40B4-BE49-F238E27FC236}">
                  <a16:creationId xmlns:a16="http://schemas.microsoft.com/office/drawing/2014/main" id="{2DD9B8B4-32C0-402A-B905-ED937A46F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0500" y="3603625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oter Placeholder 4">
            <a:extLst>
              <a:ext uri="{FF2B5EF4-FFF2-40B4-BE49-F238E27FC236}">
                <a16:creationId xmlns:a16="http://schemas.microsoft.com/office/drawing/2014/main" id="{C947BD73-2D27-C4FE-3ABA-39A93A07A5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EB6F90F0-FDF4-4C57-8BD6-EEB03D110E6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  <p:sp>
        <p:nvSpPr>
          <p:cNvPr id="86019" name="Text Box 3">
            <a:extLst>
              <a:ext uri="{FF2B5EF4-FFF2-40B4-BE49-F238E27FC236}">
                <a16:creationId xmlns:a16="http://schemas.microsoft.com/office/drawing/2014/main" id="{8E785669-D7BA-A743-F492-267CD36AE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757363"/>
            <a:ext cx="83978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ct val="70000"/>
              </a:spcAft>
            </a:pPr>
            <a:r>
              <a:rPr lang="en-US" altLang="en-US" sz="1800"/>
              <a:t> </a:t>
            </a:r>
            <a:r>
              <a:rPr lang="en-US" altLang="en-US" sz="1800">
                <a:solidFill>
                  <a:srgbClr val="FF0000"/>
                </a:solidFill>
              </a:rPr>
              <a:t>Measures progress and reinforces goals and objectives </a:t>
            </a:r>
            <a:r>
              <a:rPr lang="en-US" altLang="en-US" sz="1800"/>
              <a:t>established during the Initial Command Inspection (ICI).</a:t>
            </a:r>
          </a:p>
          <a:p>
            <a:pPr>
              <a:lnSpc>
                <a:spcPct val="90000"/>
              </a:lnSpc>
              <a:spcAft>
                <a:spcPct val="70000"/>
              </a:spcAft>
            </a:pPr>
            <a:r>
              <a:rPr lang="en-US" altLang="en-US" sz="1800"/>
              <a:t> The inspecting commander </a:t>
            </a:r>
            <a:r>
              <a:rPr lang="en-US" altLang="en-US" sz="1800">
                <a:solidFill>
                  <a:srgbClr val="FF0000"/>
                </a:solidFill>
              </a:rPr>
              <a:t>may use the results </a:t>
            </a:r>
            <a:r>
              <a:rPr lang="en-US" altLang="en-US" sz="1800">
                <a:solidFill>
                  <a:srgbClr val="0000FF"/>
                </a:solidFill>
              </a:rPr>
              <a:t>of the Subsequent Command Inspection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FF0000"/>
                </a:solidFill>
              </a:rPr>
              <a:t>to evaluate </a:t>
            </a:r>
            <a:r>
              <a:rPr lang="en-US" altLang="en-US" sz="1800">
                <a:solidFill>
                  <a:srgbClr val="0000FF"/>
                </a:solidFill>
              </a:rPr>
              <a:t>the company commander</a:t>
            </a:r>
            <a:r>
              <a:rPr lang="en-US" altLang="en-US" sz="1800"/>
              <a:t>.</a:t>
            </a:r>
          </a:p>
          <a:p>
            <a:pPr>
              <a:lnSpc>
                <a:spcPct val="90000"/>
              </a:lnSpc>
              <a:spcAft>
                <a:spcPct val="70000"/>
              </a:spcAft>
            </a:pPr>
            <a:r>
              <a:rPr lang="en-US" altLang="en-US" sz="1800"/>
              <a:t> Per SecArmy Memorandum, Prioritizing Efforts-Readiness and Lethality (Update 3) dated 23 April 2018, SCIs are no longer required but are still an option for Commanders.</a:t>
            </a:r>
          </a:p>
          <a:p>
            <a:pPr>
              <a:lnSpc>
                <a:spcPct val="90000"/>
              </a:lnSpc>
              <a:spcAft>
                <a:spcPct val="70000"/>
              </a:spcAft>
            </a:pPr>
            <a:r>
              <a:rPr lang="en-US" altLang="en-US" sz="1800"/>
              <a:t> SCIs still have value, in keeping with the Followed-Up Inspection Principle, because SCIs ensure the implementation of corrective actions and the continued assessment of company-level readiness</a:t>
            </a:r>
          </a:p>
        </p:txBody>
      </p:sp>
      <p:sp>
        <p:nvSpPr>
          <p:cNvPr id="664580" name="Text Box 4">
            <a:extLst>
              <a:ext uri="{FF2B5EF4-FFF2-40B4-BE49-F238E27FC236}">
                <a16:creationId xmlns:a16="http://schemas.microsoft.com/office/drawing/2014/main" id="{D23763C7-495D-2ED0-F6BF-F2F8B4B2A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715000"/>
            <a:ext cx="5614988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1974" tIns="35356" rIns="71974" bIns="35356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3300"/>
                </a:solidFill>
              </a:rPr>
              <a:t>The inspecting commander </a:t>
            </a:r>
            <a:r>
              <a:rPr lang="en-US" altLang="en-US" sz="2000" u="sng">
                <a:solidFill>
                  <a:srgbClr val="FF3300"/>
                </a:solidFill>
              </a:rPr>
              <a:t>must</a:t>
            </a:r>
            <a:r>
              <a:rPr lang="en-US" altLang="en-US" sz="2000">
                <a:solidFill>
                  <a:srgbClr val="FF3300"/>
                </a:solidFill>
              </a:rPr>
              <a:t> be present  </a:t>
            </a:r>
            <a:br>
              <a:rPr lang="en-US" altLang="en-US" sz="2000">
                <a:solidFill>
                  <a:srgbClr val="FF3300"/>
                </a:solidFill>
              </a:rPr>
            </a:br>
            <a:r>
              <a:rPr lang="en-US" altLang="en-US" sz="2000">
                <a:solidFill>
                  <a:srgbClr val="FF3300"/>
                </a:solidFill>
              </a:rPr>
              <a:t>and participating in the inspection!</a:t>
            </a:r>
          </a:p>
        </p:txBody>
      </p:sp>
      <p:sp>
        <p:nvSpPr>
          <p:cNvPr id="664584" name="Rectangle 8">
            <a:extLst>
              <a:ext uri="{FF2B5EF4-FFF2-40B4-BE49-F238E27FC236}">
                <a16:creationId xmlns:a16="http://schemas.microsoft.com/office/drawing/2014/main" id="{0D68D0CB-3A55-6BE9-AE80-1B8715E40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675" y="5943600"/>
            <a:ext cx="2038350" cy="27622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2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AR 1-201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paragraph 3-3d</a:t>
            </a:r>
          </a:p>
        </p:txBody>
      </p:sp>
      <p:grpSp>
        <p:nvGrpSpPr>
          <p:cNvPr id="86022" name="Group 9">
            <a:extLst>
              <a:ext uri="{FF2B5EF4-FFF2-40B4-BE49-F238E27FC236}">
                <a16:creationId xmlns:a16="http://schemas.microsoft.com/office/drawing/2014/main" id="{0A70C5F8-1FC0-1DA7-B8CC-FBA13B073A7F}"/>
              </a:ext>
            </a:extLst>
          </p:cNvPr>
          <p:cNvGrpSpPr>
            <a:grpSpLocks/>
          </p:cNvGrpSpPr>
          <p:nvPr/>
        </p:nvGrpSpPr>
        <p:grpSpPr bwMode="auto">
          <a:xfrm>
            <a:off x="7759700" y="76200"/>
            <a:ext cx="1612900" cy="1219200"/>
            <a:chOff x="7987901" y="228600"/>
            <a:chExt cx="1613299" cy="1219200"/>
          </a:xfrm>
        </p:grpSpPr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id="{3678362A-06F1-D2B8-84D1-F6DAD557E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7901" y="228600"/>
              <a:ext cx="1232205" cy="1219200"/>
            </a:xfrm>
            <a:prstGeom prst="star5">
              <a:avLst/>
            </a:prstGeom>
            <a:solidFill>
              <a:srgbClr val="F9F96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6025" name="Text Box 6">
              <a:extLst>
                <a:ext uri="{FF2B5EF4-FFF2-40B4-BE49-F238E27FC236}">
                  <a16:creationId xmlns:a16="http://schemas.microsoft.com/office/drawing/2014/main" id="{CD09806D-C018-20CC-D72C-B1C9146125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1559" y="657736"/>
              <a:ext cx="1269641" cy="64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>
                  <a:latin typeface="Tempus Sans ITC" panose="04020404030D07020202" pitchFamily="82" charset="0"/>
                </a:rPr>
                <a:t>ELO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>
                  <a:latin typeface="Tempus Sans ITC" panose="04020404030D07020202" pitchFamily="82" charset="0"/>
                </a:rPr>
                <a:t>   1  </a:t>
              </a:r>
            </a:p>
          </p:txBody>
        </p:sp>
      </p:grpSp>
      <p:sp>
        <p:nvSpPr>
          <p:cNvPr id="86023" name="Text Box 2050">
            <a:extLst>
              <a:ext uri="{FF2B5EF4-FFF2-40B4-BE49-F238E27FC236}">
                <a16:creationId xmlns:a16="http://schemas.microsoft.com/office/drawing/2014/main" id="{9A43CD4A-515B-EE7F-42DB-FDF41566F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Subsequent Command Inspection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6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58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oter Placeholder 2">
            <a:extLst>
              <a:ext uri="{FF2B5EF4-FFF2-40B4-BE49-F238E27FC236}">
                <a16:creationId xmlns:a16="http://schemas.microsoft.com/office/drawing/2014/main" id="{EB02F789-360C-BB93-23A1-1F9AE0460B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9AD0078B-A359-47EE-B292-D17B94438D6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88067" name="Text Box 2">
            <a:extLst>
              <a:ext uri="{FF2B5EF4-FFF2-40B4-BE49-F238E27FC236}">
                <a16:creationId xmlns:a16="http://schemas.microsoft.com/office/drawing/2014/main" id="{D2206709-A3FF-0E5D-3B92-AB44F2C27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1752600"/>
            <a:ext cx="886936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974" tIns="35356" rIns="71974" bIns="35356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500">
                <a:solidFill>
                  <a:schemeClr val="tx2"/>
                </a:solidFill>
              </a:rPr>
              <a:t>  Led by a staff member of a functional area</a:t>
            </a:r>
          </a:p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US" altLang="en-US" sz="120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500">
                <a:solidFill>
                  <a:schemeClr val="tx2"/>
                </a:solidFill>
              </a:rPr>
              <a:t>  </a:t>
            </a:r>
            <a:r>
              <a:rPr lang="en-US" altLang="en-US" sz="2500">
                <a:solidFill>
                  <a:srgbClr val="0000FF"/>
                </a:solidFill>
              </a:rPr>
              <a:t>Focuses on a single functional area or a few related areas</a:t>
            </a:r>
          </a:p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US" altLang="en-US" sz="120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500">
                <a:solidFill>
                  <a:schemeClr val="tx2"/>
                </a:solidFill>
              </a:rPr>
              <a:t>  Conducted by the lowest-level staff member technically qualified in the functional area</a:t>
            </a:r>
          </a:p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US" altLang="en-US" sz="120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500">
                <a:solidFill>
                  <a:schemeClr val="tx2"/>
                </a:solidFill>
              </a:rPr>
              <a:t>  Should complement Command and IG Inspections</a:t>
            </a:r>
          </a:p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US" altLang="en-US" sz="120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500">
                <a:solidFill>
                  <a:schemeClr val="tx2"/>
                </a:solidFill>
              </a:rPr>
              <a:t>  </a:t>
            </a:r>
            <a:r>
              <a:rPr lang="en-US" altLang="en-US" sz="2500">
                <a:solidFill>
                  <a:srgbClr val="0000FF"/>
                </a:solidFill>
              </a:rPr>
              <a:t>Compliance oriented</a:t>
            </a:r>
          </a:p>
        </p:txBody>
      </p:sp>
      <p:sp>
        <p:nvSpPr>
          <p:cNvPr id="88068" name="Text Box 2050">
            <a:extLst>
              <a:ext uri="{FF2B5EF4-FFF2-40B4-BE49-F238E27FC236}">
                <a16:creationId xmlns:a16="http://schemas.microsoft.com/office/drawing/2014/main" id="{B33B3093-3A0E-2D7F-F5B5-79E44997A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Staff Inspection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ooter Placeholder 1">
            <a:extLst>
              <a:ext uri="{FF2B5EF4-FFF2-40B4-BE49-F238E27FC236}">
                <a16:creationId xmlns:a16="http://schemas.microsoft.com/office/drawing/2014/main" id="{5B513815-2493-20F8-8D7C-D9FCD80A3A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37661EEC-4558-4B2A-9449-62CCAB79957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90115" name="Text Box 2">
            <a:extLst>
              <a:ext uri="{FF2B5EF4-FFF2-40B4-BE49-F238E27FC236}">
                <a16:creationId xmlns:a16="http://schemas.microsoft.com/office/drawing/2014/main" id="{7780FA92-988A-7045-9111-19C6E3515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43113"/>
            <a:ext cx="8869363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974" tIns="35356" rIns="71974" bIns="35356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500">
                <a:solidFill>
                  <a:schemeClr val="tx2"/>
                </a:solidFill>
              </a:rPr>
              <a:t>  Directly support Staff Inspection and Command Inspection Programs</a:t>
            </a:r>
          </a:p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US" altLang="en-US" sz="240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500">
                <a:solidFill>
                  <a:schemeClr val="tx2"/>
                </a:solidFill>
              </a:rPr>
              <a:t>  </a:t>
            </a:r>
            <a:r>
              <a:rPr lang="en-US" altLang="en-US" sz="2500">
                <a:solidFill>
                  <a:srgbClr val="0000FF"/>
                </a:solidFill>
              </a:rPr>
              <a:t>Assist, teach, and train subordinate staff sections on how to meet the required standards </a:t>
            </a:r>
            <a:r>
              <a:rPr lang="en-US" altLang="en-US" sz="2500">
                <a:solidFill>
                  <a:schemeClr val="tx2"/>
                </a:solidFill>
              </a:rPr>
              <a:t>of a particular functional area</a:t>
            </a:r>
          </a:p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US" altLang="en-US" sz="250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500">
                <a:solidFill>
                  <a:schemeClr val="tx2"/>
                </a:solidFill>
              </a:rPr>
              <a:t>  </a:t>
            </a:r>
            <a:r>
              <a:rPr lang="en-US" altLang="en-US" sz="2500">
                <a:solidFill>
                  <a:srgbClr val="0000FF"/>
                </a:solidFill>
              </a:rPr>
              <a:t>Can prepare staff sections for upcoming inspections </a:t>
            </a:r>
            <a:r>
              <a:rPr lang="en-US" altLang="en-US" sz="2500">
                <a:solidFill>
                  <a:schemeClr val="tx2"/>
                </a:solidFill>
              </a:rPr>
              <a:t>or train them on new concepts, technologies, or operating techniques</a:t>
            </a:r>
          </a:p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US" altLang="en-US" sz="2500">
              <a:solidFill>
                <a:schemeClr val="tx2"/>
              </a:solidFill>
            </a:endParaRPr>
          </a:p>
        </p:txBody>
      </p:sp>
      <p:sp>
        <p:nvSpPr>
          <p:cNvPr id="90116" name="Text Box 2050">
            <a:extLst>
              <a:ext uri="{FF2B5EF4-FFF2-40B4-BE49-F238E27FC236}">
                <a16:creationId xmlns:a16="http://schemas.microsoft.com/office/drawing/2014/main" id="{9C7F6268-C901-A462-7A71-EFD00B593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Staff Assistance Visit (SAV)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oter Placeholder 2">
            <a:extLst>
              <a:ext uri="{FF2B5EF4-FFF2-40B4-BE49-F238E27FC236}">
                <a16:creationId xmlns:a16="http://schemas.microsoft.com/office/drawing/2014/main" id="{2F32FD47-7D52-0B1B-754E-A8D8519659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D9F2FA28-F846-4DB8-8752-9B0ED1A2971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  <p:sp>
        <p:nvSpPr>
          <p:cNvPr id="92163" name="Text Box 2">
            <a:extLst>
              <a:ext uri="{FF2B5EF4-FFF2-40B4-BE49-F238E27FC236}">
                <a16:creationId xmlns:a16="http://schemas.microsoft.com/office/drawing/2014/main" id="{AA082D54-68B9-24E5-61A3-3F7332939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28800"/>
            <a:ext cx="8401050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974" tIns="35356" rIns="71974" bIns="35356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3538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600">
                <a:solidFill>
                  <a:schemeClr val="tx2"/>
                </a:solidFill>
              </a:rPr>
              <a:t>  Inspector General inspections should: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600">
                <a:solidFill>
                  <a:schemeClr val="tx2"/>
                </a:solidFill>
              </a:rPr>
              <a:t>  Pursue </a:t>
            </a:r>
            <a:r>
              <a:rPr lang="en-US" altLang="en-US" sz="2600">
                <a:solidFill>
                  <a:srgbClr val="FF0000"/>
                </a:solidFill>
              </a:rPr>
              <a:t>systemic</a:t>
            </a:r>
            <a:r>
              <a:rPr lang="en-US" altLang="en-US" sz="2600">
                <a:solidFill>
                  <a:srgbClr val="0000FF"/>
                </a:solidFill>
              </a:rPr>
              <a:t> </a:t>
            </a:r>
            <a:r>
              <a:rPr lang="en-US" altLang="en-US" sz="2600">
                <a:solidFill>
                  <a:schemeClr val="tx2"/>
                </a:solidFill>
              </a:rPr>
              <a:t>issues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600">
                <a:solidFill>
                  <a:schemeClr val="tx2"/>
                </a:solidFill>
              </a:rPr>
              <a:t>  Identify sub-standard performance, determine the magnitude of the deficiency, and seek the reason for the deficiency (</a:t>
            </a:r>
            <a:r>
              <a:rPr lang="en-US" altLang="en-US" sz="2600">
                <a:solidFill>
                  <a:srgbClr val="FF0000"/>
                </a:solidFill>
              </a:rPr>
              <a:t>the root cause</a:t>
            </a:r>
            <a:r>
              <a:rPr lang="en-US" altLang="en-US" sz="2600">
                <a:solidFill>
                  <a:schemeClr val="tx2"/>
                </a:solidFill>
              </a:rPr>
              <a:t>) 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600">
                <a:solidFill>
                  <a:schemeClr val="tx2"/>
                </a:solidFill>
              </a:rPr>
              <a:t> 	 Teach systems processes and procedures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600">
                <a:solidFill>
                  <a:schemeClr val="tx2"/>
                </a:solidFill>
              </a:rPr>
              <a:t>  </a:t>
            </a:r>
            <a:r>
              <a:rPr lang="en-US" altLang="en-US" sz="2600">
                <a:solidFill>
                  <a:srgbClr val="0000FF"/>
                </a:solidFill>
              </a:rPr>
              <a:t>Identify responsibility </a:t>
            </a:r>
            <a:r>
              <a:rPr lang="en-US" altLang="en-US" sz="2600">
                <a:solidFill>
                  <a:schemeClr val="tx2"/>
                </a:solidFill>
              </a:rPr>
              <a:t>for corrective actions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600">
                <a:solidFill>
                  <a:schemeClr val="tx2"/>
                </a:solidFill>
              </a:rPr>
              <a:t>  Spread innovative ideas</a:t>
            </a:r>
            <a:endParaRPr lang="en-US" altLang="en-US" sz="1800">
              <a:solidFill>
                <a:schemeClr val="tx2"/>
              </a:solidFill>
            </a:endParaRPr>
          </a:p>
        </p:txBody>
      </p:sp>
      <p:pic>
        <p:nvPicPr>
          <p:cNvPr id="92164" name="Picture 4">
            <a:extLst>
              <a:ext uri="{FF2B5EF4-FFF2-40B4-BE49-F238E27FC236}">
                <a16:creationId xmlns:a16="http://schemas.microsoft.com/office/drawing/2014/main" id="{AF03823F-91F0-CB4E-9FE0-01047F9B6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31875"/>
            <a:ext cx="111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Text Box 2050">
            <a:extLst>
              <a:ext uri="{FF2B5EF4-FFF2-40B4-BE49-F238E27FC236}">
                <a16:creationId xmlns:a16="http://schemas.microsoft.com/office/drawing/2014/main" id="{5254025B-8737-150B-A5B1-FC61EB00C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Inspector General Inspection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ooter Placeholder 2">
            <a:extLst>
              <a:ext uri="{FF2B5EF4-FFF2-40B4-BE49-F238E27FC236}">
                <a16:creationId xmlns:a16="http://schemas.microsoft.com/office/drawing/2014/main" id="{72F10C27-9275-8A6B-D43E-2C1A88487B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F5DBD01F-2005-495E-A7DF-31514238BE3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666626" name="AutoShape 2">
            <a:extLst>
              <a:ext uri="{FF2B5EF4-FFF2-40B4-BE49-F238E27FC236}">
                <a16:creationId xmlns:a16="http://schemas.microsoft.com/office/drawing/2014/main" id="{61D9AA0D-1C5B-0D8F-8247-4D10831C7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195638"/>
            <a:ext cx="3276600" cy="2057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 b="0">
              <a:latin typeface="Arial" charset="0"/>
            </a:endParaRPr>
          </a:p>
        </p:txBody>
      </p:sp>
      <p:pic>
        <p:nvPicPr>
          <p:cNvPr id="94212" name="Picture 3">
            <a:extLst>
              <a:ext uri="{FF2B5EF4-FFF2-40B4-BE49-F238E27FC236}">
                <a16:creationId xmlns:a16="http://schemas.microsoft.com/office/drawing/2014/main" id="{64F69E86-AC1D-A20D-D97D-EFB456B15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10038"/>
            <a:ext cx="111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Text Box 5">
            <a:extLst>
              <a:ext uri="{FF2B5EF4-FFF2-40B4-BE49-F238E27FC236}">
                <a16:creationId xmlns:a16="http://schemas.microsoft.com/office/drawing/2014/main" id="{B909AC8F-5F5E-D633-70EC-EF33ECCA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576638"/>
            <a:ext cx="307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Inspection Directive</a:t>
            </a:r>
          </a:p>
        </p:txBody>
      </p:sp>
      <p:sp>
        <p:nvSpPr>
          <p:cNvPr id="94214" name="Text Box 6">
            <a:extLst>
              <a:ext uri="{FF2B5EF4-FFF2-40B4-BE49-F238E27FC236}">
                <a16:creationId xmlns:a16="http://schemas.microsoft.com/office/drawing/2014/main" id="{7AEB904D-31FD-FB8F-6EDD-4A935DEFD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630363"/>
            <a:ext cx="3276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Secretary of the Army (SA)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or Under Secretary of the Army</a:t>
            </a:r>
          </a:p>
        </p:txBody>
      </p:sp>
      <p:sp>
        <p:nvSpPr>
          <p:cNvPr id="94215" name="Text Box 7">
            <a:extLst>
              <a:ext uri="{FF2B5EF4-FFF2-40B4-BE49-F238E27FC236}">
                <a16:creationId xmlns:a16="http://schemas.microsoft.com/office/drawing/2014/main" id="{E2F022E6-D96F-F540-8621-DB3CAA4FA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14638"/>
            <a:ext cx="24384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Chief of Staff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of the Army (CSA)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or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Vice Chief of Staff of the Army (VCSA)</a:t>
            </a:r>
          </a:p>
        </p:txBody>
      </p:sp>
      <p:sp>
        <p:nvSpPr>
          <p:cNvPr id="94216" name="Text Box 8">
            <a:extLst>
              <a:ext uri="{FF2B5EF4-FFF2-40B4-BE49-F238E27FC236}">
                <a16:creationId xmlns:a16="http://schemas.microsoft.com/office/drawing/2014/main" id="{81FE7041-9A45-FABB-911C-FA8B9F41E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557838"/>
            <a:ext cx="5046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Commander (Directing Authority)</a:t>
            </a:r>
          </a:p>
        </p:txBody>
      </p:sp>
      <p:sp>
        <p:nvSpPr>
          <p:cNvPr id="94217" name="Text Box 9">
            <a:extLst>
              <a:ext uri="{FF2B5EF4-FFF2-40B4-BE49-F238E27FC236}">
                <a16:creationId xmlns:a16="http://schemas.microsoft.com/office/drawing/2014/main" id="{B0B19ED2-855A-3968-AD20-A65306CFD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0450" y="3805238"/>
            <a:ext cx="27749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Inspector General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(TIG)</a:t>
            </a:r>
          </a:p>
        </p:txBody>
      </p:sp>
      <p:sp>
        <p:nvSpPr>
          <p:cNvPr id="666637" name="Rectangle 13">
            <a:extLst>
              <a:ext uri="{FF2B5EF4-FFF2-40B4-BE49-F238E27FC236}">
                <a16:creationId xmlns:a16="http://schemas.microsoft.com/office/drawing/2014/main" id="{1DD76C0E-30BD-1DBF-8456-C818A2038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5113" y="6022975"/>
            <a:ext cx="3509962" cy="3079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4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AR 20-1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Glossary, Section II (page 111)</a:t>
            </a:r>
          </a:p>
        </p:txBody>
      </p:sp>
      <p:grpSp>
        <p:nvGrpSpPr>
          <p:cNvPr id="94219" name="Group 14">
            <a:extLst>
              <a:ext uri="{FF2B5EF4-FFF2-40B4-BE49-F238E27FC236}">
                <a16:creationId xmlns:a16="http://schemas.microsoft.com/office/drawing/2014/main" id="{EC5A575E-911A-20A5-07C6-E22B13FAC77A}"/>
              </a:ext>
            </a:extLst>
          </p:cNvPr>
          <p:cNvGrpSpPr>
            <a:grpSpLocks/>
          </p:cNvGrpSpPr>
          <p:nvPr/>
        </p:nvGrpSpPr>
        <p:grpSpPr bwMode="auto">
          <a:xfrm>
            <a:off x="7772400" y="158750"/>
            <a:ext cx="1612900" cy="1219200"/>
            <a:chOff x="7987901" y="228600"/>
            <a:chExt cx="1613299" cy="1219200"/>
          </a:xfrm>
        </p:grpSpPr>
        <p:sp>
          <p:nvSpPr>
            <p:cNvPr id="16" name="AutoShape 5">
              <a:extLst>
                <a:ext uri="{FF2B5EF4-FFF2-40B4-BE49-F238E27FC236}">
                  <a16:creationId xmlns:a16="http://schemas.microsoft.com/office/drawing/2014/main" id="{8B3B0873-7B2F-B0A2-BBE3-FA315B0D5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7901" y="228600"/>
              <a:ext cx="1232205" cy="1219200"/>
            </a:xfrm>
            <a:prstGeom prst="star5">
              <a:avLst/>
            </a:prstGeom>
            <a:solidFill>
              <a:srgbClr val="F9F96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4222" name="Text Box 6">
              <a:extLst>
                <a:ext uri="{FF2B5EF4-FFF2-40B4-BE49-F238E27FC236}">
                  <a16:creationId xmlns:a16="http://schemas.microsoft.com/office/drawing/2014/main" id="{940D2087-2FB3-A436-0135-172D96D1C6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1559" y="657736"/>
              <a:ext cx="126964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>
                  <a:latin typeface="Tempus Sans ITC" panose="04020404030D07020202" pitchFamily="82" charset="0"/>
                </a:rPr>
                <a:t>ELO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>
                  <a:latin typeface="Tempus Sans ITC" panose="04020404030D07020202" pitchFamily="82" charset="0"/>
                </a:rPr>
                <a:t>   6</a:t>
              </a:r>
            </a:p>
          </p:txBody>
        </p:sp>
      </p:grpSp>
      <p:sp>
        <p:nvSpPr>
          <p:cNvPr id="94220" name="Text Box 2050">
            <a:extLst>
              <a:ext uri="{FF2B5EF4-FFF2-40B4-BE49-F238E27FC236}">
                <a16:creationId xmlns:a16="http://schemas.microsoft.com/office/drawing/2014/main" id="{87BBB572-9B5B-1F4E-C4D2-040F33C66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Who May Direct an IG Inspection?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>
            <a:extLst>
              <a:ext uri="{FF2B5EF4-FFF2-40B4-BE49-F238E27FC236}">
                <a16:creationId xmlns:a16="http://schemas.microsoft.com/office/drawing/2014/main" id="{F2AC7E9F-19FE-3633-2826-8743BBD986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U.S. Army Inspector General School   </a:t>
            </a:r>
            <a:fld id="{BAC960E6-39AC-46BE-BB0F-4CC104147993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27C84860-5BF4-986D-DC58-6081D11916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8534400" cy="4495800"/>
          </a:xfrm>
        </p:spPr>
        <p:txBody>
          <a:bodyPr/>
          <a:lstStyle/>
          <a:p>
            <a:pPr>
              <a:defRPr/>
            </a:pPr>
            <a:r>
              <a:rPr lang="en-US" sz="2000" u="sng" dirty="0"/>
              <a:t>Action:</a:t>
            </a:r>
            <a:r>
              <a:rPr lang="en-US" sz="2000" dirty="0"/>
              <a:t> Resolve a systemic issue in a functional area.</a:t>
            </a:r>
          </a:p>
          <a:p>
            <a:pPr marL="0" indent="0">
              <a:buFontTx/>
              <a:buNone/>
              <a:defRPr/>
            </a:pPr>
            <a:r>
              <a:rPr lang="en-US" sz="2000" dirty="0"/>
              <a:t> </a:t>
            </a:r>
          </a:p>
          <a:p>
            <a:pPr>
              <a:defRPr/>
            </a:pPr>
            <a:r>
              <a:rPr lang="en-US" sz="2000" u="sng" dirty="0"/>
              <a:t>Conditions:</a:t>
            </a:r>
            <a:r>
              <a:rPr lang="en-US" sz="2000" dirty="0"/>
              <a:t> Given Army Regulation 1-201, Army Regulation 20-1, </a:t>
            </a:r>
            <a:r>
              <a:rPr lang="en-US" sz="2000" u="sng" dirty="0"/>
              <a:t>The Inspections Guide</a:t>
            </a:r>
            <a:r>
              <a:rPr lang="en-US" sz="2000" dirty="0"/>
              <a:t>, </a:t>
            </a:r>
            <a:r>
              <a:rPr lang="en-US" sz="2000" u="sng" dirty="0"/>
              <a:t>The Inspector General Reference Guide</a:t>
            </a:r>
            <a:r>
              <a:rPr lang="en-US" sz="2000" dirty="0"/>
              <a:t> (Part 8), classroom handouts, classroom instruction, and an inspection topic.</a:t>
            </a:r>
          </a:p>
          <a:p>
            <a:pPr marL="0" indent="0">
              <a:buFontTx/>
              <a:buNone/>
              <a:defRPr/>
            </a:pPr>
            <a:r>
              <a:rPr lang="en-US" sz="2000" dirty="0"/>
              <a:t> </a:t>
            </a:r>
          </a:p>
          <a:p>
            <a:pPr>
              <a:defRPr/>
            </a:pPr>
            <a:r>
              <a:rPr lang="en-US" sz="2000" u="sng" dirty="0"/>
              <a:t>Standard:</a:t>
            </a:r>
            <a:r>
              <a:rPr lang="en-US" sz="2000" dirty="0"/>
              <a:t> Apply the seventeen steps of the three-phased Inspector General Inspections Process, write a Findings Sections that accurately reflects the information gathered during the inspection, and describe the Organizational Inspection Program (OIP). </a:t>
            </a:r>
          </a:p>
          <a:p>
            <a:pPr eaLnBrk="1" hangingPunct="1">
              <a:defRPr/>
            </a:pPr>
            <a:endParaRPr lang="en-US" altLang="en-US" sz="2000" dirty="0"/>
          </a:p>
        </p:txBody>
      </p:sp>
      <p:sp>
        <p:nvSpPr>
          <p:cNvPr id="22532" name="Text Box 2050">
            <a:extLst>
              <a:ext uri="{FF2B5EF4-FFF2-40B4-BE49-F238E27FC236}">
                <a16:creationId xmlns:a16="http://schemas.microsoft.com/office/drawing/2014/main" id="{38B78004-1370-67B6-5CA6-C2F2667ED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Inspections Terminal Learning Objective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ooter Placeholder 2">
            <a:extLst>
              <a:ext uri="{FF2B5EF4-FFF2-40B4-BE49-F238E27FC236}">
                <a16:creationId xmlns:a16="http://schemas.microsoft.com/office/drawing/2014/main" id="{13A1F9EA-CB6B-4BB1-BFA8-231ADC14AD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7E7E5668-DFB8-45A1-B11E-AA6015C4108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  <p:pic>
        <p:nvPicPr>
          <p:cNvPr id="96259" name="Picture 2">
            <a:extLst>
              <a:ext uri="{FF2B5EF4-FFF2-40B4-BE49-F238E27FC236}">
                <a16:creationId xmlns:a16="http://schemas.microsoft.com/office/drawing/2014/main" id="{E2D7C598-9AD6-B1F6-9926-1D6D73465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1524000"/>
            <a:ext cx="111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Text Box 3">
            <a:extLst>
              <a:ext uri="{FF2B5EF4-FFF2-40B4-BE49-F238E27FC236}">
                <a16:creationId xmlns:a16="http://schemas.microsoft.com/office/drawing/2014/main" id="{3554CF51-F951-5B01-144F-876144B42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432050"/>
            <a:ext cx="853440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127" tIns="45457" rIns="87127" bIns="45457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30000"/>
              </a:spcBef>
              <a:buFont typeface="Times New Roman" panose="02020603050405020304" pitchFamily="18" charset="0"/>
              <a:buChar char="•"/>
            </a:pPr>
            <a:r>
              <a:rPr lang="en-US" altLang="en-US" sz="2100">
                <a:solidFill>
                  <a:srgbClr val="000066"/>
                </a:solidFill>
              </a:rPr>
              <a:t>   </a:t>
            </a:r>
            <a:r>
              <a:rPr lang="en-US" altLang="en-US" sz="2100">
                <a:solidFill>
                  <a:srgbClr val="FF0000"/>
                </a:solidFill>
              </a:rPr>
              <a:t>Systemic problems </a:t>
            </a:r>
            <a:r>
              <a:rPr lang="en-US" altLang="en-US" sz="2100"/>
              <a:t>are usually</a:t>
            </a:r>
            <a:r>
              <a:rPr lang="en-US" altLang="en-US" sz="2100">
                <a:solidFill>
                  <a:srgbClr val="0000FF"/>
                </a:solidFill>
              </a:rPr>
              <a:t> </a:t>
            </a:r>
            <a:r>
              <a:rPr lang="en-US" altLang="en-US" sz="2100" u="sng">
                <a:solidFill>
                  <a:srgbClr val="FF0000"/>
                </a:solidFill>
              </a:rPr>
              <a:t>widespread and present a pattern</a:t>
            </a:r>
            <a:r>
              <a:rPr lang="en-US" altLang="en-US" sz="2100"/>
              <a:t>.  You can often trace these problems back to a regulation, policy, or other standard that is confusing, overly ambitious, or in conflict with another standard.  The proponent is usually the person to fix this type of problem.</a:t>
            </a:r>
          </a:p>
          <a:p>
            <a:pPr>
              <a:lnSpc>
                <a:spcPct val="87000"/>
              </a:lnSpc>
              <a:spcBef>
                <a:spcPct val="30000"/>
              </a:spcBef>
              <a:buFont typeface="Times New Roman" panose="02020603050405020304" pitchFamily="18" charset="0"/>
              <a:buNone/>
            </a:pPr>
            <a:endParaRPr lang="en-US" altLang="en-US" sz="1200"/>
          </a:p>
          <a:p>
            <a:pPr>
              <a:lnSpc>
                <a:spcPct val="87000"/>
              </a:lnSpc>
              <a:spcBef>
                <a:spcPct val="30000"/>
              </a:spcBef>
              <a:buFont typeface="Times New Roman" panose="02020603050405020304" pitchFamily="18" charset="0"/>
              <a:buChar char="•"/>
            </a:pPr>
            <a:r>
              <a:rPr lang="en-US" altLang="en-US" sz="2100">
                <a:solidFill>
                  <a:srgbClr val="0000FF"/>
                </a:solidFill>
              </a:rPr>
              <a:t>   Local problems </a:t>
            </a:r>
            <a:r>
              <a:rPr lang="en-US" altLang="en-US" sz="2100"/>
              <a:t>usually</a:t>
            </a:r>
            <a:r>
              <a:rPr lang="en-US" altLang="en-US" sz="2100">
                <a:solidFill>
                  <a:srgbClr val="0000FF"/>
                </a:solidFill>
              </a:rPr>
              <a:t> </a:t>
            </a:r>
            <a:r>
              <a:rPr lang="en-US" altLang="en-US" sz="2100" u="sng">
                <a:solidFill>
                  <a:srgbClr val="0000FF"/>
                </a:solidFill>
              </a:rPr>
              <a:t>affect a small group</a:t>
            </a:r>
            <a:r>
              <a:rPr lang="en-US" altLang="en-US" sz="2100">
                <a:solidFill>
                  <a:srgbClr val="0000FF"/>
                </a:solidFill>
              </a:rPr>
              <a:t> </a:t>
            </a:r>
            <a:r>
              <a:rPr lang="en-US" altLang="en-US" sz="2100"/>
              <a:t>of people or an individual and</a:t>
            </a:r>
            <a:r>
              <a:rPr lang="en-US" altLang="en-US" sz="2100">
                <a:solidFill>
                  <a:srgbClr val="0000FF"/>
                </a:solidFill>
              </a:rPr>
              <a:t> </a:t>
            </a:r>
            <a:r>
              <a:rPr lang="en-US" altLang="en-US" sz="2100" u="sng">
                <a:solidFill>
                  <a:srgbClr val="0000FF"/>
                </a:solidFill>
              </a:rPr>
              <a:t>do not present a pattern</a:t>
            </a:r>
            <a:r>
              <a:rPr lang="en-US" altLang="en-US" sz="2100"/>
              <a:t>.  You can usually trace these problems back to a particular person’s decision, demeanor, or statements.  The level of organization that the problem affects is the best place to solve this problem.</a:t>
            </a:r>
          </a:p>
        </p:txBody>
      </p:sp>
      <p:sp>
        <p:nvSpPr>
          <p:cNvPr id="96261" name="Text Box 2050">
            <a:extLst>
              <a:ext uri="{FF2B5EF4-FFF2-40B4-BE49-F238E27FC236}">
                <a16:creationId xmlns:a16="http://schemas.microsoft.com/office/drawing/2014/main" id="{1149AA51-9314-2305-EB6D-C03E298D7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Systemic and Local Problems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/>
              <a:t>What is the difference?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ooter Placeholder 2">
            <a:extLst>
              <a:ext uri="{FF2B5EF4-FFF2-40B4-BE49-F238E27FC236}">
                <a16:creationId xmlns:a16="http://schemas.microsoft.com/office/drawing/2014/main" id="{A75196DD-3F71-5E62-6F1E-08C19A520C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2417BCE6-2F99-43EC-8B57-87363B4977A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/>
          </a:p>
        </p:txBody>
      </p:sp>
      <p:sp>
        <p:nvSpPr>
          <p:cNvPr id="408578" name="Text Box 2">
            <a:extLst>
              <a:ext uri="{FF2B5EF4-FFF2-40B4-BE49-F238E27FC236}">
                <a16:creationId xmlns:a16="http://schemas.microsoft.com/office/drawing/2014/main" id="{5F57EACE-E947-2ECD-D817-841B92580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71763"/>
            <a:ext cx="8096250" cy="3533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1974" tIns="35356" rIns="71974" bIns="35356">
            <a:spAutoFit/>
          </a:bodyPr>
          <a:lstStyle/>
          <a:p>
            <a:pPr algn="ctr" defTabSz="727075">
              <a:spcBef>
                <a:spcPct val="50000"/>
              </a:spcBef>
              <a:defRPr/>
            </a:pPr>
            <a:r>
              <a:rPr lang="en-US" sz="3000" dirty="0">
                <a:solidFill>
                  <a:schemeClr val="tx2"/>
                </a:solidFill>
                <a:latin typeface="Arial" charset="0"/>
              </a:rPr>
              <a:t>  Several Soldiers in Company C, 3</a:t>
            </a:r>
            <a:r>
              <a:rPr lang="en-US" sz="3000" baseline="30000" dirty="0">
                <a:solidFill>
                  <a:schemeClr val="tx2"/>
                </a:solidFill>
                <a:latin typeface="Arial" charset="0"/>
              </a:rPr>
              <a:t>rd</a:t>
            </a:r>
            <a:r>
              <a:rPr lang="en-US" sz="3000" dirty="0">
                <a:solidFill>
                  <a:schemeClr val="tx2"/>
                </a:solidFill>
                <a:latin typeface="Arial" charset="0"/>
              </a:rPr>
              <a:t> Battalion, 66</a:t>
            </a:r>
            <a:r>
              <a:rPr lang="en-US" sz="3000" baseline="30000" dirty="0">
                <a:solidFill>
                  <a:schemeClr val="tx2"/>
                </a:solidFill>
                <a:latin typeface="Arial" charset="0"/>
              </a:rPr>
              <a:t>th</a:t>
            </a:r>
            <a:r>
              <a:rPr lang="en-US" sz="3000" dirty="0">
                <a:solidFill>
                  <a:schemeClr val="tx2"/>
                </a:solidFill>
                <a:latin typeface="Arial" charset="0"/>
              </a:rPr>
              <a:t> Infantry, failed to receive their Basic Allowance for Subsistence (BAS) in their End-of-Month (EOM) pay.</a:t>
            </a:r>
          </a:p>
          <a:p>
            <a:pPr algn="ctr" defTabSz="727075">
              <a:spcBef>
                <a:spcPct val="50000"/>
              </a:spcBef>
              <a:defRPr/>
            </a:pPr>
            <a:r>
              <a:rPr lang="en-US" sz="3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Is this problem a systemic or a local problem?</a:t>
            </a:r>
          </a:p>
          <a:p>
            <a:pPr algn="ctr" defTabSz="727075">
              <a:spcBef>
                <a:spcPct val="50000"/>
              </a:spcBef>
              <a:defRPr/>
            </a:pPr>
            <a:endParaRPr lang="en-US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8308" name="Text Box 2050">
            <a:extLst>
              <a:ext uri="{FF2B5EF4-FFF2-40B4-BE49-F238E27FC236}">
                <a16:creationId xmlns:a16="http://schemas.microsoft.com/office/drawing/2014/main" id="{5E5B8FAC-8A5B-8550-7034-7B7DA8664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Systemic and Local Problems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/>
              <a:t>What is the difference?</a:t>
            </a:r>
          </a:p>
        </p:txBody>
      </p:sp>
      <p:pic>
        <p:nvPicPr>
          <p:cNvPr id="98309" name="Picture 2">
            <a:extLst>
              <a:ext uri="{FF2B5EF4-FFF2-40B4-BE49-F238E27FC236}">
                <a16:creationId xmlns:a16="http://schemas.microsoft.com/office/drawing/2014/main" id="{025B5891-EBCE-C21B-A716-70320D6B1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1524000"/>
            <a:ext cx="111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ooter Placeholder 2">
            <a:extLst>
              <a:ext uri="{FF2B5EF4-FFF2-40B4-BE49-F238E27FC236}">
                <a16:creationId xmlns:a16="http://schemas.microsoft.com/office/drawing/2014/main" id="{C2F11EA7-DA81-3103-9716-D1EEA18EF2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533FCC62-A2BD-4FC5-951C-D83F937104B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/>
          </a:p>
        </p:txBody>
      </p:sp>
      <p:sp>
        <p:nvSpPr>
          <p:cNvPr id="410626" name="Text Box 2">
            <a:extLst>
              <a:ext uri="{FF2B5EF4-FFF2-40B4-BE49-F238E27FC236}">
                <a16:creationId xmlns:a16="http://schemas.microsoft.com/office/drawing/2014/main" id="{AB87DAE8-7A88-5AD4-1810-E92C1DFF1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717800"/>
            <a:ext cx="8096250" cy="3533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1974" tIns="35356" rIns="71974" bIns="35356">
            <a:spAutoFit/>
          </a:bodyPr>
          <a:lstStyle/>
          <a:p>
            <a:pPr algn="ctr" defTabSz="727075">
              <a:spcBef>
                <a:spcPct val="50000"/>
              </a:spcBef>
              <a:defRPr/>
            </a:pPr>
            <a:r>
              <a:rPr lang="en-US" sz="3000" dirty="0">
                <a:solidFill>
                  <a:schemeClr val="tx2"/>
                </a:solidFill>
                <a:latin typeface="Arial" charset="0"/>
              </a:rPr>
              <a:t>A lieutenant recently conducted a Permanent Change of Station (PCS) from Germany to Fort Von Steuben. Sixty days have passed, and he has still not received his household goods.</a:t>
            </a:r>
          </a:p>
          <a:p>
            <a:pPr algn="ctr" defTabSz="727075">
              <a:spcBef>
                <a:spcPct val="50000"/>
              </a:spcBef>
              <a:defRPr/>
            </a:pPr>
            <a:r>
              <a:rPr lang="en-US" sz="3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Is this a systemic or a local problem?</a:t>
            </a:r>
          </a:p>
          <a:p>
            <a:pPr algn="ctr" defTabSz="727075">
              <a:spcBef>
                <a:spcPct val="50000"/>
              </a:spcBef>
              <a:defRPr/>
            </a:pPr>
            <a:endParaRPr lang="en-US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0356" name="Text Box 2050">
            <a:extLst>
              <a:ext uri="{FF2B5EF4-FFF2-40B4-BE49-F238E27FC236}">
                <a16:creationId xmlns:a16="http://schemas.microsoft.com/office/drawing/2014/main" id="{05B208A8-77AD-3F00-19C1-3B27F7252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Systemic and Local Problems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/>
              <a:t>What is the difference?</a:t>
            </a:r>
          </a:p>
        </p:txBody>
      </p:sp>
      <p:pic>
        <p:nvPicPr>
          <p:cNvPr id="100357" name="Picture 2">
            <a:extLst>
              <a:ext uri="{FF2B5EF4-FFF2-40B4-BE49-F238E27FC236}">
                <a16:creationId xmlns:a16="http://schemas.microsoft.com/office/drawing/2014/main" id="{CC82DCE7-A24E-A0FE-A451-7D274A16F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1524000"/>
            <a:ext cx="111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ooter Placeholder 2">
            <a:extLst>
              <a:ext uri="{FF2B5EF4-FFF2-40B4-BE49-F238E27FC236}">
                <a16:creationId xmlns:a16="http://schemas.microsoft.com/office/drawing/2014/main" id="{BFFE9403-4C31-0D27-7278-EAB5614371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A7B9C466-DBF9-4CAE-BE8E-5DB8E833A65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/>
          </a:p>
        </p:txBody>
      </p:sp>
      <p:sp>
        <p:nvSpPr>
          <p:cNvPr id="524292" name="Text Box 2052">
            <a:extLst>
              <a:ext uri="{FF2B5EF4-FFF2-40B4-BE49-F238E27FC236}">
                <a16:creationId xmlns:a16="http://schemas.microsoft.com/office/drawing/2014/main" id="{4569C9AC-4084-B402-D948-2EDDECF43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743200"/>
            <a:ext cx="8001000" cy="33861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dirty="0">
                <a:latin typeface="Arial" charset="0"/>
              </a:rPr>
              <a:t>For the past six months, 31 percent of the Army National Guard Soldiers mobilized to Fort Von Steuben’s Power-Projection Platform are found to be Dental Category 3 or 4 (Non-deployable).  Twenty-five percent of the U.S. Army Reserve Soldiers are also Dental Cat 3 / 4 upon arrival to Fort Von Steuben.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Is this problem a systemic or a local problem?</a:t>
            </a:r>
            <a:endParaRPr lang="en-US" sz="3600" dirty="0">
              <a:latin typeface="Arial" charset="0"/>
            </a:endParaRPr>
          </a:p>
        </p:txBody>
      </p:sp>
      <p:sp>
        <p:nvSpPr>
          <p:cNvPr id="102404" name="Text Box 2050">
            <a:extLst>
              <a:ext uri="{FF2B5EF4-FFF2-40B4-BE49-F238E27FC236}">
                <a16:creationId xmlns:a16="http://schemas.microsoft.com/office/drawing/2014/main" id="{A519F976-D844-2E97-0664-6E03A5A69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Systemic and Local Problems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/>
              <a:t>What is the difference?</a:t>
            </a:r>
          </a:p>
        </p:txBody>
      </p:sp>
      <p:pic>
        <p:nvPicPr>
          <p:cNvPr id="102405" name="Picture 2">
            <a:extLst>
              <a:ext uri="{FF2B5EF4-FFF2-40B4-BE49-F238E27FC236}">
                <a16:creationId xmlns:a16="http://schemas.microsoft.com/office/drawing/2014/main" id="{DC758183-535C-B012-CB01-8DACD3BFA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1524000"/>
            <a:ext cx="111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Footer Placeholder 1">
            <a:extLst>
              <a:ext uri="{FF2B5EF4-FFF2-40B4-BE49-F238E27FC236}">
                <a16:creationId xmlns:a16="http://schemas.microsoft.com/office/drawing/2014/main" id="{498C9526-5A36-5C47-930F-C2DCBE40C0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3A52AFD7-0519-4C99-BDD4-6CEB0CF21EA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/>
          </a:p>
        </p:txBody>
      </p:sp>
      <p:sp>
        <p:nvSpPr>
          <p:cNvPr id="104451" name="Text Box 2">
            <a:extLst>
              <a:ext uri="{FF2B5EF4-FFF2-40B4-BE49-F238E27FC236}">
                <a16:creationId xmlns:a16="http://schemas.microsoft.com/office/drawing/2014/main" id="{1EB4CBA8-18F4-FF14-58DB-D9C926D4A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05000"/>
            <a:ext cx="80010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974" tIns="35356" rIns="71974" bIns="35356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15000"/>
              </a:spcAft>
              <a:buFontTx/>
              <a:buNone/>
            </a:pPr>
            <a:r>
              <a:rPr lang="en-US" altLang="en-US" sz="2400" u="sng"/>
              <a:t>ELO 1</a:t>
            </a:r>
            <a:r>
              <a:rPr lang="en-US" altLang="en-US" sz="2400"/>
              <a:t>: Define the term </a:t>
            </a:r>
            <a:r>
              <a:rPr lang="en-US" altLang="en-US" sz="2400">
                <a:solidFill>
                  <a:srgbClr val="FF0000"/>
                </a:solidFill>
              </a:rPr>
              <a:t>Initial Command Inspection</a:t>
            </a:r>
          </a:p>
          <a:p>
            <a:pPr>
              <a:spcBef>
                <a:spcPct val="50000"/>
              </a:spcBef>
              <a:spcAft>
                <a:spcPct val="15000"/>
              </a:spcAft>
              <a:buFontTx/>
              <a:buNone/>
            </a:pPr>
            <a:r>
              <a:rPr lang="en-US" altLang="en-US" sz="2400" u="sng"/>
              <a:t>ELO 1</a:t>
            </a:r>
            <a:r>
              <a:rPr lang="en-US" altLang="en-US" sz="2400"/>
              <a:t>: Define the term </a:t>
            </a:r>
            <a:r>
              <a:rPr lang="en-US" altLang="en-US" sz="2400">
                <a:solidFill>
                  <a:srgbClr val="FF0000"/>
                </a:solidFill>
              </a:rPr>
              <a:t>Subsequent Command Inspection</a:t>
            </a:r>
          </a:p>
          <a:p>
            <a:pPr>
              <a:spcBef>
                <a:spcPct val="50000"/>
              </a:spcBef>
              <a:spcAft>
                <a:spcPct val="15000"/>
              </a:spcAft>
              <a:buFontTx/>
              <a:buNone/>
            </a:pPr>
            <a:r>
              <a:rPr lang="en-US" altLang="en-US" sz="2400" u="sng"/>
              <a:t>ELO 2</a:t>
            </a:r>
            <a:r>
              <a:rPr lang="en-US" altLang="en-US" sz="2400"/>
              <a:t>: Describe the </a:t>
            </a:r>
            <a:r>
              <a:rPr lang="en-US" altLang="en-US" sz="2400">
                <a:solidFill>
                  <a:srgbClr val="FF0000"/>
                </a:solidFill>
              </a:rPr>
              <a:t>Organizational Inspection Program</a:t>
            </a:r>
          </a:p>
          <a:p>
            <a:pPr>
              <a:spcBef>
                <a:spcPct val="50000"/>
              </a:spcBef>
              <a:spcAft>
                <a:spcPct val="15000"/>
              </a:spcAft>
              <a:buFontTx/>
              <a:buNone/>
            </a:pPr>
            <a:r>
              <a:rPr lang="en-US" altLang="en-US" sz="2400" u="sng"/>
              <a:t>ELO 3</a:t>
            </a:r>
            <a:r>
              <a:rPr lang="en-US" altLang="en-US" sz="2400"/>
              <a:t>: Describe the </a:t>
            </a:r>
            <a:r>
              <a:rPr lang="en-US" altLang="en-US" sz="2400">
                <a:solidFill>
                  <a:srgbClr val="FF0000"/>
                </a:solidFill>
              </a:rPr>
              <a:t>IG’s role in the OIP</a:t>
            </a:r>
          </a:p>
          <a:p>
            <a:pPr>
              <a:spcBef>
                <a:spcPct val="50000"/>
              </a:spcBef>
              <a:spcAft>
                <a:spcPct val="15000"/>
              </a:spcAft>
              <a:buFontTx/>
              <a:buNone/>
            </a:pPr>
            <a:r>
              <a:rPr lang="en-US" altLang="en-US" sz="2400" u="sng"/>
              <a:t>ELO 5</a:t>
            </a:r>
            <a:r>
              <a:rPr lang="en-US" altLang="en-US" sz="2400"/>
              <a:t>: Identify the three </a:t>
            </a:r>
            <a:r>
              <a:rPr lang="en-US" altLang="en-US" sz="2400">
                <a:solidFill>
                  <a:srgbClr val="FF0000"/>
                </a:solidFill>
              </a:rPr>
              <a:t>inspection categories</a:t>
            </a:r>
          </a:p>
          <a:p>
            <a:pPr>
              <a:spcBef>
                <a:spcPct val="50000"/>
              </a:spcBef>
              <a:spcAft>
                <a:spcPct val="15000"/>
              </a:spcAft>
              <a:buFontTx/>
              <a:buNone/>
            </a:pPr>
            <a:r>
              <a:rPr lang="en-US" altLang="en-US" sz="2400" u="sng"/>
              <a:t>ELO 6</a:t>
            </a:r>
            <a:r>
              <a:rPr lang="en-US" altLang="en-US" sz="2400"/>
              <a:t>: Identify </a:t>
            </a:r>
            <a:r>
              <a:rPr lang="en-US" altLang="en-US" sz="2400">
                <a:solidFill>
                  <a:srgbClr val="FF0000"/>
                </a:solidFill>
              </a:rPr>
              <a:t>who may direct </a:t>
            </a:r>
            <a:r>
              <a:rPr lang="en-US" altLang="en-US" sz="2400"/>
              <a:t>an IG Inspection</a:t>
            </a:r>
          </a:p>
          <a:p>
            <a:pPr>
              <a:spcBef>
                <a:spcPct val="50000"/>
              </a:spcBef>
              <a:spcAft>
                <a:spcPct val="15000"/>
              </a:spcAft>
            </a:pPr>
            <a:endParaRPr lang="en-US" altLang="en-US" sz="2000"/>
          </a:p>
        </p:txBody>
      </p:sp>
      <p:sp>
        <p:nvSpPr>
          <p:cNvPr id="104452" name="Text Box 2050">
            <a:extLst>
              <a:ext uri="{FF2B5EF4-FFF2-40B4-BE49-F238E27FC236}">
                <a16:creationId xmlns:a16="http://schemas.microsoft.com/office/drawing/2014/main" id="{4AD58FBA-F52F-D585-C1CA-425236A8E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Summary</a:t>
            </a:r>
            <a:endParaRPr lang="en-US" altLang="en-US" sz="2400" i="1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Footer Placeholder 3">
            <a:extLst>
              <a:ext uri="{FF2B5EF4-FFF2-40B4-BE49-F238E27FC236}">
                <a16:creationId xmlns:a16="http://schemas.microsoft.com/office/drawing/2014/main" id="{EBC3EC78-E584-0F98-2D8B-A7C5FE686C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89F90CA5-DEAC-47C1-9001-F0CCDC1B505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/>
          </a:p>
        </p:txBody>
      </p:sp>
      <p:sp>
        <p:nvSpPr>
          <p:cNvPr id="129028" name="Text Box 3">
            <a:extLst>
              <a:ext uri="{FF2B5EF4-FFF2-40B4-BE49-F238E27FC236}">
                <a16:creationId xmlns:a16="http://schemas.microsoft.com/office/drawing/2014/main" id="{4A5F0160-C8AA-6951-CA81-EAD7A3E4F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05000"/>
            <a:ext cx="82296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altLang="en-US" sz="2200"/>
              <a:t>  “That is the way we did it in my </a:t>
            </a:r>
            <a:r>
              <a:rPr lang="en-US" altLang="en-US" sz="2200" i="1"/>
              <a:t>old</a:t>
            </a:r>
            <a:r>
              <a:rPr lang="en-US" altLang="en-US" sz="2200"/>
              <a:t> unit.”</a:t>
            </a:r>
          </a:p>
          <a:p>
            <a:pPr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altLang="en-US" sz="2200"/>
              <a:t>  “I have no idea what you are talking about.  I have been the S-1 for only two days.”</a:t>
            </a:r>
          </a:p>
          <a:p>
            <a:pPr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altLang="en-US" sz="2200"/>
              <a:t>  “Take a number.  We have two CTC rotations, an OEF planning conference, and brigade formal in front of you.”</a:t>
            </a:r>
          </a:p>
          <a:p>
            <a:pPr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altLang="en-US" sz="2200"/>
              <a:t>   “I can’t get any good help these days.  I am on my butt because all of my staff officers are young lieutenants!”</a:t>
            </a:r>
          </a:p>
          <a:p>
            <a:pPr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altLang="en-US" sz="2200"/>
              <a:t>   “I don’t understand …  I thought I understood ... I did it right the last time, but …”</a:t>
            </a:r>
            <a:endParaRPr lang="en-US" altLang="en-US" sz="2200">
              <a:solidFill>
                <a:srgbClr val="0000FF"/>
              </a:solidFill>
            </a:endParaRPr>
          </a:p>
        </p:txBody>
      </p:sp>
      <p:sp>
        <p:nvSpPr>
          <p:cNvPr id="577538" name="Rectangle 2">
            <a:extLst>
              <a:ext uri="{FF2B5EF4-FFF2-40B4-BE49-F238E27FC236}">
                <a16:creationId xmlns:a16="http://schemas.microsoft.com/office/drawing/2014/main" id="{15BE73BE-085E-1563-C76C-1A098FE1E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621338"/>
            <a:ext cx="8305800" cy="581025"/>
          </a:xfrm>
          <a:prstGeom prst="rect">
            <a:avLst/>
          </a:prstGeom>
          <a:solidFill>
            <a:srgbClr val="FFFF00"/>
          </a:solidFill>
          <a:ln w="3175">
            <a:noFill/>
            <a:miter lim="800000"/>
            <a:headEnd/>
            <a:tailEnd/>
          </a:ln>
          <a:effectLst>
            <a:outerShdw dist="107763" dir="2700000" algn="ctr" rotWithShape="0">
              <a:srgbClr val="969696">
                <a:alpha val="50000"/>
              </a:srgbClr>
            </a:outerShdw>
          </a:effectLst>
        </p:spPr>
        <p:txBody>
          <a:bodyPr tIns="137160" bIns="13716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  <a:buSzPct val="100000"/>
              <a:defRPr/>
            </a:pPr>
            <a:r>
              <a:rPr lang="en-US" sz="2200" dirty="0">
                <a:solidFill>
                  <a:srgbClr val="0000FF"/>
                </a:solidFill>
                <a:latin typeface="Arial" charset="0"/>
              </a:rPr>
              <a:t>What are some reasons you may have heard?</a:t>
            </a:r>
            <a:endParaRPr lang="en-US" sz="22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06501" name="Text Box 2050">
            <a:extLst>
              <a:ext uri="{FF2B5EF4-FFF2-40B4-BE49-F238E27FC236}">
                <a16:creationId xmlns:a16="http://schemas.microsoft.com/office/drawing/2014/main" id="{7C03B253-35E9-A4F0-918A-3169C4D34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Why do units and people fail to comply with standards?</a:t>
            </a:r>
            <a:endParaRPr lang="en-US" altLang="en-US" sz="2400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Footer Placeholder 3">
            <a:extLst>
              <a:ext uri="{FF2B5EF4-FFF2-40B4-BE49-F238E27FC236}">
                <a16:creationId xmlns:a16="http://schemas.microsoft.com/office/drawing/2014/main" id="{F7444D6B-939D-D1E7-1A20-B45060FC1A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63386A72-B2BB-41A7-B30A-9E9E46BA70E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C14745D3-71F1-BD57-8530-965781F6D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663" y="6172200"/>
            <a:ext cx="55911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236" tIns="36619" rIns="73236" bIns="36619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u="sng">
                <a:solidFill>
                  <a:schemeClr val="tx2"/>
                </a:solidFill>
              </a:rPr>
              <a:t>The Inspections Guide</a:t>
            </a:r>
            <a:r>
              <a:rPr lang="en-US" altLang="en-US" sz="1600">
                <a:solidFill>
                  <a:schemeClr val="tx2"/>
                </a:solidFill>
              </a:rPr>
              <a:t>, Section 3-3, pages 3-3-1 to 3-3-3</a:t>
            </a:r>
          </a:p>
        </p:txBody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77C60DA4-6912-5084-3C62-5B7B5DDDD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275" y="1323975"/>
            <a:ext cx="4738688" cy="550863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71974" tIns="35356" rIns="71974" bIns="35356" anchor="ctr"/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900" b="0">
              <a:latin typeface="Times New Roman" panose="02020603050405020304" pitchFamily="18" charset="0"/>
            </a:endParaRPr>
          </a:p>
        </p:txBody>
      </p:sp>
      <p:sp>
        <p:nvSpPr>
          <p:cNvPr id="108549" name="Rectangle 4">
            <a:extLst>
              <a:ext uri="{FF2B5EF4-FFF2-40B4-BE49-F238E27FC236}">
                <a16:creationId xmlns:a16="http://schemas.microsoft.com/office/drawing/2014/main" id="{4632DB23-370E-7B0C-DC0A-9DA335ADB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113" y="1379538"/>
            <a:ext cx="4545012" cy="4397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127" tIns="45457" rIns="87127" bIns="45457" anchor="ctr"/>
          <a:lstStyle>
            <a:lvl1pPr defTabSz="8667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67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67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67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67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100"/>
              <a:t>NON-COMPLIANCE</a:t>
            </a:r>
          </a:p>
        </p:txBody>
      </p:sp>
      <p:sp>
        <p:nvSpPr>
          <p:cNvPr id="108550" name="Rectangle 5">
            <a:extLst>
              <a:ext uri="{FF2B5EF4-FFF2-40B4-BE49-F238E27FC236}">
                <a16:creationId xmlns:a16="http://schemas.microsoft.com/office/drawing/2014/main" id="{FDF9C13D-9989-FF02-80C9-2BBA80C39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8" y="2392363"/>
            <a:ext cx="2438400" cy="1158875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71974" tIns="35356" rIns="71974" bIns="35356" anchor="ctr"/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900" b="0">
              <a:latin typeface="Times New Roman" panose="02020603050405020304" pitchFamily="18" charset="0"/>
            </a:endParaRPr>
          </a:p>
        </p:txBody>
      </p:sp>
      <p:sp>
        <p:nvSpPr>
          <p:cNvPr id="108551" name="Rectangle 6">
            <a:extLst>
              <a:ext uri="{FF2B5EF4-FFF2-40B4-BE49-F238E27FC236}">
                <a16:creationId xmlns:a16="http://schemas.microsoft.com/office/drawing/2014/main" id="{DC019483-4E90-C296-C9CD-A76B1DF48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3" y="2447925"/>
            <a:ext cx="22415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127" tIns="45457" rIns="87127" bIns="45457" anchor="ctr"/>
          <a:lstStyle>
            <a:lvl1pPr defTabSz="8667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67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67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67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67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 u="sng"/>
              <a:t>DON’T KNOW</a:t>
            </a:r>
          </a:p>
        </p:txBody>
      </p:sp>
      <p:sp>
        <p:nvSpPr>
          <p:cNvPr id="668679" name="Line 7">
            <a:extLst>
              <a:ext uri="{FF2B5EF4-FFF2-40B4-BE49-F238E27FC236}">
                <a16:creationId xmlns:a16="http://schemas.microsoft.com/office/drawing/2014/main" id="{40B476EB-DA6F-3AF4-5C83-4B17B9BA77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6713" y="2135188"/>
            <a:ext cx="5861050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68680" name="Line 8">
            <a:extLst>
              <a:ext uri="{FF2B5EF4-FFF2-40B4-BE49-F238E27FC236}">
                <a16:creationId xmlns:a16="http://schemas.microsoft.com/office/drawing/2014/main" id="{779C58DB-7F8C-1B5C-F94F-8E64E9384E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7825" y="2146300"/>
            <a:ext cx="1588" cy="2159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68681" name="Line 9">
            <a:extLst>
              <a:ext uri="{FF2B5EF4-FFF2-40B4-BE49-F238E27FC236}">
                <a16:creationId xmlns:a16="http://schemas.microsoft.com/office/drawing/2014/main" id="{1F9420AD-C503-C94C-9A8C-8BD97EFFDD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56125" y="1909763"/>
            <a:ext cx="1588" cy="2174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108555" name="Group 10">
            <a:extLst>
              <a:ext uri="{FF2B5EF4-FFF2-40B4-BE49-F238E27FC236}">
                <a16:creationId xmlns:a16="http://schemas.microsoft.com/office/drawing/2014/main" id="{2957CB61-39BB-37A0-3980-D4022309A615}"/>
              </a:ext>
            </a:extLst>
          </p:cNvPr>
          <p:cNvGrpSpPr>
            <a:grpSpLocks/>
          </p:cNvGrpSpPr>
          <p:nvPr/>
        </p:nvGrpSpPr>
        <p:grpSpPr bwMode="auto">
          <a:xfrm>
            <a:off x="3216275" y="2139950"/>
            <a:ext cx="2454275" cy="1411288"/>
            <a:chOff x="2532" y="1707"/>
            <a:chExt cx="1933" cy="1126"/>
          </a:xfrm>
        </p:grpSpPr>
        <p:sp>
          <p:nvSpPr>
            <p:cNvPr id="108574" name="Rectangle 11">
              <a:extLst>
                <a:ext uri="{FF2B5EF4-FFF2-40B4-BE49-F238E27FC236}">
                  <a16:creationId xmlns:a16="http://schemas.microsoft.com/office/drawing/2014/main" id="{AE5FAAAB-5742-7F4D-4E27-310F8A73D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2" y="1909"/>
              <a:ext cx="1933" cy="924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1974" tIns="35356" rIns="71974" bIns="35356" anchor="ctr"/>
            <a:lstStyle>
              <a:lvl1pPr defTabSz="727075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27075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27075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27075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27075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1900" b="0">
                <a:latin typeface="Times New Roman" panose="02020603050405020304" pitchFamily="18" charset="0"/>
              </a:endParaRPr>
            </a:p>
          </p:txBody>
        </p:sp>
        <p:sp>
          <p:nvSpPr>
            <p:cNvPr id="108575" name="Rectangle 12">
              <a:extLst>
                <a:ext uri="{FF2B5EF4-FFF2-40B4-BE49-F238E27FC236}">
                  <a16:creationId xmlns:a16="http://schemas.microsoft.com/office/drawing/2014/main" id="{AFE921C4-DA58-D49A-77F4-8FF78E2C9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9" y="1953"/>
              <a:ext cx="1779" cy="83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127" tIns="45457" rIns="87127" bIns="45457" anchor="ctr"/>
            <a:lstStyle>
              <a:lvl1pPr defTabSz="866775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66775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66775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66775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66775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667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667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667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667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200" u="sng"/>
                <a:t>CAN’T COMPLY</a:t>
              </a:r>
            </a:p>
          </p:txBody>
        </p:sp>
        <p:sp>
          <p:nvSpPr>
            <p:cNvPr id="668685" name="Line 13">
              <a:extLst>
                <a:ext uri="{FF2B5EF4-FFF2-40B4-BE49-F238E27FC236}">
                  <a16:creationId xmlns:a16="http://schemas.microsoft.com/office/drawing/2014/main" id="{374EC9FC-5AF7-C817-10DB-434DB0CB62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9" y="1707"/>
              <a:ext cx="0" cy="17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108556" name="Group 14">
            <a:extLst>
              <a:ext uri="{FF2B5EF4-FFF2-40B4-BE49-F238E27FC236}">
                <a16:creationId xmlns:a16="http://schemas.microsoft.com/office/drawing/2014/main" id="{7D5BDC5C-263C-D990-90DA-7476E48D8107}"/>
              </a:ext>
            </a:extLst>
          </p:cNvPr>
          <p:cNvGrpSpPr>
            <a:grpSpLocks/>
          </p:cNvGrpSpPr>
          <p:nvPr/>
        </p:nvGrpSpPr>
        <p:grpSpPr bwMode="auto">
          <a:xfrm>
            <a:off x="6218238" y="2139950"/>
            <a:ext cx="2528887" cy="1411288"/>
            <a:chOff x="4896" y="1707"/>
            <a:chExt cx="1992" cy="1126"/>
          </a:xfrm>
        </p:grpSpPr>
        <p:sp>
          <p:nvSpPr>
            <p:cNvPr id="108571" name="Rectangle 15">
              <a:extLst>
                <a:ext uri="{FF2B5EF4-FFF2-40B4-BE49-F238E27FC236}">
                  <a16:creationId xmlns:a16="http://schemas.microsoft.com/office/drawing/2014/main" id="{731D6567-86FF-AF13-869E-B3F062BD0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1909"/>
              <a:ext cx="1992" cy="924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1974" tIns="35356" rIns="71974" bIns="35356" anchor="ctr"/>
            <a:lstStyle>
              <a:lvl1pPr defTabSz="727075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27075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27075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27075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27075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1900" b="0">
                <a:latin typeface="Times New Roman" panose="02020603050405020304" pitchFamily="18" charset="0"/>
              </a:endParaRPr>
            </a:p>
          </p:txBody>
        </p:sp>
        <p:sp>
          <p:nvSpPr>
            <p:cNvPr id="108572" name="Rectangle 16">
              <a:extLst>
                <a:ext uri="{FF2B5EF4-FFF2-40B4-BE49-F238E27FC236}">
                  <a16:creationId xmlns:a16="http://schemas.microsoft.com/office/drawing/2014/main" id="{DFFF95C7-98A6-0201-D80B-5A4DB9D3B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3" y="1953"/>
              <a:ext cx="1838" cy="83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127" tIns="45457" rIns="87127" bIns="45457" anchor="ctr"/>
            <a:lstStyle>
              <a:lvl1pPr defTabSz="866775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66775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66775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66775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66775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667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667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667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667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200" u="sng"/>
                <a:t>WON’T COMPLY</a:t>
              </a:r>
            </a:p>
          </p:txBody>
        </p:sp>
        <p:sp>
          <p:nvSpPr>
            <p:cNvPr id="668689" name="Line 17">
              <a:extLst>
                <a:ext uri="{FF2B5EF4-FFF2-40B4-BE49-F238E27FC236}">
                  <a16:creationId xmlns:a16="http://schemas.microsoft.com/office/drawing/2014/main" id="{E3167E8D-7640-EDE1-D13B-2213BCB72F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93" y="1707"/>
              <a:ext cx="0" cy="17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108557" name="Group 18">
            <a:extLst>
              <a:ext uri="{FF2B5EF4-FFF2-40B4-BE49-F238E27FC236}">
                <a16:creationId xmlns:a16="http://schemas.microsoft.com/office/drawing/2014/main" id="{8B67031D-FBAB-DA0D-FCC3-14D71D58098C}"/>
              </a:ext>
            </a:extLst>
          </p:cNvPr>
          <p:cNvGrpSpPr>
            <a:grpSpLocks/>
          </p:cNvGrpSpPr>
          <p:nvPr/>
        </p:nvGrpSpPr>
        <p:grpSpPr bwMode="auto">
          <a:xfrm>
            <a:off x="350838" y="3586163"/>
            <a:ext cx="2438400" cy="2174875"/>
            <a:chOff x="276" y="2861"/>
            <a:chExt cx="1920" cy="1736"/>
          </a:xfrm>
        </p:grpSpPr>
        <p:sp>
          <p:nvSpPr>
            <p:cNvPr id="108569" name="Rectangle 19">
              <a:extLst>
                <a:ext uri="{FF2B5EF4-FFF2-40B4-BE49-F238E27FC236}">
                  <a16:creationId xmlns:a16="http://schemas.microsoft.com/office/drawing/2014/main" id="{3CA0E69B-3302-7454-4EA6-19B154614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" y="3367"/>
              <a:ext cx="1920" cy="123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7127" tIns="45457" rIns="87127" bIns="45457" anchor="ctr"/>
            <a:lstStyle>
              <a:lvl1pPr defTabSz="866775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66775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66775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66775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66775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667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667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667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667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200"/>
                <a:t>NEVER KNEW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200"/>
                <a:t>FORGOT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200"/>
                <a:t>TASK IMPLIED</a:t>
              </a:r>
            </a:p>
          </p:txBody>
        </p:sp>
        <p:sp>
          <p:nvSpPr>
            <p:cNvPr id="668692" name="Line 20">
              <a:extLst>
                <a:ext uri="{FF2B5EF4-FFF2-40B4-BE49-F238E27FC236}">
                  <a16:creationId xmlns:a16="http://schemas.microsoft.com/office/drawing/2014/main" id="{C39E74D7-2E0F-7D62-26C3-101EC0C241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4" y="2861"/>
              <a:ext cx="0" cy="476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108558" name="Group 21">
            <a:extLst>
              <a:ext uri="{FF2B5EF4-FFF2-40B4-BE49-F238E27FC236}">
                <a16:creationId xmlns:a16="http://schemas.microsoft.com/office/drawing/2014/main" id="{D1F0B70E-303F-79D8-0305-1BD3DFD6007D}"/>
              </a:ext>
            </a:extLst>
          </p:cNvPr>
          <p:cNvGrpSpPr>
            <a:grpSpLocks/>
          </p:cNvGrpSpPr>
          <p:nvPr/>
        </p:nvGrpSpPr>
        <p:grpSpPr bwMode="auto">
          <a:xfrm>
            <a:off x="3032125" y="3586163"/>
            <a:ext cx="2863850" cy="2174875"/>
            <a:chOff x="2388" y="2861"/>
            <a:chExt cx="2255" cy="1736"/>
          </a:xfrm>
        </p:grpSpPr>
        <p:sp>
          <p:nvSpPr>
            <p:cNvPr id="668694" name="Line 22">
              <a:extLst>
                <a:ext uri="{FF2B5EF4-FFF2-40B4-BE49-F238E27FC236}">
                  <a16:creationId xmlns:a16="http://schemas.microsoft.com/office/drawing/2014/main" id="{193D9EFE-4808-DA96-7F46-C827A9CEE2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2861"/>
              <a:ext cx="0" cy="476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08568" name="Rectangle 23">
              <a:extLst>
                <a:ext uri="{FF2B5EF4-FFF2-40B4-BE49-F238E27FC236}">
                  <a16:creationId xmlns:a16="http://schemas.microsoft.com/office/drawing/2014/main" id="{37ED705D-2FA6-303A-8CDC-C6C12F0C2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8" y="3367"/>
              <a:ext cx="2255" cy="123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7127" tIns="45457" rIns="87127" bIns="45457" anchor="ctr"/>
            <a:lstStyle>
              <a:lvl1pPr defTabSz="866775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66775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66775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66775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66775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667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667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667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667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200"/>
                <a:t>FEW RESOURCES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200"/>
                <a:t>DON’T KNOW HOW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200"/>
                <a:t>IMPOSSIBLE</a:t>
              </a:r>
            </a:p>
          </p:txBody>
        </p:sp>
      </p:grpSp>
      <p:grpSp>
        <p:nvGrpSpPr>
          <p:cNvPr id="108559" name="Group 24">
            <a:extLst>
              <a:ext uri="{FF2B5EF4-FFF2-40B4-BE49-F238E27FC236}">
                <a16:creationId xmlns:a16="http://schemas.microsoft.com/office/drawing/2014/main" id="{63B9D2AA-A165-2E4E-08FA-45CC7FEC7682}"/>
              </a:ext>
            </a:extLst>
          </p:cNvPr>
          <p:cNvGrpSpPr>
            <a:grpSpLocks/>
          </p:cNvGrpSpPr>
          <p:nvPr/>
        </p:nvGrpSpPr>
        <p:grpSpPr bwMode="auto">
          <a:xfrm>
            <a:off x="6218238" y="3586163"/>
            <a:ext cx="2590800" cy="2174875"/>
            <a:chOff x="4896" y="2861"/>
            <a:chExt cx="2040" cy="1736"/>
          </a:xfrm>
        </p:grpSpPr>
        <p:sp>
          <p:nvSpPr>
            <p:cNvPr id="108565" name="Rectangle 25">
              <a:extLst>
                <a:ext uri="{FF2B5EF4-FFF2-40B4-BE49-F238E27FC236}">
                  <a16:creationId xmlns:a16="http://schemas.microsoft.com/office/drawing/2014/main" id="{8362C378-8541-35AD-85CB-81B86005C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3367"/>
              <a:ext cx="2040" cy="123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7127" tIns="45457" rIns="87127" bIns="45457" anchor="ctr"/>
            <a:lstStyle>
              <a:lvl1pPr defTabSz="866775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66775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66775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66775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66775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667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667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667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667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200"/>
                <a:t>NO REWARD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200"/>
                <a:t>NO PENALTY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200"/>
                <a:t>DISAGREE</a:t>
              </a:r>
            </a:p>
          </p:txBody>
        </p:sp>
        <p:sp>
          <p:nvSpPr>
            <p:cNvPr id="668698" name="Line 26">
              <a:extLst>
                <a:ext uri="{FF2B5EF4-FFF2-40B4-BE49-F238E27FC236}">
                  <a16:creationId xmlns:a16="http://schemas.microsoft.com/office/drawing/2014/main" id="{C2BBD30F-CE4F-0182-CA28-5DE217BB77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92" y="2861"/>
              <a:ext cx="0" cy="476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668703" name="Text Box 31">
            <a:extLst>
              <a:ext uri="{FF2B5EF4-FFF2-40B4-BE49-F238E27FC236}">
                <a16:creationId xmlns:a16="http://schemas.microsoft.com/office/drawing/2014/main" id="{5EDEDE31-6DDD-30AE-A245-FE2F94762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883275"/>
            <a:ext cx="66151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Root Cause: The  underlying reason why something happens or does not happen.</a:t>
            </a:r>
            <a:endParaRPr lang="en-US" sz="1400" b="0" dirty="0">
              <a:latin typeface="Arial" charset="0"/>
            </a:endParaRPr>
          </a:p>
        </p:txBody>
      </p:sp>
      <p:grpSp>
        <p:nvGrpSpPr>
          <p:cNvPr id="108561" name="Group 32">
            <a:extLst>
              <a:ext uri="{FF2B5EF4-FFF2-40B4-BE49-F238E27FC236}">
                <a16:creationId xmlns:a16="http://schemas.microsoft.com/office/drawing/2014/main" id="{1BEA7878-989B-3ABF-A469-985A8FA203CB}"/>
              </a:ext>
            </a:extLst>
          </p:cNvPr>
          <p:cNvGrpSpPr>
            <a:grpSpLocks/>
          </p:cNvGrpSpPr>
          <p:nvPr/>
        </p:nvGrpSpPr>
        <p:grpSpPr bwMode="auto">
          <a:xfrm>
            <a:off x="7759700" y="685800"/>
            <a:ext cx="1612900" cy="1219200"/>
            <a:chOff x="7987901" y="228600"/>
            <a:chExt cx="1613299" cy="1219200"/>
          </a:xfrm>
        </p:grpSpPr>
        <p:sp>
          <p:nvSpPr>
            <p:cNvPr id="34" name="AutoShape 5">
              <a:extLst>
                <a:ext uri="{FF2B5EF4-FFF2-40B4-BE49-F238E27FC236}">
                  <a16:creationId xmlns:a16="http://schemas.microsoft.com/office/drawing/2014/main" id="{991C19C4-C791-794D-A1BC-D920C0540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7901" y="228600"/>
              <a:ext cx="1232205" cy="1219200"/>
            </a:xfrm>
            <a:prstGeom prst="star5">
              <a:avLst/>
            </a:prstGeom>
            <a:solidFill>
              <a:srgbClr val="F9F96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8564" name="Text Box 6">
              <a:extLst>
                <a:ext uri="{FF2B5EF4-FFF2-40B4-BE49-F238E27FC236}">
                  <a16:creationId xmlns:a16="http://schemas.microsoft.com/office/drawing/2014/main" id="{1009CEDC-82A5-0D3E-17A3-CA8CD3D91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1559" y="657736"/>
              <a:ext cx="126964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>
                  <a:latin typeface="Tempus Sans ITC" panose="04020404030D07020202" pitchFamily="82" charset="0"/>
                </a:rPr>
                <a:t>ELO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>
                  <a:latin typeface="Tempus Sans ITC" panose="04020404030D07020202" pitchFamily="82" charset="0"/>
                </a:rPr>
                <a:t>   7</a:t>
              </a:r>
            </a:p>
          </p:txBody>
        </p:sp>
      </p:grpSp>
      <p:sp>
        <p:nvSpPr>
          <p:cNvPr id="108562" name="Text Box 2050">
            <a:extLst>
              <a:ext uri="{FF2B5EF4-FFF2-40B4-BE49-F238E27FC236}">
                <a16:creationId xmlns:a16="http://schemas.microsoft.com/office/drawing/2014/main" id="{40414DE5-6C7E-7E2B-4942-A5F9E93AA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The Root Cause Analysis Model</a:t>
            </a:r>
            <a:endParaRPr lang="en-US" altLang="en-US" sz="2000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Footer Placeholder 3">
            <a:extLst>
              <a:ext uri="{FF2B5EF4-FFF2-40B4-BE49-F238E27FC236}">
                <a16:creationId xmlns:a16="http://schemas.microsoft.com/office/drawing/2014/main" id="{1E71F6B3-0CA0-4013-2A4A-A6ED36DF25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4810049E-D0E0-4FE6-AA34-41FA3A7A035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/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C226BF75-B8C1-3F98-45AB-A702D4D84A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534400" cy="3829050"/>
          </a:xfrm>
        </p:spPr>
        <p:txBody>
          <a:bodyPr lIns="72731" tIns="36366" rIns="72731" bIns="36366"/>
          <a:lstStyle/>
          <a:p>
            <a:pPr eaLnBrk="1" hangingPunct="1">
              <a:lnSpc>
                <a:spcPct val="130000"/>
              </a:lnSpc>
            </a:pPr>
            <a:r>
              <a:rPr lang="en-US" altLang="en-US" sz="2800">
                <a:solidFill>
                  <a:srgbClr val="0000FF"/>
                </a:solidFill>
              </a:rPr>
              <a:t>Never knew</a:t>
            </a:r>
            <a:r>
              <a:rPr lang="en-US" altLang="en-US" sz="2800" b="0">
                <a:solidFill>
                  <a:srgbClr val="0000FF"/>
                </a:solidFill>
              </a:rPr>
              <a:t> </a:t>
            </a:r>
            <a:r>
              <a:rPr lang="en-US" altLang="en-US" sz="2800" b="0"/>
              <a:t>– The problem may be systemic in terms of getting guidance down to the user level.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800">
                <a:solidFill>
                  <a:srgbClr val="0000FF"/>
                </a:solidFill>
              </a:rPr>
              <a:t>Forgot </a:t>
            </a:r>
            <a:r>
              <a:rPr lang="en-US" altLang="en-US" sz="2800" b="0"/>
              <a:t>– The problem is usually a local or personal issue.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800">
                <a:solidFill>
                  <a:srgbClr val="0000FF"/>
                </a:solidFill>
              </a:rPr>
              <a:t>Task implied </a:t>
            </a:r>
            <a:r>
              <a:rPr lang="en-US" altLang="en-US" sz="2800" b="0"/>
              <a:t>– The problem could result from a lack of experience or specific guidance.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altLang="en-US" sz="2900" b="0"/>
              <a:t>	</a:t>
            </a:r>
            <a:r>
              <a:rPr lang="en-US" altLang="en-US" sz="2000" i="1"/>
              <a:t>Look for written SOPs, regulations, policies, and so on.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b="0" i="1"/>
          </a:p>
        </p:txBody>
      </p:sp>
      <p:sp>
        <p:nvSpPr>
          <p:cNvPr id="110596" name="Text Box 2050">
            <a:extLst>
              <a:ext uri="{FF2B5EF4-FFF2-40B4-BE49-F238E27FC236}">
                <a16:creationId xmlns:a16="http://schemas.microsoft.com/office/drawing/2014/main" id="{CCFC36AB-1710-0237-124A-D56EC8600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Don’t Know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i="1"/>
              <a:t>Why not?</a:t>
            </a:r>
            <a:endParaRPr lang="en-US" altLang="en-US" sz="1800" i="1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Footer Placeholder 3">
            <a:extLst>
              <a:ext uri="{FF2B5EF4-FFF2-40B4-BE49-F238E27FC236}">
                <a16:creationId xmlns:a16="http://schemas.microsoft.com/office/drawing/2014/main" id="{C255C5A2-B393-2CC8-9BB1-F69AD50989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98CA2F8A-7D20-4C10-84B8-AFA13307180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/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56DD474F-FEA7-0B40-4F06-6D03D957AC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363788"/>
            <a:ext cx="8534400" cy="2665412"/>
          </a:xfrm>
        </p:spPr>
        <p:txBody>
          <a:bodyPr lIns="72731" tIns="36366" rIns="72731" bIns="36366"/>
          <a:lstStyle/>
          <a:p>
            <a:pPr eaLnBrk="1" hangingPunct="1">
              <a:lnSpc>
                <a:spcPct val="130000"/>
              </a:lnSpc>
              <a:spcAft>
                <a:spcPct val="25000"/>
              </a:spcAft>
            </a:pPr>
            <a:r>
              <a:rPr lang="en-US" altLang="en-US" sz="2800">
                <a:solidFill>
                  <a:srgbClr val="0000FF"/>
                </a:solidFill>
              </a:rPr>
              <a:t>Scarce resources / low priority</a:t>
            </a:r>
            <a:r>
              <a:rPr lang="en-US" altLang="en-US" sz="2800" b="0">
                <a:solidFill>
                  <a:srgbClr val="0000FF"/>
                </a:solidFill>
              </a:rPr>
              <a:t> </a:t>
            </a:r>
            <a:r>
              <a:rPr lang="en-US" altLang="en-US" sz="2800" b="0"/>
              <a:t>– Always look at the big picture.  </a:t>
            </a:r>
          </a:p>
          <a:p>
            <a:pPr eaLnBrk="1" hangingPunct="1">
              <a:lnSpc>
                <a:spcPct val="130000"/>
              </a:lnSpc>
              <a:spcAft>
                <a:spcPct val="25000"/>
              </a:spcAft>
            </a:pPr>
            <a:r>
              <a:rPr lang="en-US" altLang="en-US" sz="2800">
                <a:solidFill>
                  <a:srgbClr val="0000FF"/>
                </a:solidFill>
              </a:rPr>
              <a:t>Don’t know how</a:t>
            </a:r>
            <a:r>
              <a:rPr lang="en-US" altLang="en-US" sz="2800" b="0">
                <a:solidFill>
                  <a:srgbClr val="0000FF"/>
                </a:solidFill>
              </a:rPr>
              <a:t> </a:t>
            </a:r>
            <a:r>
              <a:rPr lang="en-US" altLang="en-US" sz="2800" b="0"/>
              <a:t>– Possibly a lack of training.</a:t>
            </a:r>
          </a:p>
          <a:p>
            <a:pPr eaLnBrk="1" hangingPunct="1">
              <a:lnSpc>
                <a:spcPct val="130000"/>
              </a:lnSpc>
              <a:spcAft>
                <a:spcPct val="25000"/>
              </a:spcAft>
            </a:pPr>
            <a:r>
              <a:rPr lang="en-US" altLang="en-US" sz="2800">
                <a:solidFill>
                  <a:srgbClr val="0000FF"/>
                </a:solidFill>
              </a:rPr>
              <a:t>Impossible</a:t>
            </a:r>
            <a:r>
              <a:rPr lang="en-US" altLang="en-US" sz="2800" b="0"/>
              <a:t> – The unit or individuals may not even be able to accomplish the task.</a:t>
            </a:r>
          </a:p>
        </p:txBody>
      </p:sp>
      <p:sp>
        <p:nvSpPr>
          <p:cNvPr id="112644" name="Text Box 2050">
            <a:extLst>
              <a:ext uri="{FF2B5EF4-FFF2-40B4-BE49-F238E27FC236}">
                <a16:creationId xmlns:a16="http://schemas.microsoft.com/office/drawing/2014/main" id="{2F7E4A5E-B0AB-C646-DD8A-44F0F2213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Can’t Comply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i="1"/>
              <a:t>Why not?</a:t>
            </a:r>
            <a:endParaRPr lang="en-US" altLang="en-US" sz="1800" i="1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oter Placeholder 3">
            <a:extLst>
              <a:ext uri="{FF2B5EF4-FFF2-40B4-BE49-F238E27FC236}">
                <a16:creationId xmlns:a16="http://schemas.microsoft.com/office/drawing/2014/main" id="{F6EC8439-DCEF-EF46-E660-5D525C32AA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77CF282C-D270-4F69-AA8E-C293A07DECD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/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F5D126E4-0C1D-A60C-4AE3-98F6E7DBA8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353425" cy="2667000"/>
          </a:xfrm>
        </p:spPr>
        <p:txBody>
          <a:bodyPr lIns="72731" tIns="36366" rIns="72731" bIns="36366"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2800">
                <a:solidFill>
                  <a:srgbClr val="0000FF"/>
                </a:solidFill>
              </a:rPr>
              <a:t>No reward</a:t>
            </a:r>
            <a:r>
              <a:rPr lang="en-US" altLang="en-US" sz="2800" b="0">
                <a:solidFill>
                  <a:srgbClr val="0000FF"/>
                </a:solidFill>
              </a:rPr>
              <a:t> </a:t>
            </a:r>
            <a:r>
              <a:rPr lang="en-US" altLang="en-US" sz="2800" b="0"/>
              <a:t>– Check for incentives.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2800">
                <a:solidFill>
                  <a:srgbClr val="0000FF"/>
                </a:solidFill>
              </a:rPr>
              <a:t>No penalty</a:t>
            </a:r>
            <a:r>
              <a:rPr lang="en-US" altLang="en-US" sz="2800" b="0">
                <a:solidFill>
                  <a:srgbClr val="0000FF"/>
                </a:solidFill>
              </a:rPr>
              <a:t> </a:t>
            </a:r>
            <a:r>
              <a:rPr lang="en-US" altLang="en-US" sz="2800" b="0"/>
              <a:t>– Nobody cares.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2800">
                <a:solidFill>
                  <a:srgbClr val="0000FF"/>
                </a:solidFill>
              </a:rPr>
              <a:t>Disagree</a:t>
            </a:r>
            <a:r>
              <a:rPr lang="en-US" altLang="en-US" sz="2800" b="0"/>
              <a:t> – The unit or individual may be seeking an exception to policy or a change to the rules.</a:t>
            </a:r>
          </a:p>
        </p:txBody>
      </p:sp>
      <p:sp>
        <p:nvSpPr>
          <p:cNvPr id="114692" name="Text Box 2050">
            <a:extLst>
              <a:ext uri="{FF2B5EF4-FFF2-40B4-BE49-F238E27FC236}">
                <a16:creationId xmlns:a16="http://schemas.microsoft.com/office/drawing/2014/main" id="{3C827E97-23E0-5E50-F12F-1E6429711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Won’t Comply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i="1"/>
              <a:t>Why not?</a:t>
            </a:r>
            <a:endParaRPr lang="en-US" altLang="en-US" sz="1800" i="1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>
            <a:extLst>
              <a:ext uri="{FF2B5EF4-FFF2-40B4-BE49-F238E27FC236}">
                <a16:creationId xmlns:a16="http://schemas.microsoft.com/office/drawing/2014/main" id="{13B46EC5-72A3-7971-8954-CD9496C4F4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3998C6F1-A823-471B-A11D-3C35FA87BC1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CBF5FA7-8FA3-FB87-3DEB-BAF2E6D8CF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305800" cy="44958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1. 	Define the following terms: </a:t>
            </a:r>
            <a:endParaRPr lang="en-US" altLang="en-US" sz="1200"/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	-  Inspection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	-  Standard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	-  Initial Command Inspection (ICI)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	-  Subsequent Command Inspection (SCI)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	-  Root Cause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	-  In-Process Review (IPR)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	-  Crosswalk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	-  Handoff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	</a:t>
            </a:r>
          </a:p>
        </p:txBody>
      </p:sp>
      <p:sp>
        <p:nvSpPr>
          <p:cNvPr id="24580" name="Rectangle 1">
            <a:extLst>
              <a:ext uri="{FF2B5EF4-FFF2-40B4-BE49-F238E27FC236}">
                <a16:creationId xmlns:a16="http://schemas.microsoft.com/office/drawing/2014/main" id="{588A1C44-B334-1F36-D3D4-003F57299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87513"/>
            <a:ext cx="38068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"/>
              </a:spcBef>
              <a:spcAft>
                <a:spcPts val="1800"/>
              </a:spcAft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Knowledge-based ELOs:</a:t>
            </a:r>
          </a:p>
        </p:txBody>
      </p:sp>
      <p:sp>
        <p:nvSpPr>
          <p:cNvPr id="24581" name="Text Box 2050">
            <a:extLst>
              <a:ext uri="{FF2B5EF4-FFF2-40B4-BE49-F238E27FC236}">
                <a16:creationId xmlns:a16="http://schemas.microsoft.com/office/drawing/2014/main" id="{79500B85-10BF-B676-4143-0C0EC7EB8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ELOs</a:t>
            </a:r>
          </a:p>
        </p:txBody>
      </p:sp>
      <p:grpSp>
        <p:nvGrpSpPr>
          <p:cNvPr id="24582" name="Group 11">
            <a:extLst>
              <a:ext uri="{FF2B5EF4-FFF2-40B4-BE49-F238E27FC236}">
                <a16:creationId xmlns:a16="http://schemas.microsoft.com/office/drawing/2014/main" id="{7E8CCF2A-3AC7-19A9-4517-267C2A366257}"/>
              </a:ext>
            </a:extLst>
          </p:cNvPr>
          <p:cNvGrpSpPr>
            <a:grpSpLocks/>
          </p:cNvGrpSpPr>
          <p:nvPr/>
        </p:nvGrpSpPr>
        <p:grpSpPr bwMode="auto">
          <a:xfrm>
            <a:off x="7531100" y="228600"/>
            <a:ext cx="1612900" cy="1219200"/>
            <a:chOff x="7987901" y="228600"/>
            <a:chExt cx="1613299" cy="1219200"/>
          </a:xfrm>
        </p:grpSpPr>
        <p:sp>
          <p:nvSpPr>
            <p:cNvPr id="12" name="AutoShape 5">
              <a:extLst>
                <a:ext uri="{FF2B5EF4-FFF2-40B4-BE49-F238E27FC236}">
                  <a16:creationId xmlns:a16="http://schemas.microsoft.com/office/drawing/2014/main" id="{6F17E3A2-42E1-7B57-7C14-C5B0A7A66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7901" y="228600"/>
              <a:ext cx="1232205" cy="1219200"/>
            </a:xfrm>
            <a:prstGeom prst="star5">
              <a:avLst/>
            </a:prstGeom>
            <a:solidFill>
              <a:srgbClr val="F9F96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4584" name="Text Box 6">
              <a:extLst>
                <a:ext uri="{FF2B5EF4-FFF2-40B4-BE49-F238E27FC236}">
                  <a16:creationId xmlns:a16="http://schemas.microsoft.com/office/drawing/2014/main" id="{1A728568-99F7-2110-0F95-52BA963C28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1559" y="762000"/>
              <a:ext cx="12696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>
                  <a:latin typeface="Tempus Sans ITC" panose="04020404030D07020202" pitchFamily="82" charset="0"/>
                </a:rPr>
                <a:t>ELO</a:t>
              </a:r>
            </a:p>
          </p:txBody>
        </p:sp>
      </p:grp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D21BE118-20BE-D3F3-65CD-28F8288A0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" y="6256338"/>
            <a:ext cx="18907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236" tIns="36619" rIns="73236" bIns="36619" anchor="ctr"/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900" b="0">
              <a:latin typeface="Times New Roman" panose="02020603050405020304" pitchFamily="18" charset="0"/>
            </a:endParaRP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A2EC5189-1043-2CA4-B66A-BA95BBCBC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238" y="6256338"/>
            <a:ext cx="28035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236" tIns="36619" rIns="73236" bIns="36619" anchor="ctr"/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900" b="0">
              <a:latin typeface="Times New Roman" panose="02020603050405020304" pitchFamily="18" charset="0"/>
            </a:endParaRPr>
          </a:p>
        </p:txBody>
      </p:sp>
      <p:grpSp>
        <p:nvGrpSpPr>
          <p:cNvPr id="116740" name="Group 4">
            <a:extLst>
              <a:ext uri="{FF2B5EF4-FFF2-40B4-BE49-F238E27FC236}">
                <a16:creationId xmlns:a16="http://schemas.microsoft.com/office/drawing/2014/main" id="{43FDD93D-CB34-045A-879E-C2CB24A2CFDD}"/>
              </a:ext>
            </a:extLst>
          </p:cNvPr>
          <p:cNvGrpSpPr>
            <a:grpSpLocks/>
          </p:cNvGrpSpPr>
          <p:nvPr/>
        </p:nvGrpSpPr>
        <p:grpSpPr bwMode="auto">
          <a:xfrm>
            <a:off x="365125" y="766763"/>
            <a:ext cx="2074863" cy="1520825"/>
            <a:chOff x="288" y="612"/>
            <a:chExt cx="1633" cy="1213"/>
          </a:xfrm>
        </p:grpSpPr>
        <p:sp>
          <p:nvSpPr>
            <p:cNvPr id="424965" name="Freeform 5">
              <a:extLst>
                <a:ext uri="{FF2B5EF4-FFF2-40B4-BE49-F238E27FC236}">
                  <a16:creationId xmlns:a16="http://schemas.microsoft.com/office/drawing/2014/main" id="{1D4EB1D6-FD4E-21C5-19B3-2FC2B31AA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816"/>
              <a:ext cx="1633" cy="1009"/>
            </a:xfrm>
            <a:custGeom>
              <a:avLst/>
              <a:gdLst/>
              <a:ahLst/>
              <a:cxnLst>
                <a:cxn ang="0">
                  <a:pos x="816" y="0"/>
                </a:cxn>
                <a:cxn ang="0">
                  <a:pos x="0" y="504"/>
                </a:cxn>
                <a:cxn ang="0">
                  <a:pos x="816" y="1008"/>
                </a:cxn>
                <a:cxn ang="0">
                  <a:pos x="1632" y="504"/>
                </a:cxn>
                <a:cxn ang="0">
                  <a:pos x="816" y="0"/>
                </a:cxn>
              </a:cxnLst>
              <a:rect l="0" t="0" r="r" b="b"/>
              <a:pathLst>
                <a:path w="1633" h="1009">
                  <a:moveTo>
                    <a:pt x="816" y="0"/>
                  </a:moveTo>
                  <a:lnTo>
                    <a:pt x="0" y="504"/>
                  </a:lnTo>
                  <a:lnTo>
                    <a:pt x="816" y="1008"/>
                  </a:lnTo>
                  <a:lnTo>
                    <a:pt x="1632" y="504"/>
                  </a:lnTo>
                  <a:lnTo>
                    <a:pt x="816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6791" name="Rectangle 6">
              <a:extLst>
                <a:ext uri="{FF2B5EF4-FFF2-40B4-BE49-F238E27FC236}">
                  <a16:creationId xmlns:a16="http://schemas.microsoft.com/office/drawing/2014/main" id="{B6DBDDD3-C5EF-8406-55C1-77C9C3DC6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" y="1085"/>
              <a:ext cx="754" cy="47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236" tIns="36619" rIns="73236" bIns="36619" anchor="ctr"/>
            <a:lstStyle>
              <a:lvl1pPr defTabSz="727075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27075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27075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27075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27075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COMPLIANCE?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MEETS STANDARD?</a:t>
              </a:r>
            </a:p>
          </p:txBody>
        </p:sp>
        <p:sp>
          <p:nvSpPr>
            <p:cNvPr id="116792" name="Rectangle 7">
              <a:extLst>
                <a:ext uri="{FF2B5EF4-FFF2-40B4-BE49-F238E27FC236}">
                  <a16:creationId xmlns:a16="http://schemas.microsoft.com/office/drawing/2014/main" id="{F4ED9D1F-5646-BAD3-5A99-AEB07EBFA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" y="612"/>
              <a:ext cx="681" cy="26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236" tIns="36619" rIns="73236" bIns="36619">
              <a:spAutoFit/>
            </a:bodyPr>
            <a:lstStyle>
              <a:lvl1pPr defTabSz="727075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27075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27075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27075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27075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/>
                <a:t>START</a:t>
              </a:r>
            </a:p>
          </p:txBody>
        </p:sp>
      </p:grpSp>
      <p:grpSp>
        <p:nvGrpSpPr>
          <p:cNvPr id="116741" name="Group 8">
            <a:extLst>
              <a:ext uri="{FF2B5EF4-FFF2-40B4-BE49-F238E27FC236}">
                <a16:creationId xmlns:a16="http://schemas.microsoft.com/office/drawing/2014/main" id="{398CF82D-D2B6-47A3-834A-7C1DB3B4391A}"/>
              </a:ext>
            </a:extLst>
          </p:cNvPr>
          <p:cNvGrpSpPr>
            <a:grpSpLocks/>
          </p:cNvGrpSpPr>
          <p:nvPr/>
        </p:nvGrpSpPr>
        <p:grpSpPr bwMode="auto">
          <a:xfrm>
            <a:off x="2279650" y="1098550"/>
            <a:ext cx="6546850" cy="1143000"/>
            <a:chOff x="1795" y="876"/>
            <a:chExt cx="5155" cy="913"/>
          </a:xfrm>
        </p:grpSpPr>
        <p:sp>
          <p:nvSpPr>
            <p:cNvPr id="116786" name="Rectangle 9">
              <a:extLst>
                <a:ext uri="{FF2B5EF4-FFF2-40B4-BE49-F238E27FC236}">
                  <a16:creationId xmlns:a16="http://schemas.microsoft.com/office/drawing/2014/main" id="{DE9343A8-6C92-A24C-B3F3-451D94929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5" y="1015"/>
              <a:ext cx="456" cy="266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236" tIns="36619" rIns="73236" bIns="36619">
              <a:spAutoFit/>
            </a:bodyPr>
            <a:lstStyle>
              <a:lvl1pPr defTabSz="727075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27075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27075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27075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27075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/>
                <a:t>YES</a:t>
              </a:r>
            </a:p>
          </p:txBody>
        </p:sp>
        <p:sp>
          <p:nvSpPr>
            <p:cNvPr id="424970" name="Line 10">
              <a:extLst>
                <a:ext uri="{FF2B5EF4-FFF2-40B4-BE49-F238E27FC236}">
                  <a16:creationId xmlns:a16="http://schemas.microsoft.com/office/drawing/2014/main" id="{B53031C9-5E80-7B15-7245-2ECAFF27DB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1" y="1320"/>
              <a:ext cx="3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24971" name="Freeform 11">
              <a:extLst>
                <a:ext uri="{FF2B5EF4-FFF2-40B4-BE49-F238E27FC236}">
                  <a16:creationId xmlns:a16="http://schemas.microsoft.com/office/drawing/2014/main" id="{E054FACB-DFF1-0C24-24A5-676975E34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9" y="876"/>
              <a:ext cx="1201" cy="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12"/>
                </a:cxn>
                <a:cxn ang="0">
                  <a:pos x="1200" y="912"/>
                </a:cxn>
                <a:cxn ang="0">
                  <a:pos x="1200" y="0"/>
                </a:cxn>
                <a:cxn ang="0">
                  <a:pos x="0" y="0"/>
                </a:cxn>
              </a:cxnLst>
              <a:rect l="0" t="0" r="r" b="b"/>
              <a:pathLst>
                <a:path w="1201" h="913">
                  <a:moveTo>
                    <a:pt x="0" y="0"/>
                  </a:moveTo>
                  <a:lnTo>
                    <a:pt x="0" y="912"/>
                  </a:lnTo>
                  <a:lnTo>
                    <a:pt x="1200" y="912"/>
                  </a:lnTo>
                  <a:lnTo>
                    <a:pt x="1200" y="0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6789" name="Rectangle 12">
              <a:extLst>
                <a:ext uri="{FF2B5EF4-FFF2-40B4-BE49-F238E27FC236}">
                  <a16:creationId xmlns:a16="http://schemas.microsoft.com/office/drawing/2014/main" id="{BC83C080-BB12-F3F0-4970-F9063E560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1" y="909"/>
              <a:ext cx="1076" cy="84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236" tIns="36619" rIns="73236" bIns="36619" anchor="ctr"/>
            <a:lstStyle>
              <a:lvl1pPr defTabSz="727075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27075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27075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27075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27075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/>
                <a:t>GOOD NEWS!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/>
                <a:t>SPREAD IT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/>
                <a:t>AROUND!</a:t>
              </a:r>
            </a:p>
          </p:txBody>
        </p:sp>
      </p:grpSp>
      <p:grpSp>
        <p:nvGrpSpPr>
          <p:cNvPr id="116742" name="Group 13">
            <a:extLst>
              <a:ext uri="{FF2B5EF4-FFF2-40B4-BE49-F238E27FC236}">
                <a16:creationId xmlns:a16="http://schemas.microsoft.com/office/drawing/2014/main" id="{F06D83E6-F5BF-C8DE-EF42-07EF0CA3E2D8}"/>
              </a:ext>
            </a:extLst>
          </p:cNvPr>
          <p:cNvGrpSpPr>
            <a:grpSpLocks/>
          </p:cNvGrpSpPr>
          <p:nvPr/>
        </p:nvGrpSpPr>
        <p:grpSpPr bwMode="auto">
          <a:xfrm>
            <a:off x="365125" y="2235200"/>
            <a:ext cx="2074863" cy="1509713"/>
            <a:chOff x="288" y="1784"/>
            <a:chExt cx="1633" cy="1204"/>
          </a:xfrm>
        </p:grpSpPr>
        <p:sp>
          <p:nvSpPr>
            <p:cNvPr id="116782" name="Rectangle 14">
              <a:extLst>
                <a:ext uri="{FF2B5EF4-FFF2-40B4-BE49-F238E27FC236}">
                  <a16:creationId xmlns:a16="http://schemas.microsoft.com/office/drawing/2014/main" id="{85283D8E-AFA9-DA3C-C24C-8A074A14C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" y="1784"/>
              <a:ext cx="374" cy="2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236" tIns="36619" rIns="73236" bIns="36619">
              <a:spAutoFit/>
            </a:bodyPr>
            <a:lstStyle>
              <a:lvl1pPr defTabSz="727075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27075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27075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27075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27075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chemeClr val="bg1"/>
                  </a:solidFill>
                </a:rPr>
                <a:t>NO</a:t>
              </a:r>
            </a:p>
          </p:txBody>
        </p:sp>
        <p:sp>
          <p:nvSpPr>
            <p:cNvPr id="424975" name="Line 15">
              <a:extLst>
                <a:ext uri="{FF2B5EF4-FFF2-40B4-BE49-F238E27FC236}">
                  <a16:creationId xmlns:a16="http://schemas.microsoft.com/office/drawing/2014/main" id="{20CDC948-EA35-2922-3746-EB6DF9C3C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1811"/>
              <a:ext cx="0" cy="1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24976" name="Freeform 16">
              <a:extLst>
                <a:ext uri="{FF2B5EF4-FFF2-40B4-BE49-F238E27FC236}">
                  <a16:creationId xmlns:a16="http://schemas.microsoft.com/office/drawing/2014/main" id="{E100FAD4-68DD-D9D4-2608-70FD56592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979"/>
              <a:ext cx="1633" cy="1009"/>
            </a:xfrm>
            <a:custGeom>
              <a:avLst/>
              <a:gdLst/>
              <a:ahLst/>
              <a:cxnLst>
                <a:cxn ang="0">
                  <a:pos x="816" y="0"/>
                </a:cxn>
                <a:cxn ang="0">
                  <a:pos x="0" y="504"/>
                </a:cxn>
                <a:cxn ang="0">
                  <a:pos x="816" y="1008"/>
                </a:cxn>
                <a:cxn ang="0">
                  <a:pos x="1632" y="504"/>
                </a:cxn>
                <a:cxn ang="0">
                  <a:pos x="816" y="0"/>
                </a:cxn>
              </a:cxnLst>
              <a:rect l="0" t="0" r="r" b="b"/>
              <a:pathLst>
                <a:path w="1633" h="1009">
                  <a:moveTo>
                    <a:pt x="816" y="0"/>
                  </a:moveTo>
                  <a:lnTo>
                    <a:pt x="0" y="504"/>
                  </a:lnTo>
                  <a:lnTo>
                    <a:pt x="816" y="1008"/>
                  </a:lnTo>
                  <a:lnTo>
                    <a:pt x="1632" y="504"/>
                  </a:lnTo>
                  <a:lnTo>
                    <a:pt x="816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6785" name="Rectangle 17">
              <a:extLst>
                <a:ext uri="{FF2B5EF4-FFF2-40B4-BE49-F238E27FC236}">
                  <a16:creationId xmlns:a16="http://schemas.microsoft.com/office/drawing/2014/main" id="{D7E9E930-F16C-9E6A-0C09-C8E780E3B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" y="2248"/>
              <a:ext cx="754" cy="47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236" tIns="36619" rIns="73236" bIns="36619" anchor="ctr"/>
            <a:lstStyle>
              <a:lvl1pPr defTabSz="727075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27075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27075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27075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27075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KNOWS ABOUT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REQUIREMENT &amp;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STANDARD?</a:t>
              </a:r>
            </a:p>
          </p:txBody>
        </p:sp>
      </p:grpSp>
      <p:grpSp>
        <p:nvGrpSpPr>
          <p:cNvPr id="116743" name="Group 18">
            <a:extLst>
              <a:ext uri="{FF2B5EF4-FFF2-40B4-BE49-F238E27FC236}">
                <a16:creationId xmlns:a16="http://schemas.microsoft.com/office/drawing/2014/main" id="{6D780DF5-4423-1DB3-3506-012DC0842DB3}"/>
              </a:ext>
            </a:extLst>
          </p:cNvPr>
          <p:cNvGrpSpPr>
            <a:grpSpLocks/>
          </p:cNvGrpSpPr>
          <p:nvPr/>
        </p:nvGrpSpPr>
        <p:grpSpPr bwMode="auto">
          <a:xfrm>
            <a:off x="638175" y="3605213"/>
            <a:ext cx="1524000" cy="1684337"/>
            <a:chOff x="502" y="2876"/>
            <a:chExt cx="1201" cy="1345"/>
          </a:xfrm>
        </p:grpSpPr>
        <p:sp>
          <p:nvSpPr>
            <p:cNvPr id="116778" name="Rectangle 19">
              <a:extLst>
                <a:ext uri="{FF2B5EF4-FFF2-40B4-BE49-F238E27FC236}">
                  <a16:creationId xmlns:a16="http://schemas.microsoft.com/office/drawing/2014/main" id="{D81468D8-E196-07DA-33AC-4BA9E7BBB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" y="2876"/>
              <a:ext cx="374" cy="2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236" tIns="36619" rIns="73236" bIns="36619">
              <a:spAutoFit/>
            </a:bodyPr>
            <a:lstStyle>
              <a:lvl1pPr defTabSz="727075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27075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27075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27075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27075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chemeClr val="bg1"/>
                  </a:solidFill>
                </a:rPr>
                <a:t>NO</a:t>
              </a:r>
            </a:p>
          </p:txBody>
        </p:sp>
        <p:sp>
          <p:nvSpPr>
            <p:cNvPr id="424980" name="Freeform 20">
              <a:extLst>
                <a:ext uri="{FF2B5EF4-FFF2-40B4-BE49-F238E27FC236}">
                  <a16:creationId xmlns:a16="http://schemas.microsoft.com/office/drawing/2014/main" id="{F8B5B00C-B13A-E59C-F39E-3AFE7437B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3308"/>
              <a:ext cx="1201" cy="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12"/>
                </a:cxn>
                <a:cxn ang="0">
                  <a:pos x="1200" y="912"/>
                </a:cxn>
                <a:cxn ang="0">
                  <a:pos x="1200" y="0"/>
                </a:cxn>
                <a:cxn ang="0">
                  <a:pos x="0" y="0"/>
                </a:cxn>
              </a:cxnLst>
              <a:rect l="0" t="0" r="r" b="b"/>
              <a:pathLst>
                <a:path w="1201" h="913">
                  <a:moveTo>
                    <a:pt x="0" y="0"/>
                  </a:moveTo>
                  <a:lnTo>
                    <a:pt x="0" y="912"/>
                  </a:lnTo>
                  <a:lnTo>
                    <a:pt x="1200" y="912"/>
                  </a:lnTo>
                  <a:lnTo>
                    <a:pt x="1200" y="0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6780" name="Rectangle 21">
              <a:extLst>
                <a:ext uri="{FF2B5EF4-FFF2-40B4-BE49-F238E27FC236}">
                  <a16:creationId xmlns:a16="http://schemas.microsoft.com/office/drawing/2014/main" id="{F049974E-9CC1-0726-523E-FD6F89AD0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" y="3341"/>
              <a:ext cx="1076" cy="84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236" tIns="36619" rIns="73236" bIns="36619" anchor="ctr"/>
            <a:lstStyle>
              <a:lvl1pPr defTabSz="727075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27075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27075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27075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27075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ROOT CAUSE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u="sng"/>
                <a:t>MAY</a:t>
              </a:r>
              <a:r>
                <a:rPr lang="en-US" altLang="en-US" sz="1400"/>
                <a:t> BE: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NEVER KNEW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IMPLIED TASK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FORGOT</a:t>
              </a:r>
            </a:p>
          </p:txBody>
        </p:sp>
        <p:sp>
          <p:nvSpPr>
            <p:cNvPr id="424982" name="Line 22">
              <a:extLst>
                <a:ext uri="{FF2B5EF4-FFF2-40B4-BE49-F238E27FC236}">
                  <a16:creationId xmlns:a16="http://schemas.microsoft.com/office/drawing/2014/main" id="{0177E9F3-E435-EC6F-FF83-DA9DCCBFEF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2982"/>
              <a:ext cx="0" cy="3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116744" name="Group 23">
            <a:extLst>
              <a:ext uri="{FF2B5EF4-FFF2-40B4-BE49-F238E27FC236}">
                <a16:creationId xmlns:a16="http://schemas.microsoft.com/office/drawing/2014/main" id="{BEE5E2AE-22EE-B000-809E-5B371CBD592A}"/>
              </a:ext>
            </a:extLst>
          </p:cNvPr>
          <p:cNvGrpSpPr>
            <a:grpSpLocks/>
          </p:cNvGrpSpPr>
          <p:nvPr/>
        </p:nvGrpSpPr>
        <p:grpSpPr bwMode="auto">
          <a:xfrm>
            <a:off x="2249488" y="2481263"/>
            <a:ext cx="2795587" cy="1265237"/>
            <a:chOff x="1771" y="1980"/>
            <a:chExt cx="2202" cy="1009"/>
          </a:xfrm>
        </p:grpSpPr>
        <p:sp>
          <p:nvSpPr>
            <p:cNvPr id="116774" name="Rectangle 24">
              <a:extLst>
                <a:ext uri="{FF2B5EF4-FFF2-40B4-BE49-F238E27FC236}">
                  <a16:creationId xmlns:a16="http://schemas.microsoft.com/office/drawing/2014/main" id="{366A24AD-0A62-F165-047A-CF8054CFC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2108"/>
              <a:ext cx="456" cy="26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236" tIns="36619" rIns="73236" bIns="36619">
              <a:spAutoFit/>
            </a:bodyPr>
            <a:lstStyle>
              <a:lvl1pPr defTabSz="727075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27075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27075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27075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27075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/>
                <a:t>YES</a:t>
              </a:r>
            </a:p>
          </p:txBody>
        </p:sp>
        <p:sp>
          <p:nvSpPr>
            <p:cNvPr id="424985" name="Freeform 25">
              <a:extLst>
                <a:ext uri="{FF2B5EF4-FFF2-40B4-BE49-F238E27FC236}">
                  <a16:creationId xmlns:a16="http://schemas.microsoft.com/office/drawing/2014/main" id="{4292E560-B919-04AE-E1DE-09B2F3ECF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" y="1980"/>
              <a:ext cx="1633" cy="1009"/>
            </a:xfrm>
            <a:custGeom>
              <a:avLst/>
              <a:gdLst/>
              <a:ahLst/>
              <a:cxnLst>
                <a:cxn ang="0">
                  <a:pos x="816" y="0"/>
                </a:cxn>
                <a:cxn ang="0">
                  <a:pos x="0" y="504"/>
                </a:cxn>
                <a:cxn ang="0">
                  <a:pos x="816" y="1008"/>
                </a:cxn>
                <a:cxn ang="0">
                  <a:pos x="1632" y="504"/>
                </a:cxn>
                <a:cxn ang="0">
                  <a:pos x="816" y="0"/>
                </a:cxn>
              </a:cxnLst>
              <a:rect l="0" t="0" r="r" b="b"/>
              <a:pathLst>
                <a:path w="1633" h="1009">
                  <a:moveTo>
                    <a:pt x="816" y="0"/>
                  </a:moveTo>
                  <a:lnTo>
                    <a:pt x="0" y="504"/>
                  </a:lnTo>
                  <a:lnTo>
                    <a:pt x="816" y="1008"/>
                  </a:lnTo>
                  <a:lnTo>
                    <a:pt x="1632" y="504"/>
                  </a:lnTo>
                  <a:lnTo>
                    <a:pt x="816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6776" name="Rectangle 26">
              <a:extLst>
                <a:ext uri="{FF2B5EF4-FFF2-40B4-BE49-F238E27FC236}">
                  <a16:creationId xmlns:a16="http://schemas.microsoft.com/office/drawing/2014/main" id="{202AFF2F-578B-9A25-7D42-9BFC0958C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9" y="2249"/>
              <a:ext cx="754" cy="47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236" tIns="36619" rIns="73236" bIns="36619" anchor="ctr"/>
            <a:lstStyle>
              <a:lvl1pPr defTabSz="727075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27075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27075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27075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27075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SUFFICIENT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RESOURCES?</a:t>
              </a:r>
            </a:p>
          </p:txBody>
        </p:sp>
        <p:sp>
          <p:nvSpPr>
            <p:cNvPr id="424987" name="Line 27">
              <a:extLst>
                <a:ext uri="{FF2B5EF4-FFF2-40B4-BE49-F238E27FC236}">
                  <a16:creationId xmlns:a16="http://schemas.microsoft.com/office/drawing/2014/main" id="{C594324B-AE0A-2210-6145-010D6C9FB4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6" y="2483"/>
              <a:ext cx="4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116745" name="Group 25">
            <a:extLst>
              <a:ext uri="{FF2B5EF4-FFF2-40B4-BE49-F238E27FC236}">
                <a16:creationId xmlns:a16="http://schemas.microsoft.com/office/drawing/2014/main" id="{72133D2B-F91D-EEE2-DA8A-08752C11E3CA}"/>
              </a:ext>
            </a:extLst>
          </p:cNvPr>
          <p:cNvGrpSpPr>
            <a:grpSpLocks/>
          </p:cNvGrpSpPr>
          <p:nvPr/>
        </p:nvGrpSpPr>
        <p:grpSpPr bwMode="auto">
          <a:xfrm>
            <a:off x="2487613" y="3633788"/>
            <a:ext cx="3224212" cy="1938337"/>
            <a:chOff x="1567" y="2289"/>
            <a:chExt cx="2031" cy="1221"/>
          </a:xfrm>
        </p:grpSpPr>
        <p:sp>
          <p:nvSpPr>
            <p:cNvPr id="424989" name="Line 29">
              <a:extLst>
                <a:ext uri="{FF2B5EF4-FFF2-40B4-BE49-F238E27FC236}">
                  <a16:creationId xmlns:a16="http://schemas.microsoft.com/office/drawing/2014/main" id="{BFA3E5A6-A3C1-EC47-0810-0DAA7D4C62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30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6771" name="Rectangle 30">
              <a:extLst>
                <a:ext uri="{FF2B5EF4-FFF2-40B4-BE49-F238E27FC236}">
                  <a16:creationId xmlns:a16="http://schemas.microsoft.com/office/drawing/2014/main" id="{86BFC8BD-0048-6DC1-07CB-ACF128901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2" y="2289"/>
              <a:ext cx="299" cy="21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236" tIns="36619" rIns="73236" bIns="36619">
              <a:spAutoFit/>
            </a:bodyPr>
            <a:lstStyle>
              <a:lvl1pPr defTabSz="727075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27075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27075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27075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27075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chemeClr val="bg1"/>
                  </a:solidFill>
                </a:rPr>
                <a:t>NO</a:t>
              </a:r>
            </a:p>
          </p:txBody>
        </p:sp>
        <p:sp>
          <p:nvSpPr>
            <p:cNvPr id="424991" name="Freeform 31">
              <a:extLst>
                <a:ext uri="{FF2B5EF4-FFF2-40B4-BE49-F238E27FC236}">
                  <a16:creationId xmlns:a16="http://schemas.microsoft.com/office/drawing/2014/main" id="{F887480C-979F-9DA3-A9D2-AD628FF08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2543"/>
              <a:ext cx="2031" cy="9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24"/>
                </a:cxn>
                <a:cxn ang="0">
                  <a:pos x="2412" y="1224"/>
                </a:cxn>
                <a:cxn ang="0">
                  <a:pos x="2412" y="0"/>
                </a:cxn>
                <a:cxn ang="0">
                  <a:pos x="0" y="0"/>
                </a:cxn>
              </a:cxnLst>
              <a:rect l="0" t="0" r="r" b="b"/>
              <a:pathLst>
                <a:path w="2413" h="1225">
                  <a:moveTo>
                    <a:pt x="0" y="0"/>
                  </a:moveTo>
                  <a:lnTo>
                    <a:pt x="0" y="1224"/>
                  </a:lnTo>
                  <a:lnTo>
                    <a:pt x="2412" y="1224"/>
                  </a:lnTo>
                  <a:lnTo>
                    <a:pt x="2412" y="0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6773" name="Rectangle 32">
              <a:extLst>
                <a:ext uri="{FF2B5EF4-FFF2-40B4-BE49-F238E27FC236}">
                  <a16:creationId xmlns:a16="http://schemas.microsoft.com/office/drawing/2014/main" id="{D2AB6A4B-B247-01FE-6224-A405BC7D5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2569"/>
              <a:ext cx="1926" cy="91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236" tIns="36619" rIns="73236" bIns="36619" anchor="ctr"/>
            <a:lstStyle>
              <a:lvl1pPr defTabSz="727075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27075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27075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27075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27075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WHICH RESOURCE IS LACKING?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TIME?		MANPOWER?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MONEY?	EQUIPMENT?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FACILITIES?	KNOWLEDGE?</a:t>
              </a:r>
            </a:p>
          </p:txBody>
        </p:sp>
      </p:grpSp>
      <p:grpSp>
        <p:nvGrpSpPr>
          <p:cNvPr id="116746" name="Group 33">
            <a:extLst>
              <a:ext uri="{FF2B5EF4-FFF2-40B4-BE49-F238E27FC236}">
                <a16:creationId xmlns:a16="http://schemas.microsoft.com/office/drawing/2014/main" id="{CA037055-EDF3-A35D-CF01-B395865F1349}"/>
              </a:ext>
            </a:extLst>
          </p:cNvPr>
          <p:cNvGrpSpPr>
            <a:grpSpLocks/>
          </p:cNvGrpSpPr>
          <p:nvPr/>
        </p:nvGrpSpPr>
        <p:grpSpPr bwMode="auto">
          <a:xfrm>
            <a:off x="4794250" y="2538413"/>
            <a:ext cx="2166938" cy="1144587"/>
            <a:chOff x="3775" y="2026"/>
            <a:chExt cx="1706" cy="913"/>
          </a:xfrm>
        </p:grpSpPr>
        <p:sp>
          <p:nvSpPr>
            <p:cNvPr id="116766" name="Rectangle 34">
              <a:extLst>
                <a:ext uri="{FF2B5EF4-FFF2-40B4-BE49-F238E27FC236}">
                  <a16:creationId xmlns:a16="http://schemas.microsoft.com/office/drawing/2014/main" id="{4EEB7EAC-29B8-DDA6-7D98-C5EC933EA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5" y="2132"/>
              <a:ext cx="456" cy="265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236" tIns="36619" rIns="73236" bIns="36619">
              <a:spAutoFit/>
            </a:bodyPr>
            <a:lstStyle>
              <a:lvl1pPr defTabSz="727075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27075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27075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27075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27075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/>
                <a:t>YES</a:t>
              </a:r>
            </a:p>
          </p:txBody>
        </p:sp>
        <p:sp>
          <p:nvSpPr>
            <p:cNvPr id="424995" name="Line 35">
              <a:extLst>
                <a:ext uri="{FF2B5EF4-FFF2-40B4-BE49-F238E27FC236}">
                  <a16:creationId xmlns:a16="http://schemas.microsoft.com/office/drawing/2014/main" id="{3E2A952D-6F28-89CB-1BD3-032B3808E9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7" y="2483"/>
              <a:ext cx="3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24996" name="Freeform 36">
              <a:extLst>
                <a:ext uri="{FF2B5EF4-FFF2-40B4-BE49-F238E27FC236}">
                  <a16:creationId xmlns:a16="http://schemas.microsoft.com/office/drawing/2014/main" id="{1BA703CE-0CB4-78B5-1A3E-9520C0D80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0" y="2026"/>
              <a:ext cx="1201" cy="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12"/>
                </a:cxn>
                <a:cxn ang="0">
                  <a:pos x="1200" y="912"/>
                </a:cxn>
                <a:cxn ang="0">
                  <a:pos x="1200" y="0"/>
                </a:cxn>
                <a:cxn ang="0">
                  <a:pos x="0" y="0"/>
                </a:cxn>
              </a:cxnLst>
              <a:rect l="0" t="0" r="r" b="b"/>
              <a:pathLst>
                <a:path w="1201" h="913">
                  <a:moveTo>
                    <a:pt x="0" y="0"/>
                  </a:moveTo>
                  <a:lnTo>
                    <a:pt x="0" y="912"/>
                  </a:lnTo>
                  <a:lnTo>
                    <a:pt x="1200" y="912"/>
                  </a:lnTo>
                  <a:lnTo>
                    <a:pt x="1200" y="0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6769" name="Rectangle 37">
              <a:extLst>
                <a:ext uri="{FF2B5EF4-FFF2-40B4-BE49-F238E27FC236}">
                  <a16:creationId xmlns:a16="http://schemas.microsoft.com/office/drawing/2014/main" id="{E36B3D82-6E07-7D12-B1E7-3ED7AF43B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2" y="2059"/>
              <a:ext cx="1076" cy="84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236" tIns="36619" rIns="73236" bIns="36619" anchor="ctr"/>
            <a:lstStyle>
              <a:lvl1pPr defTabSz="727075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27075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27075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27075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27075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/>
                <a:t>THEN THEY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 u="sng"/>
                <a:t>CHOSE</a:t>
              </a:r>
              <a:r>
                <a:rPr lang="en-US" altLang="en-US" sz="1700"/>
                <a:t> NOT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/>
                <a:t>TO COMPLY</a:t>
              </a:r>
            </a:p>
          </p:txBody>
        </p:sp>
      </p:grpSp>
      <p:grpSp>
        <p:nvGrpSpPr>
          <p:cNvPr id="116747" name="Group 24">
            <a:extLst>
              <a:ext uri="{FF2B5EF4-FFF2-40B4-BE49-F238E27FC236}">
                <a16:creationId xmlns:a16="http://schemas.microsoft.com/office/drawing/2014/main" id="{C53E8F23-772D-FE4A-BAD7-AA7B9AFC4E3A}"/>
              </a:ext>
            </a:extLst>
          </p:cNvPr>
          <p:cNvGrpSpPr>
            <a:grpSpLocks/>
          </p:cNvGrpSpPr>
          <p:nvPr/>
        </p:nvGrpSpPr>
        <p:grpSpPr bwMode="auto">
          <a:xfrm>
            <a:off x="6938963" y="2538413"/>
            <a:ext cx="1887537" cy="2947987"/>
            <a:chOff x="4371" y="1599"/>
            <a:chExt cx="1189" cy="1857"/>
          </a:xfrm>
        </p:grpSpPr>
        <p:sp>
          <p:nvSpPr>
            <p:cNvPr id="424999" name="Line 39">
              <a:extLst>
                <a:ext uri="{FF2B5EF4-FFF2-40B4-BE49-F238E27FC236}">
                  <a16:creationId xmlns:a16="http://schemas.microsoft.com/office/drawing/2014/main" id="{45116DDF-0399-5938-0AAA-B9CA02EED0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1" y="1960"/>
              <a:ext cx="2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25000" name="Freeform 40">
              <a:extLst>
                <a:ext uri="{FF2B5EF4-FFF2-40B4-BE49-F238E27FC236}">
                  <a16:creationId xmlns:a16="http://schemas.microsoft.com/office/drawing/2014/main" id="{F8256749-39E2-4B5C-62E5-96732DDA2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9" y="1599"/>
              <a:ext cx="961" cy="7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12"/>
                </a:cxn>
                <a:cxn ang="0">
                  <a:pos x="1200" y="912"/>
                </a:cxn>
                <a:cxn ang="0">
                  <a:pos x="1200" y="0"/>
                </a:cxn>
                <a:cxn ang="0">
                  <a:pos x="0" y="0"/>
                </a:cxn>
              </a:cxnLst>
              <a:rect l="0" t="0" r="r" b="b"/>
              <a:pathLst>
                <a:path w="1201" h="913">
                  <a:moveTo>
                    <a:pt x="0" y="0"/>
                  </a:moveTo>
                  <a:lnTo>
                    <a:pt x="0" y="912"/>
                  </a:lnTo>
                  <a:lnTo>
                    <a:pt x="1200" y="912"/>
                  </a:lnTo>
                  <a:lnTo>
                    <a:pt x="1200" y="0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6761" name="Rectangle 41">
              <a:extLst>
                <a:ext uri="{FF2B5EF4-FFF2-40B4-BE49-F238E27FC236}">
                  <a16:creationId xmlns:a16="http://schemas.microsoft.com/office/drawing/2014/main" id="{18AAC08A-750B-2305-6E18-C9CA0A498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1625"/>
              <a:ext cx="861" cy="66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236" tIns="36619" rIns="73236" bIns="36619" anchor="ctr"/>
            <a:lstStyle>
              <a:lvl1pPr defTabSz="727075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27075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27075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27075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27075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WHAT ARE THE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REWARDS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FOR MEETING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THE STANDARD?</a:t>
              </a:r>
            </a:p>
          </p:txBody>
        </p:sp>
        <p:sp>
          <p:nvSpPr>
            <p:cNvPr id="425002" name="Freeform 42">
              <a:extLst>
                <a:ext uri="{FF2B5EF4-FFF2-40B4-BE49-F238E27FC236}">
                  <a16:creationId xmlns:a16="http://schemas.microsoft.com/office/drawing/2014/main" id="{F1B57DD3-4AB6-9E11-6163-1EBB75601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9" y="2537"/>
              <a:ext cx="961" cy="7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12"/>
                </a:cxn>
                <a:cxn ang="0">
                  <a:pos x="1200" y="912"/>
                </a:cxn>
                <a:cxn ang="0">
                  <a:pos x="1200" y="0"/>
                </a:cxn>
                <a:cxn ang="0">
                  <a:pos x="0" y="0"/>
                </a:cxn>
              </a:cxnLst>
              <a:rect l="0" t="0" r="r" b="b"/>
              <a:pathLst>
                <a:path w="1201" h="913">
                  <a:moveTo>
                    <a:pt x="0" y="0"/>
                  </a:moveTo>
                  <a:lnTo>
                    <a:pt x="0" y="912"/>
                  </a:lnTo>
                  <a:lnTo>
                    <a:pt x="1200" y="912"/>
                  </a:lnTo>
                  <a:lnTo>
                    <a:pt x="1200" y="0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6763" name="Rectangle 43">
              <a:extLst>
                <a:ext uri="{FF2B5EF4-FFF2-40B4-BE49-F238E27FC236}">
                  <a16:creationId xmlns:a16="http://schemas.microsoft.com/office/drawing/2014/main" id="{A1606C72-1AF7-D442-76E5-3B6584AAF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2563"/>
              <a:ext cx="861" cy="66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236" tIns="36619" rIns="73236" bIns="36619" anchor="ctr"/>
            <a:lstStyle>
              <a:lvl1pPr defTabSz="727075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27075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27075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27075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27075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WHAT ARE THE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PENALTIES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FOR NOT MEETING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 THE STANDARD?</a:t>
              </a:r>
            </a:p>
          </p:txBody>
        </p:sp>
        <p:sp>
          <p:nvSpPr>
            <p:cNvPr id="425004" name="Line 44">
              <a:extLst>
                <a:ext uri="{FF2B5EF4-FFF2-40B4-BE49-F238E27FC236}">
                  <a16:creationId xmlns:a16="http://schemas.microsoft.com/office/drawing/2014/main" id="{28305315-9F2D-1711-A01D-F02159E470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9" y="2321"/>
              <a:ext cx="0" cy="2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25005" name="Line 45">
              <a:extLst>
                <a:ext uri="{FF2B5EF4-FFF2-40B4-BE49-F238E27FC236}">
                  <a16:creationId xmlns:a16="http://schemas.microsoft.com/office/drawing/2014/main" id="{FC520C4D-491B-7FC3-ED68-DD01F63086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9" y="3251"/>
              <a:ext cx="0" cy="2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16748" name="Rectangle 48">
            <a:extLst>
              <a:ext uri="{FF2B5EF4-FFF2-40B4-BE49-F238E27FC236}">
                <a16:creationId xmlns:a16="http://schemas.microsoft.com/office/drawing/2014/main" id="{55F37B29-3D9F-0C2E-38C0-999925ACF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486400"/>
            <a:ext cx="1595438" cy="11366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236" tIns="36619" rIns="73236" bIns="36619" anchor="ctr"/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WHY DID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THEY CHOOSE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NOT TO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COMPLY?</a:t>
            </a:r>
          </a:p>
        </p:txBody>
      </p:sp>
      <p:grpSp>
        <p:nvGrpSpPr>
          <p:cNvPr id="116749" name="Group 23">
            <a:extLst>
              <a:ext uri="{FF2B5EF4-FFF2-40B4-BE49-F238E27FC236}">
                <a16:creationId xmlns:a16="http://schemas.microsoft.com/office/drawing/2014/main" id="{7FE9C4E0-C3BC-05DF-8017-0267C25E1F21}"/>
              </a:ext>
            </a:extLst>
          </p:cNvPr>
          <p:cNvGrpSpPr>
            <a:grpSpLocks/>
          </p:cNvGrpSpPr>
          <p:nvPr/>
        </p:nvGrpSpPr>
        <p:grpSpPr bwMode="auto">
          <a:xfrm>
            <a:off x="244475" y="5289550"/>
            <a:ext cx="6918325" cy="1533525"/>
            <a:chOff x="154" y="3332"/>
            <a:chExt cx="4358" cy="966"/>
          </a:xfrm>
        </p:grpSpPr>
        <p:sp>
          <p:nvSpPr>
            <p:cNvPr id="425010" name="Line 50">
              <a:extLst>
                <a:ext uri="{FF2B5EF4-FFF2-40B4-BE49-F238E27FC236}">
                  <a16:creationId xmlns:a16="http://schemas.microsoft.com/office/drawing/2014/main" id="{428607C3-5F94-C5CD-02CE-635B582559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1" y="3787"/>
              <a:ext cx="3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25011" name="Freeform 51">
              <a:extLst>
                <a:ext uri="{FF2B5EF4-FFF2-40B4-BE49-F238E27FC236}">
                  <a16:creationId xmlns:a16="http://schemas.microsoft.com/office/drawing/2014/main" id="{F9BB6CD9-6D72-E556-0FD8-761811E93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3547"/>
              <a:ext cx="1767" cy="5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84"/>
                </a:cxn>
                <a:cxn ang="0">
                  <a:pos x="2208" y="684"/>
                </a:cxn>
                <a:cxn ang="0">
                  <a:pos x="2208" y="0"/>
                </a:cxn>
                <a:cxn ang="0">
                  <a:pos x="0" y="0"/>
                </a:cxn>
              </a:cxnLst>
              <a:rect l="0" t="0" r="r" b="b"/>
              <a:pathLst>
                <a:path w="2209" h="685">
                  <a:moveTo>
                    <a:pt x="0" y="0"/>
                  </a:moveTo>
                  <a:lnTo>
                    <a:pt x="0" y="684"/>
                  </a:lnTo>
                  <a:lnTo>
                    <a:pt x="2208" y="684"/>
                  </a:lnTo>
                  <a:lnTo>
                    <a:pt x="2208" y="0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6754" name="Rectangle 52">
              <a:extLst>
                <a:ext uri="{FF2B5EF4-FFF2-40B4-BE49-F238E27FC236}">
                  <a16:creationId xmlns:a16="http://schemas.microsoft.com/office/drawing/2014/main" id="{F800AB68-B41A-4573-61B4-F19839810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3573"/>
              <a:ext cx="1667" cy="48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236" tIns="36619" rIns="73236" bIns="36619" anchor="ctr"/>
            <a:lstStyle>
              <a:lvl1pPr defTabSz="727075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27075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27075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27075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27075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WRITE AN APPROPRIATE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ROOT CAUSE AND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RECOMMENDATION</a:t>
              </a:r>
            </a:p>
          </p:txBody>
        </p:sp>
        <p:sp>
          <p:nvSpPr>
            <p:cNvPr id="425013" name="Line 53">
              <a:extLst>
                <a:ext uri="{FF2B5EF4-FFF2-40B4-BE49-F238E27FC236}">
                  <a16:creationId xmlns:a16="http://schemas.microsoft.com/office/drawing/2014/main" id="{02776775-C3AC-88DE-26CB-7654D28702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3332"/>
              <a:ext cx="0" cy="2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25014" name="Line 54">
              <a:extLst>
                <a:ext uri="{FF2B5EF4-FFF2-40B4-BE49-F238E27FC236}">
                  <a16:creationId xmlns:a16="http://schemas.microsoft.com/office/drawing/2014/main" id="{497063A0-EC35-7852-6DCD-6CF46B9389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3" y="3984"/>
              <a:ext cx="2589" cy="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25015" name="Line 55">
              <a:extLst>
                <a:ext uri="{FF2B5EF4-FFF2-40B4-BE49-F238E27FC236}">
                  <a16:creationId xmlns:a16="http://schemas.microsoft.com/office/drawing/2014/main" id="{1ED76A39-F589-CC20-364E-9F1B801090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1" y="3507"/>
              <a:ext cx="0" cy="2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6758" name="Rectangle 56">
              <a:extLst>
                <a:ext uri="{FF2B5EF4-FFF2-40B4-BE49-F238E27FC236}">
                  <a16:creationId xmlns:a16="http://schemas.microsoft.com/office/drawing/2014/main" id="{4708851F-9923-EF84-2F80-466144EC9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" y="4098"/>
              <a:ext cx="440" cy="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236" tIns="36619" rIns="73236" bIns="36619">
              <a:spAutoFit/>
            </a:bodyPr>
            <a:lstStyle>
              <a:lvl1pPr defTabSz="727075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27075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27075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27075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27075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STOP</a:t>
              </a:r>
            </a:p>
          </p:txBody>
        </p:sp>
      </p:grpSp>
      <p:sp>
        <p:nvSpPr>
          <p:cNvPr id="116750" name="Text Box 2050">
            <a:extLst>
              <a:ext uri="{FF2B5EF4-FFF2-40B4-BE49-F238E27FC236}">
                <a16:creationId xmlns:a16="http://schemas.microsoft.com/office/drawing/2014/main" id="{982A6CBE-F114-32AD-7AA2-2BE2EDF09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Root Cause Analysis as a Flow Chart</a:t>
            </a:r>
            <a:endParaRPr lang="en-US" altLang="en-US" sz="1800" i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59A5C5-B055-320A-2720-E0E9C268C07D}"/>
              </a:ext>
            </a:extLst>
          </p:cNvPr>
          <p:cNvSpPr txBox="1">
            <a:spLocks noChangeArrowheads="1"/>
          </p:cNvSpPr>
          <p:nvPr/>
        </p:nvSpPr>
        <p:spPr bwMode="auto">
          <a:xfrm rot="-1826291">
            <a:off x="1081088" y="3325813"/>
            <a:ext cx="6697662" cy="8302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FF0000"/>
                </a:solidFill>
              </a:rPr>
              <a:t>Try the 5 why analysis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Footer Placeholder 3">
            <a:extLst>
              <a:ext uri="{FF2B5EF4-FFF2-40B4-BE49-F238E27FC236}">
                <a16:creationId xmlns:a16="http://schemas.microsoft.com/office/drawing/2014/main" id="{30FD5427-1130-152C-E7B1-4E0FFA9F6C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4E7A4FA9-4704-49F4-B920-D221B5AE97F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/>
          </a:p>
        </p:txBody>
      </p:sp>
      <p:pic>
        <p:nvPicPr>
          <p:cNvPr id="118787" name="Picture 4" descr="TOW BFV">
            <a:extLst>
              <a:ext uri="{FF2B5EF4-FFF2-40B4-BE49-F238E27FC236}">
                <a16:creationId xmlns:a16="http://schemas.microsoft.com/office/drawing/2014/main" id="{9678743E-1573-5D42-6157-1AC4B0AD8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913188"/>
            <a:ext cx="3211513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8" name="Rectangle 6">
            <a:extLst>
              <a:ext uri="{FF2B5EF4-FFF2-40B4-BE49-F238E27FC236}">
                <a16:creationId xmlns:a16="http://schemas.microsoft.com/office/drawing/2014/main" id="{49A1A8C8-E8B4-ADB3-9EA7-82F54505B2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1825" y="2117725"/>
            <a:ext cx="7950200" cy="1520825"/>
          </a:xfrm>
        </p:spPr>
        <p:txBody>
          <a:bodyPr lIns="72731" tIns="36366" rIns="72731" bIns="36366"/>
          <a:lstStyle/>
          <a:p>
            <a:pPr eaLnBrk="1" hangingPunct="1"/>
            <a:r>
              <a:rPr lang="en-US" altLang="en-US" sz="2100"/>
              <a:t>Twenty percent of an infantry battalion’s vehicle fleet is suffering from Class II oil leaks.</a:t>
            </a:r>
          </a:p>
          <a:p>
            <a:pPr eaLnBrk="1" hangingPunct="1"/>
            <a:r>
              <a:rPr lang="en-US" altLang="en-US" sz="2100"/>
              <a:t>The vehicle drivers said that they just tighten the bolts, wipe off the spot, and keep an eye on the leak.</a:t>
            </a:r>
          </a:p>
          <a:p>
            <a:pPr eaLnBrk="1" hangingPunct="1"/>
            <a:endParaRPr lang="en-US" altLang="en-US" sz="2100"/>
          </a:p>
        </p:txBody>
      </p:sp>
      <p:sp>
        <p:nvSpPr>
          <p:cNvPr id="118789" name="Text Box 2050">
            <a:extLst>
              <a:ext uri="{FF2B5EF4-FFF2-40B4-BE49-F238E27FC236}">
                <a16:creationId xmlns:a16="http://schemas.microsoft.com/office/drawing/2014/main" id="{2333D112-BBB4-8681-3D01-26BEC2980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Root Cause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i="1"/>
              <a:t>Case Study 1</a:t>
            </a:r>
            <a:endParaRPr lang="en-US" altLang="en-US" sz="1800" i="1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Footer Placeholder 3">
            <a:extLst>
              <a:ext uri="{FF2B5EF4-FFF2-40B4-BE49-F238E27FC236}">
                <a16:creationId xmlns:a16="http://schemas.microsoft.com/office/drawing/2014/main" id="{4239EE36-157F-6B72-E020-F0C914F1F9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D2634123-920C-4769-A5CB-BA8A26E8351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/>
          </a:p>
        </p:txBody>
      </p:sp>
      <p:sp>
        <p:nvSpPr>
          <p:cNvPr id="120835" name="Text Box 1027">
            <a:extLst>
              <a:ext uri="{FF2B5EF4-FFF2-40B4-BE49-F238E27FC236}">
                <a16:creationId xmlns:a16="http://schemas.microsoft.com/office/drawing/2014/main" id="{A93A4D26-2107-3F27-EA2D-C60289FBA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5313" y="3773488"/>
            <a:ext cx="5145087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127" tIns="45457" rIns="87127" bIns="45457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30000"/>
              </a:spcBef>
              <a:buFont typeface="Times New Roman" panose="02020603050405020304" pitchFamily="18" charset="0"/>
              <a:buChar char="•"/>
            </a:pPr>
            <a:r>
              <a:rPr lang="en-US" altLang="en-US" sz="2500">
                <a:solidFill>
                  <a:schemeClr val="tx2"/>
                </a:solidFill>
              </a:rPr>
              <a:t>  What is the standard?</a:t>
            </a:r>
          </a:p>
          <a:p>
            <a:pPr>
              <a:lnSpc>
                <a:spcPct val="87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n-US" sz="2500">
                <a:solidFill>
                  <a:schemeClr val="tx2"/>
                </a:solidFill>
              </a:rPr>
              <a:t>  		</a:t>
            </a:r>
            <a:r>
              <a:rPr lang="en-US" altLang="en-US" sz="2100">
                <a:solidFill>
                  <a:schemeClr val="tx2"/>
                </a:solidFill>
              </a:rPr>
              <a:t>Tighten, wipe, and observe!</a:t>
            </a:r>
          </a:p>
          <a:p>
            <a:pPr>
              <a:lnSpc>
                <a:spcPct val="87000"/>
              </a:lnSpc>
              <a:spcBef>
                <a:spcPct val="30000"/>
              </a:spcBef>
              <a:buFont typeface="Times New Roman" panose="02020603050405020304" pitchFamily="18" charset="0"/>
              <a:buChar char="•"/>
            </a:pPr>
            <a:r>
              <a:rPr lang="en-US" altLang="en-US" sz="2500">
                <a:solidFill>
                  <a:schemeClr val="tx2"/>
                </a:solidFill>
              </a:rPr>
              <a:t>  We have a good news story!</a:t>
            </a:r>
          </a:p>
          <a:p>
            <a:pPr>
              <a:lnSpc>
                <a:spcPct val="87000"/>
              </a:lnSpc>
              <a:spcBef>
                <a:spcPct val="30000"/>
              </a:spcBef>
              <a:buFont typeface="Times New Roman" panose="02020603050405020304" pitchFamily="18" charset="0"/>
              <a:buChar char="•"/>
            </a:pPr>
            <a:r>
              <a:rPr lang="en-US" altLang="en-US" sz="2500">
                <a:solidFill>
                  <a:schemeClr val="tx2"/>
                </a:solidFill>
              </a:rPr>
              <a:t>  Is a root cause applicable?</a:t>
            </a:r>
          </a:p>
          <a:p>
            <a:pPr>
              <a:lnSpc>
                <a:spcPct val="87000"/>
              </a:lnSpc>
              <a:spcBef>
                <a:spcPct val="0"/>
              </a:spcBef>
              <a:buFontTx/>
              <a:buNone/>
            </a:pPr>
            <a:endParaRPr lang="en-US" altLang="en-US" sz="2500"/>
          </a:p>
        </p:txBody>
      </p:sp>
      <p:sp>
        <p:nvSpPr>
          <p:cNvPr id="429061" name="AutoShape 1029">
            <a:extLst>
              <a:ext uri="{FF2B5EF4-FFF2-40B4-BE49-F238E27FC236}">
                <a16:creationId xmlns:a16="http://schemas.microsoft.com/office/drawing/2014/main" id="{2CB2B4B8-A913-2AE3-9748-C37F1D3AF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2688" y="4238625"/>
            <a:ext cx="823912" cy="409575"/>
          </a:xfrm>
          <a:prstGeom prst="rightArrow">
            <a:avLst>
              <a:gd name="adj1" fmla="val 50000"/>
              <a:gd name="adj2" fmla="val 5029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0837" name="Rectangle 1031">
            <a:extLst>
              <a:ext uri="{FF2B5EF4-FFF2-40B4-BE49-F238E27FC236}">
                <a16:creationId xmlns:a16="http://schemas.microsoft.com/office/drawing/2014/main" id="{203313F3-4DB8-9D23-1F54-37CFC6DACE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1825" y="2117725"/>
            <a:ext cx="7950200" cy="1235075"/>
          </a:xfrm>
        </p:spPr>
        <p:txBody>
          <a:bodyPr lIns="72731" tIns="36366" rIns="72731" bIns="36366"/>
          <a:lstStyle/>
          <a:p>
            <a:pPr eaLnBrk="1" hangingPunct="1">
              <a:lnSpc>
                <a:spcPct val="90000"/>
              </a:lnSpc>
            </a:pPr>
            <a:r>
              <a:rPr lang="en-US" altLang="en-US" sz="2000"/>
              <a:t>Twenty percent of an infantry battalion’s vehicle fleet is suffering from Class II oil leaks.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The vehicle drivers said that they just tighten the bolts, wipe off the spot, and keep an eye on the leak.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</p:txBody>
      </p:sp>
      <p:sp>
        <p:nvSpPr>
          <p:cNvPr id="120838" name="Text Box 2050">
            <a:extLst>
              <a:ext uri="{FF2B5EF4-FFF2-40B4-BE49-F238E27FC236}">
                <a16:creationId xmlns:a16="http://schemas.microsoft.com/office/drawing/2014/main" id="{3F5DA209-4149-8EA7-9AF5-CC597E49E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Root Cause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i="1"/>
              <a:t>Case Study 1</a:t>
            </a:r>
            <a:endParaRPr lang="en-US" altLang="en-US" sz="1800" i="1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Footer Placeholder 3">
            <a:extLst>
              <a:ext uri="{FF2B5EF4-FFF2-40B4-BE49-F238E27FC236}">
                <a16:creationId xmlns:a16="http://schemas.microsoft.com/office/drawing/2014/main" id="{4C9F1AC5-0C6E-8BC8-D7FE-4FC942475B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49970766-D79B-4612-B37E-14AA6AED9E6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/>
          </a:p>
        </p:txBody>
      </p:sp>
      <p:sp>
        <p:nvSpPr>
          <p:cNvPr id="122883" name="Rectangle 6">
            <a:extLst>
              <a:ext uri="{FF2B5EF4-FFF2-40B4-BE49-F238E27FC236}">
                <a16:creationId xmlns:a16="http://schemas.microsoft.com/office/drawing/2014/main" id="{A0F97125-3D03-41AC-D101-27865B0696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521575" cy="2667000"/>
          </a:xfrm>
        </p:spPr>
        <p:txBody>
          <a:bodyPr lIns="72731" tIns="36366" rIns="72731" bIns="36366"/>
          <a:lstStyle/>
          <a:p>
            <a:pPr eaLnBrk="1" hangingPunct="1">
              <a:lnSpc>
                <a:spcPct val="90000"/>
              </a:lnSpc>
            </a:pPr>
            <a:r>
              <a:rPr lang="en-US" altLang="en-US" sz="2000"/>
              <a:t>Drivers are not conducting Preventive Maintenance Checks and Services (PMCS) to standard on their respective vehicles.  They were told of the requirement during the morning formation.</a:t>
            </a:r>
            <a:endParaRPr lang="en-US" altLang="en-US" sz="1400"/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Noncommissioned Officers (NCOs) are not in the motor pool to supervise the drivers during Command Maintenance due to competing requirements.  </a:t>
            </a:r>
          </a:p>
        </p:txBody>
      </p:sp>
      <p:sp>
        <p:nvSpPr>
          <p:cNvPr id="122884" name="Text Box 2050">
            <a:extLst>
              <a:ext uri="{FF2B5EF4-FFF2-40B4-BE49-F238E27FC236}">
                <a16:creationId xmlns:a16="http://schemas.microsoft.com/office/drawing/2014/main" id="{6EB96025-8772-4F6A-1539-9E2834C97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Root Cause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i="1"/>
              <a:t>Case Study 2</a:t>
            </a:r>
            <a:endParaRPr lang="en-US" altLang="en-US" sz="1800" i="1"/>
          </a:p>
        </p:txBody>
      </p:sp>
      <p:pic>
        <p:nvPicPr>
          <p:cNvPr id="122885" name="Picture 1">
            <a:extLst>
              <a:ext uri="{FF2B5EF4-FFF2-40B4-BE49-F238E27FC236}">
                <a16:creationId xmlns:a16="http://schemas.microsoft.com/office/drawing/2014/main" id="{BA9FE053-CE32-BA9D-F430-7DF7F9FB1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90988"/>
            <a:ext cx="3235325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Footer Placeholder 3">
            <a:extLst>
              <a:ext uri="{FF2B5EF4-FFF2-40B4-BE49-F238E27FC236}">
                <a16:creationId xmlns:a16="http://schemas.microsoft.com/office/drawing/2014/main" id="{C57DCE6D-4C7F-7C92-EF71-C8C5B5A86B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92DF4FA0-5814-4C01-9FD9-FC0B24B54F6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/>
          </a:p>
        </p:txBody>
      </p:sp>
      <p:sp>
        <p:nvSpPr>
          <p:cNvPr id="124931" name="Text Box 4">
            <a:extLst>
              <a:ext uri="{FF2B5EF4-FFF2-40B4-BE49-F238E27FC236}">
                <a16:creationId xmlns:a16="http://schemas.microsoft.com/office/drawing/2014/main" id="{6B881FA7-7BBB-1FBB-2841-9CB96269D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21113"/>
            <a:ext cx="6858000" cy="31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127" tIns="45457" rIns="87127" bIns="45457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30000"/>
              </a:spcBef>
              <a:buFont typeface="Times New Roman" panose="02020603050405020304" pitchFamily="18" charset="0"/>
              <a:buChar char="•"/>
            </a:pPr>
            <a:r>
              <a:rPr lang="en-US" altLang="en-US" sz="2100">
                <a:solidFill>
                  <a:schemeClr val="tx2"/>
                </a:solidFill>
              </a:rPr>
              <a:t>  What is the standard?</a:t>
            </a:r>
          </a:p>
          <a:p>
            <a:pPr>
              <a:lnSpc>
                <a:spcPct val="87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n-US" sz="2100">
                <a:solidFill>
                  <a:schemeClr val="tx2"/>
                </a:solidFill>
              </a:rPr>
              <a:t>  		Perform a proper PMCS on the vehicles.</a:t>
            </a:r>
          </a:p>
          <a:p>
            <a:pPr>
              <a:lnSpc>
                <a:spcPct val="87000"/>
              </a:lnSpc>
              <a:spcBef>
                <a:spcPct val="30000"/>
              </a:spcBef>
            </a:pPr>
            <a:r>
              <a:rPr lang="en-US" altLang="en-US" sz="2100">
                <a:solidFill>
                  <a:schemeClr val="tx2"/>
                </a:solidFill>
              </a:rPr>
              <a:t>  NCOs:  Can’t comply because of competing requirements.</a:t>
            </a:r>
          </a:p>
          <a:p>
            <a:pPr>
              <a:lnSpc>
                <a:spcPct val="87000"/>
              </a:lnSpc>
              <a:spcBef>
                <a:spcPct val="30000"/>
              </a:spcBef>
            </a:pPr>
            <a:r>
              <a:rPr lang="en-US" altLang="en-US" sz="2100">
                <a:solidFill>
                  <a:schemeClr val="tx2"/>
                </a:solidFill>
              </a:rPr>
              <a:t>  Drivers:  Can’t comply due to a lack of experience and knowledge even though they are aware of the standard to conduct PMCS.  </a:t>
            </a:r>
          </a:p>
          <a:p>
            <a:pPr>
              <a:lnSpc>
                <a:spcPct val="87000"/>
              </a:lnSpc>
              <a:spcBef>
                <a:spcPct val="30000"/>
              </a:spcBef>
              <a:buFontTx/>
              <a:buNone/>
            </a:pPr>
            <a:r>
              <a:rPr lang="en-US" altLang="en-US" sz="2100">
                <a:solidFill>
                  <a:schemeClr val="tx2"/>
                </a:solidFill>
              </a:rPr>
              <a:t>  </a:t>
            </a:r>
          </a:p>
          <a:p>
            <a:pPr>
              <a:lnSpc>
                <a:spcPct val="87000"/>
              </a:lnSpc>
              <a:spcBef>
                <a:spcPct val="30000"/>
              </a:spcBef>
              <a:buFont typeface="Times New Roman" panose="02020603050405020304" pitchFamily="18" charset="0"/>
              <a:buNone/>
            </a:pPr>
            <a:endParaRPr lang="en-US" altLang="en-US" sz="2500"/>
          </a:p>
        </p:txBody>
      </p:sp>
      <p:sp>
        <p:nvSpPr>
          <p:cNvPr id="433157" name="AutoShape 5">
            <a:extLst>
              <a:ext uri="{FF2B5EF4-FFF2-40B4-BE49-F238E27FC236}">
                <a16:creationId xmlns:a16="http://schemas.microsoft.com/office/drawing/2014/main" id="{E3D3810C-5733-CB7D-CE2F-DF9C7C082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191000"/>
            <a:ext cx="762000" cy="379413"/>
          </a:xfrm>
          <a:prstGeom prst="rightArrow">
            <a:avLst>
              <a:gd name="adj1" fmla="val 50000"/>
              <a:gd name="adj2" fmla="val 50209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4933" name="Rectangle 18">
            <a:extLst>
              <a:ext uri="{FF2B5EF4-FFF2-40B4-BE49-F238E27FC236}">
                <a16:creationId xmlns:a16="http://schemas.microsoft.com/office/drawing/2014/main" id="{74172CDC-2933-5596-A19B-1239F528DD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521575" cy="1752600"/>
          </a:xfrm>
        </p:spPr>
        <p:txBody>
          <a:bodyPr lIns="72731" tIns="36366" rIns="72731" bIns="36366"/>
          <a:lstStyle/>
          <a:p>
            <a:pPr eaLnBrk="1" hangingPunct="1"/>
            <a:r>
              <a:rPr lang="en-US" altLang="en-US" sz="2000"/>
              <a:t>Drivers are not conducting a PMCS to standard on their respective vehicles.  </a:t>
            </a:r>
            <a:endParaRPr lang="en-US" altLang="en-US" sz="1400"/>
          </a:p>
          <a:p>
            <a:pPr eaLnBrk="1" hangingPunct="1"/>
            <a:r>
              <a:rPr lang="en-US" altLang="en-US" sz="2000"/>
              <a:t>NCOs are not in the motor pool to supervise the drivers during Command Maintenance due to competing requirements.  </a:t>
            </a:r>
          </a:p>
        </p:txBody>
      </p:sp>
      <p:sp>
        <p:nvSpPr>
          <p:cNvPr id="124934" name="Text Box 2050">
            <a:extLst>
              <a:ext uri="{FF2B5EF4-FFF2-40B4-BE49-F238E27FC236}">
                <a16:creationId xmlns:a16="http://schemas.microsoft.com/office/drawing/2014/main" id="{213BCEBE-C247-39A9-8D18-C6B5C528D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Root Cause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i="1"/>
              <a:t>Case Study 2</a:t>
            </a:r>
            <a:endParaRPr lang="en-US" altLang="en-US" sz="1800" i="1"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Footer Placeholder 3">
            <a:extLst>
              <a:ext uri="{FF2B5EF4-FFF2-40B4-BE49-F238E27FC236}">
                <a16:creationId xmlns:a16="http://schemas.microsoft.com/office/drawing/2014/main" id="{431A47C3-A25D-9B03-59D4-8BC5969467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28427130-D75C-496B-89F1-9B58EA68926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/>
          </a:p>
        </p:txBody>
      </p:sp>
      <p:sp>
        <p:nvSpPr>
          <p:cNvPr id="126979" name="Text Box 1028">
            <a:extLst>
              <a:ext uri="{FF2B5EF4-FFF2-40B4-BE49-F238E27FC236}">
                <a16:creationId xmlns:a16="http://schemas.microsoft.com/office/drawing/2014/main" id="{D8381C05-AA14-4A71-CB5E-364325B30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752600"/>
            <a:ext cx="54102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/>
              <a:t>  An armor battalion’s Chemical, Biological, Radiological, and Nuclear (CBRN) equipment is not calibrated.</a:t>
            </a:r>
          </a:p>
          <a:p>
            <a:pPr>
              <a:spcBef>
                <a:spcPct val="0"/>
              </a:spcBef>
            </a:pPr>
            <a:endParaRPr lang="en-US" altLang="en-US" sz="2000"/>
          </a:p>
          <a:p>
            <a:pPr>
              <a:spcBef>
                <a:spcPct val="0"/>
              </a:spcBef>
            </a:pPr>
            <a:r>
              <a:rPr lang="en-US" altLang="en-US" sz="2000"/>
              <a:t>  The unit understands the calibration requirement, but the Test, Measurement, and Diagnostics Equipment (TMDE) shop at the Sustainment Brigade will not accept the job orders.</a:t>
            </a:r>
          </a:p>
          <a:p>
            <a:pPr>
              <a:spcBef>
                <a:spcPct val="0"/>
              </a:spcBef>
            </a:pPr>
            <a:endParaRPr lang="en-US" altLang="en-US" sz="2000"/>
          </a:p>
          <a:p>
            <a:pPr>
              <a:spcBef>
                <a:spcPct val="0"/>
              </a:spcBef>
            </a:pPr>
            <a:r>
              <a:rPr lang="en-US" altLang="en-US" sz="2000"/>
              <a:t>  The TMDE shop does not have the required personnel and equipment to conduct calibration and does not want to suffer the downtime.</a:t>
            </a:r>
          </a:p>
        </p:txBody>
      </p:sp>
      <p:sp>
        <p:nvSpPr>
          <p:cNvPr id="126980" name="Text Box 2050">
            <a:extLst>
              <a:ext uri="{FF2B5EF4-FFF2-40B4-BE49-F238E27FC236}">
                <a16:creationId xmlns:a16="http://schemas.microsoft.com/office/drawing/2014/main" id="{D63EFF85-44A6-9DB7-FB1E-D37AD75A1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Root Cause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i="1"/>
              <a:t>Case Study 3</a:t>
            </a:r>
            <a:endParaRPr lang="en-US" altLang="en-US" sz="1800" i="1"/>
          </a:p>
        </p:txBody>
      </p:sp>
      <p:pic>
        <p:nvPicPr>
          <p:cNvPr id="126981" name="Picture 1">
            <a:extLst>
              <a:ext uri="{FF2B5EF4-FFF2-40B4-BE49-F238E27FC236}">
                <a16:creationId xmlns:a16="http://schemas.microsoft.com/office/drawing/2014/main" id="{FCD25411-D93C-6121-D29A-D89FDCAB3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90675"/>
            <a:ext cx="3375025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Footer Placeholder 3">
            <a:extLst>
              <a:ext uri="{FF2B5EF4-FFF2-40B4-BE49-F238E27FC236}">
                <a16:creationId xmlns:a16="http://schemas.microsoft.com/office/drawing/2014/main" id="{E4B1F582-2B13-E1A1-7E8A-E0622D0BBE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3F1FF2C1-4AE5-453F-AA78-BBF5EB3F931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/>
          </a:p>
        </p:txBody>
      </p:sp>
      <p:sp>
        <p:nvSpPr>
          <p:cNvPr id="129027" name="Text Box 1027">
            <a:extLst>
              <a:ext uri="{FF2B5EF4-FFF2-40B4-BE49-F238E27FC236}">
                <a16:creationId xmlns:a16="http://schemas.microsoft.com/office/drawing/2014/main" id="{6CCB73E7-6311-16BB-BCAA-71AB6C3FC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038600"/>
            <a:ext cx="66294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127" tIns="45457" rIns="87127" bIns="45457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30000"/>
              </a:spcBef>
              <a:buFont typeface="Times New Roman" panose="02020603050405020304" pitchFamily="18" charset="0"/>
              <a:buChar char="•"/>
            </a:pPr>
            <a:r>
              <a:rPr lang="en-US" altLang="en-US" sz="1900">
                <a:solidFill>
                  <a:schemeClr val="tx2"/>
                </a:solidFill>
              </a:rPr>
              <a:t>  What is the standard?</a:t>
            </a:r>
          </a:p>
          <a:p>
            <a:pPr>
              <a:lnSpc>
                <a:spcPct val="87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n-US" sz="1900">
                <a:solidFill>
                  <a:schemeClr val="tx2"/>
                </a:solidFill>
              </a:rPr>
              <a:t>  		Annual calibration of all CBRN equipment</a:t>
            </a:r>
          </a:p>
          <a:p>
            <a:pPr>
              <a:lnSpc>
                <a:spcPct val="87000"/>
              </a:lnSpc>
              <a:spcBef>
                <a:spcPct val="30000"/>
              </a:spcBef>
            </a:pPr>
            <a:r>
              <a:rPr lang="en-US" altLang="en-US" sz="1900">
                <a:solidFill>
                  <a:schemeClr val="tx2"/>
                </a:solidFill>
              </a:rPr>
              <a:t>  Unit: Can’t</a:t>
            </a:r>
            <a:r>
              <a:rPr lang="en-US" altLang="en-US" sz="1700">
                <a:solidFill>
                  <a:schemeClr val="tx2"/>
                </a:solidFill>
              </a:rPr>
              <a:t> </a:t>
            </a:r>
            <a:r>
              <a:rPr lang="en-US" altLang="en-US" sz="1900">
                <a:solidFill>
                  <a:schemeClr val="tx2"/>
                </a:solidFill>
              </a:rPr>
              <a:t>comply because the TMDE shop won’t accept the job orders (symptom of the TMDE’s root causes).</a:t>
            </a:r>
          </a:p>
          <a:p>
            <a:pPr>
              <a:lnSpc>
                <a:spcPct val="87000"/>
              </a:lnSpc>
              <a:spcBef>
                <a:spcPct val="30000"/>
              </a:spcBef>
            </a:pPr>
            <a:r>
              <a:rPr lang="en-US" altLang="en-US" sz="1900">
                <a:solidFill>
                  <a:schemeClr val="tx2"/>
                </a:solidFill>
              </a:rPr>
              <a:t>  TMDE: Can’t and won’t comply due to lack of resources and the downtime penalty involved (a symptom as well). </a:t>
            </a:r>
          </a:p>
          <a:p>
            <a:pPr>
              <a:lnSpc>
                <a:spcPct val="87000"/>
              </a:lnSpc>
              <a:spcBef>
                <a:spcPct val="30000"/>
              </a:spcBef>
              <a:buFont typeface="Times New Roman" panose="02020603050405020304" pitchFamily="18" charset="0"/>
              <a:buNone/>
            </a:pPr>
            <a:endParaRPr lang="en-US" altLang="en-US" sz="2100"/>
          </a:p>
        </p:txBody>
      </p:sp>
      <p:sp>
        <p:nvSpPr>
          <p:cNvPr id="437252" name="AutoShape 1028">
            <a:extLst>
              <a:ext uri="{FF2B5EF4-FFF2-40B4-BE49-F238E27FC236}">
                <a16:creationId xmlns:a16="http://schemas.microsoft.com/office/drawing/2014/main" id="{B898EDDD-47ED-8BB6-38ED-0B1076647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429125"/>
            <a:ext cx="595313" cy="295275"/>
          </a:xfrm>
          <a:prstGeom prst="rightArrow">
            <a:avLst>
              <a:gd name="adj1" fmla="val 50000"/>
              <a:gd name="adj2" fmla="val 50403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9029" name="Text Box 1031">
            <a:extLst>
              <a:ext uri="{FF2B5EF4-FFF2-40B4-BE49-F238E27FC236}">
                <a16:creationId xmlns:a16="http://schemas.microsoft.com/office/drawing/2014/main" id="{89A8934D-6166-7AE2-6A89-EE21EB104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752600"/>
            <a:ext cx="733107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en-US" altLang="en-US" sz="1900"/>
              <a:t>  An armor battalion’s CBRN equipment is not calibrated.</a:t>
            </a: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en-US" altLang="en-US" sz="1900"/>
              <a:t>  The unit understands the calibration requirement, but the TMDE shop will not accept the job orders.</a:t>
            </a: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en-US" altLang="en-US" sz="1900"/>
              <a:t>  The TMDE shop does not have the required personnel and equipment to conduct calibration and does not want to suffer the downtime.</a:t>
            </a:r>
          </a:p>
        </p:txBody>
      </p:sp>
      <p:sp>
        <p:nvSpPr>
          <p:cNvPr id="129030" name="Text Box 2050">
            <a:extLst>
              <a:ext uri="{FF2B5EF4-FFF2-40B4-BE49-F238E27FC236}">
                <a16:creationId xmlns:a16="http://schemas.microsoft.com/office/drawing/2014/main" id="{CC738E0F-0467-69B7-3424-2BE58A15F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Root Cause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i="1"/>
              <a:t>Case Study 3</a:t>
            </a:r>
            <a:endParaRPr lang="en-US" altLang="en-US" sz="1800" i="1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Footer Placeholder 3">
            <a:extLst>
              <a:ext uri="{FF2B5EF4-FFF2-40B4-BE49-F238E27FC236}">
                <a16:creationId xmlns:a16="http://schemas.microsoft.com/office/drawing/2014/main" id="{BA121401-D337-BAC2-F15D-9BB66A9AC0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FB2F7900-4310-4A0F-B2EF-73403837844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/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5C882FF9-059B-CB00-251D-93756AA888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3581400"/>
          </a:xfrm>
        </p:spPr>
        <p:txBody>
          <a:bodyPr lIns="72731" tIns="36366" rIns="72731" bIns="36366"/>
          <a:lstStyle/>
          <a:p>
            <a:pPr marL="341313" indent="-341313" defTabSz="1090613"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US" altLang="en-US" sz="2000">
                <a:solidFill>
                  <a:srgbClr val="0000FF"/>
                </a:solidFill>
              </a:rPr>
              <a:t>General Inspection</a:t>
            </a:r>
            <a:r>
              <a:rPr lang="en-US" altLang="en-US" sz="2000"/>
              <a:t>.  These inspections are broad in scope, oriented on units, and designed to look at all aspects of the organization.  (Once called compliance inspections)</a:t>
            </a:r>
          </a:p>
          <a:p>
            <a:pPr marL="341313" indent="-341313" defTabSz="1090613"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US" altLang="en-US" sz="2000">
                <a:solidFill>
                  <a:srgbClr val="0000FF"/>
                </a:solidFill>
              </a:rPr>
              <a:t>Special Inspection</a:t>
            </a:r>
            <a:r>
              <a:rPr lang="en-US" altLang="en-US" sz="2000"/>
              <a:t>.  These inspections are focused on specific functions, programs, procedures, problems, or issues; these inspections also look at groups of related problems or procedures. The special inspection facilitates the systemic approach to an inspection and is the </a:t>
            </a:r>
            <a:r>
              <a:rPr lang="en-US" altLang="en-US" sz="2000">
                <a:solidFill>
                  <a:srgbClr val="0000FF"/>
                </a:solidFill>
              </a:rPr>
              <a:t>preferred type of IG Inspection.</a:t>
            </a:r>
          </a:p>
          <a:p>
            <a:pPr marL="341313" indent="-341313" defTabSz="1090613"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US" altLang="en-US" sz="2000">
                <a:solidFill>
                  <a:srgbClr val="0000FF"/>
                </a:solidFill>
              </a:rPr>
              <a:t>Follow-up Inspection</a:t>
            </a:r>
            <a:r>
              <a:rPr lang="en-US" altLang="en-US" sz="2000"/>
              <a:t>.  These inspections review the effectiveness of </a:t>
            </a:r>
            <a:r>
              <a:rPr lang="en-US" altLang="en-US" sz="2000">
                <a:solidFill>
                  <a:srgbClr val="0000FF"/>
                </a:solidFill>
              </a:rPr>
              <a:t>corrective actions taken</a:t>
            </a:r>
            <a:r>
              <a:rPr lang="en-US" altLang="en-US" sz="2000"/>
              <a:t> as a result of a previous inspection.</a:t>
            </a:r>
          </a:p>
        </p:txBody>
      </p:sp>
      <p:sp>
        <p:nvSpPr>
          <p:cNvPr id="131076" name="Text Box 3">
            <a:extLst>
              <a:ext uri="{FF2B5EF4-FFF2-40B4-BE49-F238E27FC236}">
                <a16:creationId xmlns:a16="http://schemas.microsoft.com/office/drawing/2014/main" id="{D73DC6D2-338D-8B87-8063-DD07F6E94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791200"/>
            <a:ext cx="5565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127" tIns="45457" rIns="87127" bIns="45457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7000"/>
              </a:lnSpc>
              <a:spcBef>
                <a:spcPct val="0"/>
              </a:spcBef>
              <a:buFontTx/>
              <a:buNone/>
            </a:pPr>
            <a:r>
              <a:rPr lang="en-US" altLang="en-US" sz="1600" u="sng">
                <a:solidFill>
                  <a:schemeClr val="tx2"/>
                </a:solidFill>
              </a:rPr>
              <a:t>The Inspections Guide</a:t>
            </a:r>
            <a:r>
              <a:rPr lang="en-US" altLang="en-US" sz="1600">
                <a:solidFill>
                  <a:schemeClr val="tx2"/>
                </a:solidFill>
              </a:rPr>
              <a:t>, Section 2-3, pages 2-3-2 to 2-3-3</a:t>
            </a:r>
          </a:p>
        </p:txBody>
      </p:sp>
      <p:sp>
        <p:nvSpPr>
          <p:cNvPr id="131077" name="Text Box 2050">
            <a:extLst>
              <a:ext uri="{FF2B5EF4-FFF2-40B4-BE49-F238E27FC236}">
                <a16:creationId xmlns:a16="http://schemas.microsoft.com/office/drawing/2014/main" id="{A24C7450-9346-8D0B-16B3-F96C953A6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Types of Inspections</a:t>
            </a:r>
            <a:endParaRPr lang="en-US" altLang="en-US" sz="1800" i="1"/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Footer Placeholder 3">
            <a:extLst>
              <a:ext uri="{FF2B5EF4-FFF2-40B4-BE49-F238E27FC236}">
                <a16:creationId xmlns:a16="http://schemas.microsoft.com/office/drawing/2014/main" id="{DC5FC33A-D6D4-32F4-7165-AE26F00EBA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B29518B6-A9BE-48A4-9965-960216D74A8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400"/>
          </a:p>
        </p:txBody>
      </p:sp>
      <p:grpSp>
        <p:nvGrpSpPr>
          <p:cNvPr id="133123" name="Group 2">
            <a:extLst>
              <a:ext uri="{FF2B5EF4-FFF2-40B4-BE49-F238E27FC236}">
                <a16:creationId xmlns:a16="http://schemas.microsoft.com/office/drawing/2014/main" id="{078C503F-F54C-4BB7-2937-3401C702C1B5}"/>
              </a:ext>
            </a:extLst>
          </p:cNvPr>
          <p:cNvGrpSpPr>
            <a:grpSpLocks/>
          </p:cNvGrpSpPr>
          <p:nvPr/>
        </p:nvGrpSpPr>
        <p:grpSpPr bwMode="auto">
          <a:xfrm>
            <a:off x="1703388" y="1473200"/>
            <a:ext cx="5967412" cy="2052638"/>
            <a:chOff x="1341" y="1176"/>
            <a:chExt cx="4699" cy="1637"/>
          </a:xfrm>
        </p:grpSpPr>
        <p:sp>
          <p:nvSpPr>
            <p:cNvPr id="443395" name="Freeform 3">
              <a:extLst>
                <a:ext uri="{FF2B5EF4-FFF2-40B4-BE49-F238E27FC236}">
                  <a16:creationId xmlns:a16="http://schemas.microsoft.com/office/drawing/2014/main" id="{09C2E4B6-0AED-7345-6FF3-B6896684A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1" y="1176"/>
              <a:ext cx="4699" cy="1637"/>
            </a:xfrm>
            <a:custGeom>
              <a:avLst/>
              <a:gdLst/>
              <a:ahLst/>
              <a:cxnLst>
                <a:cxn ang="0">
                  <a:pos x="141" y="1345"/>
                </a:cxn>
                <a:cxn ang="0">
                  <a:pos x="295" y="1129"/>
                </a:cxn>
                <a:cxn ang="0">
                  <a:pos x="539" y="840"/>
                </a:cxn>
                <a:cxn ang="0">
                  <a:pos x="780" y="612"/>
                </a:cxn>
                <a:cxn ang="0">
                  <a:pos x="1047" y="415"/>
                </a:cxn>
                <a:cxn ang="0">
                  <a:pos x="1361" y="242"/>
                </a:cxn>
                <a:cxn ang="0">
                  <a:pos x="1702" y="111"/>
                </a:cxn>
                <a:cxn ang="0">
                  <a:pos x="2083" y="29"/>
                </a:cxn>
                <a:cxn ang="0">
                  <a:pos x="2400" y="0"/>
                </a:cxn>
                <a:cxn ang="0">
                  <a:pos x="2676" y="25"/>
                </a:cxn>
                <a:cxn ang="0">
                  <a:pos x="2916" y="76"/>
                </a:cxn>
                <a:cxn ang="0">
                  <a:pos x="3202" y="170"/>
                </a:cxn>
                <a:cxn ang="0">
                  <a:pos x="3411" y="266"/>
                </a:cxn>
                <a:cxn ang="0">
                  <a:pos x="3608" y="372"/>
                </a:cxn>
                <a:cxn ang="0">
                  <a:pos x="3819" y="513"/>
                </a:cxn>
                <a:cxn ang="0">
                  <a:pos x="4061" y="718"/>
                </a:cxn>
                <a:cxn ang="0">
                  <a:pos x="4289" y="956"/>
                </a:cxn>
                <a:cxn ang="0">
                  <a:pos x="4478" y="1199"/>
                </a:cxn>
                <a:cxn ang="0">
                  <a:pos x="4698" y="1601"/>
                </a:cxn>
                <a:cxn ang="0">
                  <a:pos x="4601" y="1476"/>
                </a:cxn>
                <a:cxn ang="0">
                  <a:pos x="4453" y="1342"/>
                </a:cxn>
                <a:cxn ang="0">
                  <a:pos x="4263" y="1257"/>
                </a:cxn>
                <a:cxn ang="0">
                  <a:pos x="4042" y="1227"/>
                </a:cxn>
                <a:cxn ang="0">
                  <a:pos x="3823" y="1271"/>
                </a:cxn>
                <a:cxn ang="0">
                  <a:pos x="3684" y="1342"/>
                </a:cxn>
                <a:cxn ang="0">
                  <a:pos x="3563" y="1436"/>
                </a:cxn>
                <a:cxn ang="0">
                  <a:pos x="3458" y="1487"/>
                </a:cxn>
                <a:cxn ang="0">
                  <a:pos x="3296" y="1342"/>
                </a:cxn>
                <a:cxn ang="0">
                  <a:pos x="3138" y="1266"/>
                </a:cxn>
                <a:cxn ang="0">
                  <a:pos x="2961" y="1227"/>
                </a:cxn>
                <a:cxn ang="0">
                  <a:pos x="2786" y="1238"/>
                </a:cxn>
                <a:cxn ang="0">
                  <a:pos x="2621" y="1293"/>
                </a:cxn>
                <a:cxn ang="0">
                  <a:pos x="2488" y="1370"/>
                </a:cxn>
                <a:cxn ang="0">
                  <a:pos x="2370" y="1476"/>
                </a:cxn>
                <a:cxn ang="0">
                  <a:pos x="2266" y="1416"/>
                </a:cxn>
                <a:cxn ang="0">
                  <a:pos x="2097" y="1298"/>
                </a:cxn>
                <a:cxn ang="0">
                  <a:pos x="1910" y="1236"/>
                </a:cxn>
                <a:cxn ang="0">
                  <a:pos x="1751" y="1227"/>
                </a:cxn>
                <a:cxn ang="0">
                  <a:pos x="1552" y="1270"/>
                </a:cxn>
                <a:cxn ang="0">
                  <a:pos x="1377" y="1364"/>
                </a:cxn>
                <a:cxn ang="0">
                  <a:pos x="1246" y="1480"/>
                </a:cxn>
                <a:cxn ang="0">
                  <a:pos x="1141" y="1413"/>
                </a:cxn>
                <a:cxn ang="0">
                  <a:pos x="991" y="1306"/>
                </a:cxn>
                <a:cxn ang="0">
                  <a:pos x="765" y="1232"/>
                </a:cxn>
                <a:cxn ang="0">
                  <a:pos x="554" y="1236"/>
                </a:cxn>
                <a:cxn ang="0">
                  <a:pos x="347" y="1303"/>
                </a:cxn>
                <a:cxn ang="0">
                  <a:pos x="170" y="1435"/>
                </a:cxn>
                <a:cxn ang="0">
                  <a:pos x="39" y="1542"/>
                </a:cxn>
              </a:cxnLst>
              <a:rect l="0" t="0" r="r" b="b"/>
              <a:pathLst>
                <a:path w="4699" h="1637">
                  <a:moveTo>
                    <a:pt x="39" y="1542"/>
                  </a:moveTo>
                  <a:lnTo>
                    <a:pt x="69" y="1476"/>
                  </a:lnTo>
                  <a:lnTo>
                    <a:pt x="105" y="1404"/>
                  </a:lnTo>
                  <a:lnTo>
                    <a:pt x="141" y="1345"/>
                  </a:lnTo>
                  <a:lnTo>
                    <a:pt x="166" y="1307"/>
                  </a:lnTo>
                  <a:lnTo>
                    <a:pt x="194" y="1266"/>
                  </a:lnTo>
                  <a:lnTo>
                    <a:pt x="234" y="1200"/>
                  </a:lnTo>
                  <a:lnTo>
                    <a:pt x="295" y="1129"/>
                  </a:lnTo>
                  <a:lnTo>
                    <a:pt x="362" y="1033"/>
                  </a:lnTo>
                  <a:lnTo>
                    <a:pt x="434" y="952"/>
                  </a:lnTo>
                  <a:lnTo>
                    <a:pt x="477" y="900"/>
                  </a:lnTo>
                  <a:lnTo>
                    <a:pt x="539" y="840"/>
                  </a:lnTo>
                  <a:lnTo>
                    <a:pt x="602" y="772"/>
                  </a:lnTo>
                  <a:lnTo>
                    <a:pt x="661" y="718"/>
                  </a:lnTo>
                  <a:lnTo>
                    <a:pt x="726" y="664"/>
                  </a:lnTo>
                  <a:lnTo>
                    <a:pt x="780" y="612"/>
                  </a:lnTo>
                  <a:lnTo>
                    <a:pt x="841" y="569"/>
                  </a:lnTo>
                  <a:lnTo>
                    <a:pt x="911" y="514"/>
                  </a:lnTo>
                  <a:lnTo>
                    <a:pt x="970" y="470"/>
                  </a:lnTo>
                  <a:lnTo>
                    <a:pt x="1047" y="415"/>
                  </a:lnTo>
                  <a:lnTo>
                    <a:pt x="1137" y="363"/>
                  </a:lnTo>
                  <a:lnTo>
                    <a:pt x="1210" y="320"/>
                  </a:lnTo>
                  <a:lnTo>
                    <a:pt x="1281" y="281"/>
                  </a:lnTo>
                  <a:lnTo>
                    <a:pt x="1361" y="242"/>
                  </a:lnTo>
                  <a:lnTo>
                    <a:pt x="1455" y="199"/>
                  </a:lnTo>
                  <a:lnTo>
                    <a:pt x="1535" y="166"/>
                  </a:lnTo>
                  <a:lnTo>
                    <a:pt x="1628" y="134"/>
                  </a:lnTo>
                  <a:lnTo>
                    <a:pt x="1702" y="111"/>
                  </a:lnTo>
                  <a:lnTo>
                    <a:pt x="1782" y="89"/>
                  </a:lnTo>
                  <a:lnTo>
                    <a:pt x="1886" y="63"/>
                  </a:lnTo>
                  <a:lnTo>
                    <a:pt x="1987" y="44"/>
                  </a:lnTo>
                  <a:lnTo>
                    <a:pt x="2083" y="29"/>
                  </a:lnTo>
                  <a:lnTo>
                    <a:pt x="2177" y="16"/>
                  </a:lnTo>
                  <a:lnTo>
                    <a:pt x="2261" y="5"/>
                  </a:lnTo>
                  <a:lnTo>
                    <a:pt x="2325" y="0"/>
                  </a:lnTo>
                  <a:lnTo>
                    <a:pt x="2400" y="0"/>
                  </a:lnTo>
                  <a:lnTo>
                    <a:pt x="2456" y="5"/>
                  </a:lnTo>
                  <a:lnTo>
                    <a:pt x="2518" y="11"/>
                  </a:lnTo>
                  <a:lnTo>
                    <a:pt x="2602" y="18"/>
                  </a:lnTo>
                  <a:lnTo>
                    <a:pt x="2676" y="25"/>
                  </a:lnTo>
                  <a:lnTo>
                    <a:pt x="2746" y="37"/>
                  </a:lnTo>
                  <a:lnTo>
                    <a:pt x="2803" y="48"/>
                  </a:lnTo>
                  <a:lnTo>
                    <a:pt x="2852" y="60"/>
                  </a:lnTo>
                  <a:lnTo>
                    <a:pt x="2916" y="76"/>
                  </a:lnTo>
                  <a:lnTo>
                    <a:pt x="2986" y="96"/>
                  </a:lnTo>
                  <a:lnTo>
                    <a:pt x="3066" y="120"/>
                  </a:lnTo>
                  <a:lnTo>
                    <a:pt x="3144" y="147"/>
                  </a:lnTo>
                  <a:lnTo>
                    <a:pt x="3202" y="170"/>
                  </a:lnTo>
                  <a:lnTo>
                    <a:pt x="3257" y="194"/>
                  </a:lnTo>
                  <a:lnTo>
                    <a:pt x="3302" y="214"/>
                  </a:lnTo>
                  <a:lnTo>
                    <a:pt x="3358" y="241"/>
                  </a:lnTo>
                  <a:lnTo>
                    <a:pt x="3411" y="266"/>
                  </a:lnTo>
                  <a:lnTo>
                    <a:pt x="3466" y="294"/>
                  </a:lnTo>
                  <a:lnTo>
                    <a:pt x="3514" y="320"/>
                  </a:lnTo>
                  <a:lnTo>
                    <a:pt x="3562" y="347"/>
                  </a:lnTo>
                  <a:lnTo>
                    <a:pt x="3608" y="372"/>
                  </a:lnTo>
                  <a:lnTo>
                    <a:pt x="3661" y="404"/>
                  </a:lnTo>
                  <a:lnTo>
                    <a:pt x="3702" y="432"/>
                  </a:lnTo>
                  <a:lnTo>
                    <a:pt x="3761" y="474"/>
                  </a:lnTo>
                  <a:lnTo>
                    <a:pt x="3819" y="513"/>
                  </a:lnTo>
                  <a:lnTo>
                    <a:pt x="3882" y="560"/>
                  </a:lnTo>
                  <a:lnTo>
                    <a:pt x="3936" y="603"/>
                  </a:lnTo>
                  <a:lnTo>
                    <a:pt x="4012" y="671"/>
                  </a:lnTo>
                  <a:lnTo>
                    <a:pt x="4061" y="718"/>
                  </a:lnTo>
                  <a:lnTo>
                    <a:pt x="4102" y="755"/>
                  </a:lnTo>
                  <a:lnTo>
                    <a:pt x="4157" y="813"/>
                  </a:lnTo>
                  <a:lnTo>
                    <a:pt x="4201" y="865"/>
                  </a:lnTo>
                  <a:lnTo>
                    <a:pt x="4289" y="956"/>
                  </a:lnTo>
                  <a:lnTo>
                    <a:pt x="4329" y="1005"/>
                  </a:lnTo>
                  <a:lnTo>
                    <a:pt x="4378" y="1062"/>
                  </a:lnTo>
                  <a:lnTo>
                    <a:pt x="4427" y="1128"/>
                  </a:lnTo>
                  <a:lnTo>
                    <a:pt x="4478" y="1199"/>
                  </a:lnTo>
                  <a:lnTo>
                    <a:pt x="4554" y="1321"/>
                  </a:lnTo>
                  <a:lnTo>
                    <a:pt x="4618" y="1425"/>
                  </a:lnTo>
                  <a:lnTo>
                    <a:pt x="4662" y="1492"/>
                  </a:lnTo>
                  <a:lnTo>
                    <a:pt x="4698" y="1601"/>
                  </a:lnTo>
                  <a:lnTo>
                    <a:pt x="4669" y="1565"/>
                  </a:lnTo>
                  <a:lnTo>
                    <a:pt x="4646" y="1531"/>
                  </a:lnTo>
                  <a:lnTo>
                    <a:pt x="4624" y="1504"/>
                  </a:lnTo>
                  <a:lnTo>
                    <a:pt x="4601" y="1476"/>
                  </a:lnTo>
                  <a:lnTo>
                    <a:pt x="4564" y="1437"/>
                  </a:lnTo>
                  <a:lnTo>
                    <a:pt x="4529" y="1406"/>
                  </a:lnTo>
                  <a:lnTo>
                    <a:pt x="4494" y="1374"/>
                  </a:lnTo>
                  <a:lnTo>
                    <a:pt x="4453" y="1342"/>
                  </a:lnTo>
                  <a:lnTo>
                    <a:pt x="4408" y="1318"/>
                  </a:lnTo>
                  <a:lnTo>
                    <a:pt x="4367" y="1297"/>
                  </a:lnTo>
                  <a:lnTo>
                    <a:pt x="4318" y="1275"/>
                  </a:lnTo>
                  <a:lnTo>
                    <a:pt x="4263" y="1257"/>
                  </a:lnTo>
                  <a:lnTo>
                    <a:pt x="4213" y="1243"/>
                  </a:lnTo>
                  <a:lnTo>
                    <a:pt x="4152" y="1231"/>
                  </a:lnTo>
                  <a:lnTo>
                    <a:pt x="4103" y="1227"/>
                  </a:lnTo>
                  <a:lnTo>
                    <a:pt x="4042" y="1227"/>
                  </a:lnTo>
                  <a:lnTo>
                    <a:pt x="3979" y="1232"/>
                  </a:lnTo>
                  <a:lnTo>
                    <a:pt x="3911" y="1246"/>
                  </a:lnTo>
                  <a:lnTo>
                    <a:pt x="3868" y="1255"/>
                  </a:lnTo>
                  <a:lnTo>
                    <a:pt x="3823" y="1271"/>
                  </a:lnTo>
                  <a:lnTo>
                    <a:pt x="3792" y="1285"/>
                  </a:lnTo>
                  <a:lnTo>
                    <a:pt x="3748" y="1302"/>
                  </a:lnTo>
                  <a:lnTo>
                    <a:pt x="3709" y="1325"/>
                  </a:lnTo>
                  <a:lnTo>
                    <a:pt x="3684" y="1342"/>
                  </a:lnTo>
                  <a:lnTo>
                    <a:pt x="3663" y="1360"/>
                  </a:lnTo>
                  <a:lnTo>
                    <a:pt x="3633" y="1380"/>
                  </a:lnTo>
                  <a:lnTo>
                    <a:pt x="3598" y="1406"/>
                  </a:lnTo>
                  <a:lnTo>
                    <a:pt x="3563" y="1436"/>
                  </a:lnTo>
                  <a:lnTo>
                    <a:pt x="3539" y="1460"/>
                  </a:lnTo>
                  <a:lnTo>
                    <a:pt x="3513" y="1488"/>
                  </a:lnTo>
                  <a:lnTo>
                    <a:pt x="3487" y="1516"/>
                  </a:lnTo>
                  <a:lnTo>
                    <a:pt x="3458" y="1487"/>
                  </a:lnTo>
                  <a:lnTo>
                    <a:pt x="3424" y="1449"/>
                  </a:lnTo>
                  <a:lnTo>
                    <a:pt x="3382" y="1408"/>
                  </a:lnTo>
                  <a:lnTo>
                    <a:pt x="3339" y="1374"/>
                  </a:lnTo>
                  <a:lnTo>
                    <a:pt x="3296" y="1342"/>
                  </a:lnTo>
                  <a:lnTo>
                    <a:pt x="3267" y="1326"/>
                  </a:lnTo>
                  <a:lnTo>
                    <a:pt x="3236" y="1307"/>
                  </a:lnTo>
                  <a:lnTo>
                    <a:pt x="3189" y="1287"/>
                  </a:lnTo>
                  <a:lnTo>
                    <a:pt x="3138" y="1266"/>
                  </a:lnTo>
                  <a:lnTo>
                    <a:pt x="3090" y="1250"/>
                  </a:lnTo>
                  <a:lnTo>
                    <a:pt x="3043" y="1238"/>
                  </a:lnTo>
                  <a:lnTo>
                    <a:pt x="3000" y="1232"/>
                  </a:lnTo>
                  <a:lnTo>
                    <a:pt x="2961" y="1227"/>
                  </a:lnTo>
                  <a:lnTo>
                    <a:pt x="2920" y="1227"/>
                  </a:lnTo>
                  <a:lnTo>
                    <a:pt x="2887" y="1227"/>
                  </a:lnTo>
                  <a:lnTo>
                    <a:pt x="2832" y="1232"/>
                  </a:lnTo>
                  <a:lnTo>
                    <a:pt x="2786" y="1238"/>
                  </a:lnTo>
                  <a:lnTo>
                    <a:pt x="2746" y="1247"/>
                  </a:lnTo>
                  <a:lnTo>
                    <a:pt x="2703" y="1259"/>
                  </a:lnTo>
                  <a:lnTo>
                    <a:pt x="2666" y="1271"/>
                  </a:lnTo>
                  <a:lnTo>
                    <a:pt x="2621" y="1293"/>
                  </a:lnTo>
                  <a:lnTo>
                    <a:pt x="2585" y="1307"/>
                  </a:lnTo>
                  <a:lnTo>
                    <a:pt x="2557" y="1322"/>
                  </a:lnTo>
                  <a:lnTo>
                    <a:pt x="2528" y="1342"/>
                  </a:lnTo>
                  <a:lnTo>
                    <a:pt x="2488" y="1370"/>
                  </a:lnTo>
                  <a:lnTo>
                    <a:pt x="2453" y="1397"/>
                  </a:lnTo>
                  <a:lnTo>
                    <a:pt x="2422" y="1423"/>
                  </a:lnTo>
                  <a:lnTo>
                    <a:pt x="2397" y="1449"/>
                  </a:lnTo>
                  <a:lnTo>
                    <a:pt x="2370" y="1476"/>
                  </a:lnTo>
                  <a:lnTo>
                    <a:pt x="2342" y="1516"/>
                  </a:lnTo>
                  <a:lnTo>
                    <a:pt x="2325" y="1480"/>
                  </a:lnTo>
                  <a:lnTo>
                    <a:pt x="2302" y="1447"/>
                  </a:lnTo>
                  <a:lnTo>
                    <a:pt x="2266" y="1416"/>
                  </a:lnTo>
                  <a:lnTo>
                    <a:pt x="2231" y="1388"/>
                  </a:lnTo>
                  <a:lnTo>
                    <a:pt x="2186" y="1350"/>
                  </a:lnTo>
                  <a:lnTo>
                    <a:pt x="2137" y="1321"/>
                  </a:lnTo>
                  <a:lnTo>
                    <a:pt x="2097" y="1298"/>
                  </a:lnTo>
                  <a:lnTo>
                    <a:pt x="2057" y="1283"/>
                  </a:lnTo>
                  <a:lnTo>
                    <a:pt x="2007" y="1262"/>
                  </a:lnTo>
                  <a:lnTo>
                    <a:pt x="1956" y="1247"/>
                  </a:lnTo>
                  <a:lnTo>
                    <a:pt x="1910" y="1236"/>
                  </a:lnTo>
                  <a:lnTo>
                    <a:pt x="1867" y="1231"/>
                  </a:lnTo>
                  <a:lnTo>
                    <a:pt x="1826" y="1227"/>
                  </a:lnTo>
                  <a:lnTo>
                    <a:pt x="1788" y="1227"/>
                  </a:lnTo>
                  <a:lnTo>
                    <a:pt x="1751" y="1227"/>
                  </a:lnTo>
                  <a:lnTo>
                    <a:pt x="1702" y="1232"/>
                  </a:lnTo>
                  <a:lnTo>
                    <a:pt x="1652" y="1242"/>
                  </a:lnTo>
                  <a:lnTo>
                    <a:pt x="1601" y="1254"/>
                  </a:lnTo>
                  <a:lnTo>
                    <a:pt x="1552" y="1270"/>
                  </a:lnTo>
                  <a:lnTo>
                    <a:pt x="1499" y="1290"/>
                  </a:lnTo>
                  <a:lnTo>
                    <a:pt x="1455" y="1313"/>
                  </a:lnTo>
                  <a:lnTo>
                    <a:pt x="1412" y="1338"/>
                  </a:lnTo>
                  <a:lnTo>
                    <a:pt x="1377" y="1364"/>
                  </a:lnTo>
                  <a:lnTo>
                    <a:pt x="1335" y="1399"/>
                  </a:lnTo>
                  <a:lnTo>
                    <a:pt x="1301" y="1425"/>
                  </a:lnTo>
                  <a:lnTo>
                    <a:pt x="1274" y="1451"/>
                  </a:lnTo>
                  <a:lnTo>
                    <a:pt x="1246" y="1480"/>
                  </a:lnTo>
                  <a:lnTo>
                    <a:pt x="1217" y="1518"/>
                  </a:lnTo>
                  <a:lnTo>
                    <a:pt x="1192" y="1475"/>
                  </a:lnTo>
                  <a:lnTo>
                    <a:pt x="1170" y="1445"/>
                  </a:lnTo>
                  <a:lnTo>
                    <a:pt x="1141" y="1413"/>
                  </a:lnTo>
                  <a:lnTo>
                    <a:pt x="1102" y="1381"/>
                  </a:lnTo>
                  <a:lnTo>
                    <a:pt x="1067" y="1354"/>
                  </a:lnTo>
                  <a:lnTo>
                    <a:pt x="1030" y="1330"/>
                  </a:lnTo>
                  <a:lnTo>
                    <a:pt x="991" y="1306"/>
                  </a:lnTo>
                  <a:lnTo>
                    <a:pt x="939" y="1283"/>
                  </a:lnTo>
                  <a:lnTo>
                    <a:pt x="887" y="1264"/>
                  </a:lnTo>
                  <a:lnTo>
                    <a:pt x="820" y="1242"/>
                  </a:lnTo>
                  <a:lnTo>
                    <a:pt x="765" y="1232"/>
                  </a:lnTo>
                  <a:lnTo>
                    <a:pt x="699" y="1226"/>
                  </a:lnTo>
                  <a:lnTo>
                    <a:pt x="657" y="1227"/>
                  </a:lnTo>
                  <a:lnTo>
                    <a:pt x="609" y="1228"/>
                  </a:lnTo>
                  <a:lnTo>
                    <a:pt x="554" y="1236"/>
                  </a:lnTo>
                  <a:lnTo>
                    <a:pt x="507" y="1246"/>
                  </a:lnTo>
                  <a:lnTo>
                    <a:pt x="452" y="1262"/>
                  </a:lnTo>
                  <a:lnTo>
                    <a:pt x="396" y="1285"/>
                  </a:lnTo>
                  <a:lnTo>
                    <a:pt x="347" y="1303"/>
                  </a:lnTo>
                  <a:lnTo>
                    <a:pt x="306" y="1326"/>
                  </a:lnTo>
                  <a:lnTo>
                    <a:pt x="264" y="1354"/>
                  </a:lnTo>
                  <a:lnTo>
                    <a:pt x="209" y="1399"/>
                  </a:lnTo>
                  <a:lnTo>
                    <a:pt x="170" y="1435"/>
                  </a:lnTo>
                  <a:lnTo>
                    <a:pt x="131" y="1471"/>
                  </a:lnTo>
                  <a:lnTo>
                    <a:pt x="84" y="1533"/>
                  </a:lnTo>
                  <a:lnTo>
                    <a:pt x="0" y="1636"/>
                  </a:lnTo>
                  <a:lnTo>
                    <a:pt x="39" y="1542"/>
                  </a:lnTo>
                </a:path>
              </a:pathLst>
            </a:custGeom>
            <a:noFill/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43396" name="Arc 4">
              <a:extLst>
                <a:ext uri="{FF2B5EF4-FFF2-40B4-BE49-F238E27FC236}">
                  <a16:creationId xmlns:a16="http://schemas.microsoft.com/office/drawing/2014/main" id="{3EFF15DB-895F-A3E7-77FA-EE10D7733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4" y="1190"/>
              <a:ext cx="1110" cy="1503"/>
            </a:xfrm>
            <a:custGeom>
              <a:avLst/>
              <a:gdLst>
                <a:gd name="G0" fmla="+- 21600 0 0"/>
                <a:gd name="G1" fmla="+- 21596 0 0"/>
                <a:gd name="G2" fmla="+- 21600 0 0"/>
                <a:gd name="T0" fmla="*/ 0 w 21600"/>
                <a:gd name="T1" fmla="*/ 21596 h 21596"/>
                <a:gd name="T2" fmla="*/ 21211 w 21600"/>
                <a:gd name="T3" fmla="*/ 0 h 21596"/>
                <a:gd name="T4" fmla="*/ 21600 w 21600"/>
                <a:gd name="T5" fmla="*/ 21596 h 2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6" fill="none" extrusionOk="0">
                  <a:moveTo>
                    <a:pt x="0" y="21596"/>
                  </a:moveTo>
                  <a:cubicBezTo>
                    <a:pt x="0" y="9818"/>
                    <a:pt x="9435" y="211"/>
                    <a:pt x="21210" y="-1"/>
                  </a:cubicBezTo>
                </a:path>
                <a:path w="21600" h="21596" stroke="0" extrusionOk="0">
                  <a:moveTo>
                    <a:pt x="0" y="21596"/>
                  </a:moveTo>
                  <a:cubicBezTo>
                    <a:pt x="0" y="9818"/>
                    <a:pt x="9435" y="211"/>
                    <a:pt x="21210" y="-1"/>
                  </a:cubicBezTo>
                  <a:lnTo>
                    <a:pt x="21600" y="21596"/>
                  </a:lnTo>
                  <a:close/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43397" name="Arc 5">
              <a:extLst>
                <a:ext uri="{FF2B5EF4-FFF2-40B4-BE49-F238E27FC236}">
                  <a16:creationId xmlns:a16="http://schemas.microsoft.com/office/drawing/2014/main" id="{068EF026-4430-F139-14BA-085DB47BA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" y="1190"/>
              <a:ext cx="1176" cy="150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43398" name="Line 6">
              <a:extLst>
                <a:ext uri="{FF2B5EF4-FFF2-40B4-BE49-F238E27FC236}">
                  <a16:creationId xmlns:a16="http://schemas.microsoft.com/office/drawing/2014/main" id="{6C4CC4DD-9F16-ADB1-42DD-AA916E9CC9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5" y="1206"/>
              <a:ext cx="16" cy="1470"/>
            </a:xfrm>
            <a:prstGeom prst="line">
              <a:avLst/>
            </a:prstGeom>
            <a:noFill/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aphicFrame>
        <p:nvGraphicFramePr>
          <p:cNvPr id="133124" name="Object 2">
            <a:extLst>
              <a:ext uri="{FF2B5EF4-FFF2-40B4-BE49-F238E27FC236}">
                <a16:creationId xmlns:a16="http://schemas.microsoft.com/office/drawing/2014/main" id="{C68446E9-17AD-093D-38F6-22452EEA8CE1}"/>
              </a:ext>
            </a:extLst>
          </p:cNvPr>
          <p:cNvGraphicFramePr>
            <a:graphicFrameLocks/>
          </p:cNvGraphicFramePr>
          <p:nvPr/>
        </p:nvGraphicFramePr>
        <p:xfrm>
          <a:off x="381000" y="0"/>
          <a:ext cx="83058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Art" r:id="rId3" imgW="6770688" imgH="5918200" progId="MS_ClipArt_Gallery.2">
                  <p:embed/>
                </p:oleObj>
              </mc:Choice>
              <mc:Fallback>
                <p:oleObj name="ClipArt" r:id="rId3" imgW="6770688" imgH="5918200" progId="MS_ClipArt_Gallery.2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0"/>
                        <a:ext cx="8305800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25" name="Rectangle 9">
            <a:extLst>
              <a:ext uri="{FF2B5EF4-FFF2-40B4-BE49-F238E27FC236}">
                <a16:creationId xmlns:a16="http://schemas.microsoft.com/office/drawing/2014/main" id="{079B3870-B7B4-E56E-890A-272EE6290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838200"/>
            <a:ext cx="3887788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127" tIns="45457" rIns="87127" bIns="45457" anchor="ctr"/>
          <a:lstStyle>
            <a:lvl1pPr defTabSz="8667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67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67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67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67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200">
                <a:solidFill>
                  <a:schemeClr val="tx2"/>
                </a:solidFill>
              </a:rPr>
              <a:t>O I P</a:t>
            </a:r>
          </a:p>
        </p:txBody>
      </p:sp>
      <p:sp>
        <p:nvSpPr>
          <p:cNvPr id="133126" name="Rectangle 10">
            <a:extLst>
              <a:ext uri="{FF2B5EF4-FFF2-40B4-BE49-F238E27FC236}">
                <a16:creationId xmlns:a16="http://schemas.microsoft.com/office/drawing/2014/main" id="{73D80851-7753-F6B7-A671-67B76751A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438400"/>
            <a:ext cx="22558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127" tIns="45457" rIns="87127" bIns="45457" anchor="ctr"/>
          <a:lstStyle>
            <a:lvl1pPr defTabSz="8667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67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67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67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67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rgbClr val="0000FF"/>
                </a:solidFill>
              </a:rPr>
              <a:t>COMMAND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rgbClr val="0000FF"/>
                </a:solidFill>
              </a:rPr>
              <a:t>INSPECTION</a:t>
            </a:r>
          </a:p>
        </p:txBody>
      </p:sp>
      <p:sp>
        <p:nvSpPr>
          <p:cNvPr id="133127" name="Rectangle 11">
            <a:extLst>
              <a:ext uri="{FF2B5EF4-FFF2-40B4-BE49-F238E27FC236}">
                <a16:creationId xmlns:a16="http://schemas.microsoft.com/office/drawing/2014/main" id="{2DE7E9B6-14F0-5DFB-3750-36F736CE7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514600"/>
            <a:ext cx="2225675" cy="8175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127" tIns="45457" rIns="87127" bIns="45457" anchor="ctr"/>
          <a:lstStyle>
            <a:lvl1pPr defTabSz="8667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67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67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67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67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rgbClr val="0000FF"/>
                </a:solidFill>
              </a:rPr>
              <a:t>STAFF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rgbClr val="0000FF"/>
                </a:solidFill>
              </a:rPr>
              <a:t>INSPECTION</a:t>
            </a:r>
          </a:p>
        </p:txBody>
      </p:sp>
      <p:sp>
        <p:nvSpPr>
          <p:cNvPr id="133128" name="Rectangle 12">
            <a:extLst>
              <a:ext uri="{FF2B5EF4-FFF2-40B4-BE49-F238E27FC236}">
                <a16:creationId xmlns:a16="http://schemas.microsoft.com/office/drawing/2014/main" id="{42503C30-C708-F7C4-27DE-414A93227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6663" y="2435225"/>
            <a:ext cx="2293937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127" tIns="45457" rIns="87127" bIns="45457" anchor="ctr"/>
          <a:lstStyle>
            <a:lvl1pPr defTabSz="8667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67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67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67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67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rgbClr val="0000FF"/>
                </a:solidFill>
              </a:rPr>
              <a:t>IG INSPECTION</a:t>
            </a:r>
          </a:p>
        </p:txBody>
      </p:sp>
      <p:sp>
        <p:nvSpPr>
          <p:cNvPr id="133129" name="Text Box 13">
            <a:extLst>
              <a:ext uri="{FF2B5EF4-FFF2-40B4-BE49-F238E27FC236}">
                <a16:creationId xmlns:a16="http://schemas.microsoft.com/office/drawing/2014/main" id="{5A9456B1-7C26-DDB7-BFCB-ECD5990AD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3390900"/>
            <a:ext cx="1674813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127" tIns="45457" rIns="87127" bIns="45457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2500"/>
              <a:t>General</a:t>
            </a:r>
          </a:p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endParaRPr lang="en-US" altLang="en-US" sz="2500"/>
          </a:p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2500"/>
              <a:t>Special</a:t>
            </a:r>
          </a:p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endParaRPr lang="en-US" altLang="en-US" sz="2500"/>
          </a:p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2500"/>
              <a:t>Follow-up</a:t>
            </a:r>
          </a:p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endParaRPr lang="en-US" altLang="en-US" sz="2500"/>
          </a:p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endParaRPr lang="en-US" altLang="en-US" sz="2500"/>
          </a:p>
        </p:txBody>
      </p:sp>
      <p:sp>
        <p:nvSpPr>
          <p:cNvPr id="133130" name="Text Box 14">
            <a:extLst>
              <a:ext uri="{FF2B5EF4-FFF2-40B4-BE49-F238E27FC236}">
                <a16:creationId xmlns:a16="http://schemas.microsoft.com/office/drawing/2014/main" id="{30813701-42AD-C07A-6B6E-42A4BD0AB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8300" y="3070225"/>
            <a:ext cx="17446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127" tIns="45457" rIns="87127" bIns="45457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endParaRPr lang="en-US" altLang="en-US" sz="2500"/>
          </a:p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2500"/>
              <a:t>Special</a:t>
            </a:r>
          </a:p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endParaRPr lang="en-US" altLang="en-US" sz="2500"/>
          </a:p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2500"/>
              <a:t>Follow–up</a:t>
            </a:r>
          </a:p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endParaRPr lang="en-US" altLang="en-US" sz="2500"/>
          </a:p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2500"/>
              <a:t>General</a:t>
            </a:r>
          </a:p>
        </p:txBody>
      </p:sp>
      <p:sp>
        <p:nvSpPr>
          <p:cNvPr id="133131" name="Text Box 15">
            <a:extLst>
              <a:ext uri="{FF2B5EF4-FFF2-40B4-BE49-F238E27FC236}">
                <a16:creationId xmlns:a16="http://schemas.microsoft.com/office/drawing/2014/main" id="{59D22E79-C473-F86C-1006-D37C983FA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352800"/>
            <a:ext cx="1979613" cy="1520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127" tIns="45457" rIns="87127" bIns="45457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2500"/>
              <a:t>General</a:t>
            </a:r>
          </a:p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endParaRPr lang="en-US" altLang="en-US" sz="2500"/>
          </a:p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2500"/>
              <a:t>Special</a:t>
            </a:r>
          </a:p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endParaRPr lang="en-US" altLang="en-US" sz="2500"/>
          </a:p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2500"/>
              <a:t>Follow-up</a:t>
            </a:r>
          </a:p>
        </p:txBody>
      </p:sp>
      <p:sp>
        <p:nvSpPr>
          <p:cNvPr id="133132" name="Text Box 16">
            <a:extLst>
              <a:ext uri="{FF2B5EF4-FFF2-40B4-BE49-F238E27FC236}">
                <a16:creationId xmlns:a16="http://schemas.microsoft.com/office/drawing/2014/main" id="{374EDB96-E372-C6A0-C4F4-70FDD3BC0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410200"/>
            <a:ext cx="8201025" cy="7270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dist="107763" dir="2700000" algn="ctr" rotWithShape="0">
              <a:srgbClr val="969696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127" tIns="45457" rIns="87127" bIns="45457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7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All three inspection categories can contain the three types of inspections.</a:t>
            </a:r>
            <a:endParaRPr lang="en-US" altLang="en-US" sz="2400" u="sng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Footer Placeholder 2">
            <a:extLst>
              <a:ext uri="{FF2B5EF4-FFF2-40B4-BE49-F238E27FC236}">
                <a16:creationId xmlns:a16="http://schemas.microsoft.com/office/drawing/2014/main" id="{495FF751-45E0-45A4-1ECC-C335CB8F2E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31C52A43-A9B3-409B-82FD-2F0897B49F0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400"/>
          </a:p>
        </p:txBody>
      </p:sp>
      <p:graphicFrame>
        <p:nvGraphicFramePr>
          <p:cNvPr id="135171" name="Object 2">
            <a:extLst>
              <a:ext uri="{FF2B5EF4-FFF2-40B4-BE49-F238E27FC236}">
                <a16:creationId xmlns:a16="http://schemas.microsoft.com/office/drawing/2014/main" id="{07460012-4F00-73A9-62C4-B5CA6A1470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44975" y="5024438"/>
          <a:ext cx="4665663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047619" imgH="1196190" progId="MS_ClipArt_Gallery.2">
                  <p:embed/>
                </p:oleObj>
              </mc:Choice>
              <mc:Fallback>
                <p:oleObj name="Clip" r:id="rId3" imgW="3047619" imgH="119619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4975" y="5024438"/>
                        <a:ext cx="4665663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0724" name="Text Box 4">
            <a:extLst>
              <a:ext uri="{FF2B5EF4-FFF2-40B4-BE49-F238E27FC236}">
                <a16:creationId xmlns:a16="http://schemas.microsoft.com/office/drawing/2014/main" id="{13A33706-919B-A6AD-D37A-6282F18B8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76400"/>
            <a:ext cx="8210550" cy="3857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1974" tIns="35356" rIns="71974" bIns="35356">
            <a:spAutoFit/>
          </a:bodyPr>
          <a:lstStyle/>
          <a:p>
            <a:pPr defTabSz="727075">
              <a:spcBef>
                <a:spcPct val="50000"/>
              </a:spcBef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 battalion is the lowest level </a:t>
            </a:r>
            <a:r>
              <a:rPr lang="en-US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organization in which a commander has a staff to perform internal inspections on subordinate units as part of an OIP.</a:t>
            </a:r>
          </a:p>
          <a:p>
            <a:pPr defTabSz="727075">
              <a:spcBef>
                <a:spcPct val="50000"/>
              </a:spcBef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Arial" charset="0"/>
              </a:rPr>
              <a:t>  The Battalion OIP normally includes Command Inspections (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Initial and Subsequent</a:t>
            </a:r>
            <a:r>
              <a:rPr lang="en-US" dirty="0">
                <a:solidFill>
                  <a:schemeClr val="tx2"/>
                </a:solidFill>
                <a:latin typeface="Arial" charset="0"/>
              </a:rPr>
              <a:t>) and Staff Inspections</a:t>
            </a:r>
          </a:p>
          <a:p>
            <a:pPr defTabSz="727075">
              <a:spcBef>
                <a:spcPct val="50000"/>
              </a:spcBef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Arial" charset="0"/>
              </a:rPr>
              <a:t>  The Battalion OIP focuses on areas that immediately impact readiness and reinforce goals and standards</a:t>
            </a:r>
          </a:p>
          <a:p>
            <a:pPr defTabSz="727075">
              <a:spcBef>
                <a:spcPct val="50000"/>
              </a:spcBef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Arial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Teaching, training, and mentoring is a goal </a:t>
            </a:r>
            <a:r>
              <a:rPr lang="en-US" dirty="0">
                <a:solidFill>
                  <a:schemeClr val="tx2"/>
                </a:solidFill>
                <a:latin typeface="Arial" charset="0"/>
              </a:rPr>
              <a:t>of company-level Command Inspections</a:t>
            </a:r>
          </a:p>
          <a:p>
            <a:pPr defTabSz="727075">
              <a:spcBef>
                <a:spcPct val="50000"/>
              </a:spcBef>
              <a:defRPr/>
            </a:pPr>
            <a:endParaRPr lang="en-US" sz="1600" i="1" dirty="0">
              <a:latin typeface="Tempus Sans ITC" pitchFamily="82" charset="0"/>
            </a:endParaRPr>
          </a:p>
        </p:txBody>
      </p:sp>
      <p:sp>
        <p:nvSpPr>
          <p:cNvPr id="135173" name="Text Box 8">
            <a:extLst>
              <a:ext uri="{FF2B5EF4-FFF2-40B4-BE49-F238E27FC236}">
                <a16:creationId xmlns:a16="http://schemas.microsoft.com/office/drawing/2014/main" id="{D0D0F9A7-2936-4CB7-45F1-C859117D4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6650" y="5802313"/>
            <a:ext cx="3262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u="sng">
                <a:solidFill>
                  <a:srgbClr val="FFFFFF"/>
                </a:solidFill>
              </a:rPr>
              <a:t>AR 1-201</a:t>
            </a:r>
            <a:r>
              <a:rPr lang="en-US" altLang="en-US" sz="2000">
                <a:solidFill>
                  <a:srgbClr val="FFFFFF"/>
                </a:solidFill>
              </a:rPr>
              <a:t>, paragraph 3-2c</a:t>
            </a:r>
          </a:p>
        </p:txBody>
      </p:sp>
      <p:grpSp>
        <p:nvGrpSpPr>
          <p:cNvPr id="135174" name="Group 9">
            <a:extLst>
              <a:ext uri="{FF2B5EF4-FFF2-40B4-BE49-F238E27FC236}">
                <a16:creationId xmlns:a16="http://schemas.microsoft.com/office/drawing/2014/main" id="{043097AD-3FA3-3317-4C86-7AEA3DD23F9B}"/>
              </a:ext>
            </a:extLst>
          </p:cNvPr>
          <p:cNvGrpSpPr>
            <a:grpSpLocks/>
          </p:cNvGrpSpPr>
          <p:nvPr/>
        </p:nvGrpSpPr>
        <p:grpSpPr bwMode="auto">
          <a:xfrm>
            <a:off x="7531100" y="228600"/>
            <a:ext cx="1612900" cy="1219200"/>
            <a:chOff x="7987901" y="228600"/>
            <a:chExt cx="1613299" cy="1219200"/>
          </a:xfrm>
        </p:grpSpPr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id="{EAF0AB90-66EB-5539-F72C-EC2F5234C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7901" y="228600"/>
              <a:ext cx="1232205" cy="1219200"/>
            </a:xfrm>
            <a:prstGeom prst="star5">
              <a:avLst/>
            </a:prstGeom>
            <a:solidFill>
              <a:srgbClr val="F9F96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5177" name="Text Box 6">
              <a:extLst>
                <a:ext uri="{FF2B5EF4-FFF2-40B4-BE49-F238E27FC236}">
                  <a16:creationId xmlns:a16="http://schemas.microsoft.com/office/drawing/2014/main" id="{19AFD04D-7499-273D-33EE-097E13588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1559" y="657736"/>
              <a:ext cx="126964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>
                  <a:latin typeface="Tempus Sans ITC" panose="04020404030D07020202" pitchFamily="82" charset="0"/>
                </a:rPr>
                <a:t>ELO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>
                  <a:latin typeface="Tempus Sans ITC" panose="04020404030D07020202" pitchFamily="82" charset="0"/>
                </a:rPr>
                <a:t>   8</a:t>
              </a:r>
            </a:p>
          </p:txBody>
        </p:sp>
      </p:grpSp>
      <p:sp>
        <p:nvSpPr>
          <p:cNvPr id="135175" name="Text Box 2050">
            <a:extLst>
              <a:ext uri="{FF2B5EF4-FFF2-40B4-BE49-F238E27FC236}">
                <a16:creationId xmlns:a16="http://schemas.microsoft.com/office/drawing/2014/main" id="{EAA44FF1-DBCD-B3AE-0DEA-813338019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OIP: Battalion</a:t>
            </a:r>
            <a:endParaRPr lang="en-US" altLang="en-US" sz="1800" i="1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1">
            <a:extLst>
              <a:ext uri="{FF2B5EF4-FFF2-40B4-BE49-F238E27FC236}">
                <a16:creationId xmlns:a16="http://schemas.microsoft.com/office/drawing/2014/main" id="{4B64E1E8-3B9C-D8FA-69F6-76BB7D328B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63AC455D-9EDA-4897-988F-1ABD2F3201C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26627" name="Text Box 1027">
            <a:extLst>
              <a:ext uri="{FF2B5EF4-FFF2-40B4-BE49-F238E27FC236}">
                <a16:creationId xmlns:a16="http://schemas.microsoft.com/office/drawing/2014/main" id="{2722610D-80E0-771B-3014-AE8E697C5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05000"/>
            <a:ext cx="82296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100000"/>
              </a:spcAft>
              <a:buFontTx/>
              <a:buAutoNum type="arabicPeriod" startAt="2"/>
            </a:pPr>
            <a:r>
              <a:rPr lang="en-US" altLang="en-US" sz="2400"/>
              <a:t>Describe the purpose of the Organizational Inspection Program (OIP).</a:t>
            </a:r>
          </a:p>
          <a:p>
            <a:pPr>
              <a:spcBef>
                <a:spcPct val="0"/>
              </a:spcBef>
              <a:spcAft>
                <a:spcPct val="100000"/>
              </a:spcAft>
              <a:buFontTx/>
              <a:buAutoNum type="arabicPeriod" startAt="2"/>
            </a:pPr>
            <a:r>
              <a:rPr lang="en-US" altLang="en-US" sz="2400"/>
              <a:t>Describe the IG’s role in the OIP.</a:t>
            </a:r>
          </a:p>
          <a:p>
            <a:pPr>
              <a:spcBef>
                <a:spcPct val="0"/>
              </a:spcBef>
              <a:spcAft>
                <a:spcPct val="100000"/>
              </a:spcAft>
              <a:buFontTx/>
              <a:buAutoNum type="arabicPeriod" startAt="2"/>
            </a:pPr>
            <a:r>
              <a:rPr lang="en-US" altLang="en-US" sz="2400"/>
              <a:t>Describe the five Inspection Principles.</a:t>
            </a:r>
          </a:p>
          <a:p>
            <a:pPr>
              <a:spcBef>
                <a:spcPct val="0"/>
              </a:spcBef>
              <a:spcAft>
                <a:spcPct val="100000"/>
              </a:spcAft>
              <a:buFontTx/>
              <a:buAutoNum type="arabicPeriod" startAt="2"/>
            </a:pPr>
            <a:r>
              <a:rPr lang="en-US" altLang="en-US" sz="2400"/>
              <a:t>Identify the three inspection categories (Command, Staff, and IG). </a:t>
            </a:r>
          </a:p>
          <a:p>
            <a:pPr>
              <a:spcBef>
                <a:spcPct val="0"/>
              </a:spcBef>
              <a:spcAft>
                <a:spcPct val="100000"/>
              </a:spcAft>
              <a:buFontTx/>
              <a:buAutoNum type="arabicPeriod" startAt="2"/>
            </a:pPr>
            <a:r>
              <a:rPr lang="en-US" altLang="en-US" sz="2400"/>
              <a:t>Identify who may direct an IG Inspection.</a:t>
            </a:r>
          </a:p>
        </p:txBody>
      </p:sp>
      <p:sp>
        <p:nvSpPr>
          <p:cNvPr id="26628" name="Text Box 2050">
            <a:extLst>
              <a:ext uri="{FF2B5EF4-FFF2-40B4-BE49-F238E27FC236}">
                <a16:creationId xmlns:a16="http://schemas.microsoft.com/office/drawing/2014/main" id="{ED2015E6-2381-35DD-6CF3-A789284AD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ELOs</a:t>
            </a:r>
          </a:p>
        </p:txBody>
      </p:sp>
      <p:grpSp>
        <p:nvGrpSpPr>
          <p:cNvPr id="26629" name="Group 11">
            <a:extLst>
              <a:ext uri="{FF2B5EF4-FFF2-40B4-BE49-F238E27FC236}">
                <a16:creationId xmlns:a16="http://schemas.microsoft.com/office/drawing/2014/main" id="{F51802A0-1495-C382-0685-7876D847B86B}"/>
              </a:ext>
            </a:extLst>
          </p:cNvPr>
          <p:cNvGrpSpPr>
            <a:grpSpLocks/>
          </p:cNvGrpSpPr>
          <p:nvPr/>
        </p:nvGrpSpPr>
        <p:grpSpPr bwMode="auto">
          <a:xfrm>
            <a:off x="7531100" y="228600"/>
            <a:ext cx="1612900" cy="1219200"/>
            <a:chOff x="7987901" y="228600"/>
            <a:chExt cx="1613299" cy="1219200"/>
          </a:xfrm>
        </p:grpSpPr>
        <p:sp>
          <p:nvSpPr>
            <p:cNvPr id="10" name="AutoShape 5">
              <a:extLst>
                <a:ext uri="{FF2B5EF4-FFF2-40B4-BE49-F238E27FC236}">
                  <a16:creationId xmlns:a16="http://schemas.microsoft.com/office/drawing/2014/main" id="{134F1EE7-5E3D-ED8C-D9BA-C3D85789C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7901" y="228600"/>
              <a:ext cx="1232205" cy="1219200"/>
            </a:xfrm>
            <a:prstGeom prst="star5">
              <a:avLst/>
            </a:prstGeom>
            <a:solidFill>
              <a:srgbClr val="F9F96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6631" name="Text Box 6">
              <a:extLst>
                <a:ext uri="{FF2B5EF4-FFF2-40B4-BE49-F238E27FC236}">
                  <a16:creationId xmlns:a16="http://schemas.microsoft.com/office/drawing/2014/main" id="{5C59F06B-A55A-D206-1693-28BC9A8BF8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1559" y="762000"/>
              <a:ext cx="12696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>
                  <a:latin typeface="Tempus Sans ITC" panose="04020404030D07020202" pitchFamily="82" charset="0"/>
                </a:rPr>
                <a:t>ELO</a:t>
              </a:r>
            </a:p>
          </p:txBody>
        </p:sp>
      </p:grp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Footer Placeholder 2">
            <a:extLst>
              <a:ext uri="{FF2B5EF4-FFF2-40B4-BE49-F238E27FC236}">
                <a16:creationId xmlns:a16="http://schemas.microsoft.com/office/drawing/2014/main" id="{DED15CD6-CDC0-00FE-154B-00EE028C1E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EB824738-547C-4F9C-9531-9DEB1F928EC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400"/>
          </a:p>
        </p:txBody>
      </p:sp>
      <p:sp>
        <p:nvSpPr>
          <p:cNvPr id="137219" name="Text Box 2">
            <a:extLst>
              <a:ext uri="{FF2B5EF4-FFF2-40B4-BE49-F238E27FC236}">
                <a16:creationId xmlns:a16="http://schemas.microsoft.com/office/drawing/2014/main" id="{8596F8BD-EA6F-D8E5-0039-B067768B8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752600"/>
            <a:ext cx="798195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974" tIns="35356" rIns="71974" bIns="35356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100000"/>
              </a:spcAft>
            </a:pPr>
            <a:r>
              <a:rPr lang="en-US" altLang="en-US" sz="2200">
                <a:solidFill>
                  <a:schemeClr val="tx2"/>
                </a:solidFill>
              </a:rPr>
              <a:t>  The Brigade OIP, at a minimum, will include guidance on Command Inspections, Staff Inspections, and SAVs</a:t>
            </a:r>
          </a:p>
          <a:p>
            <a:pPr>
              <a:spcBef>
                <a:spcPct val="0"/>
              </a:spcBef>
              <a:spcAft>
                <a:spcPct val="100000"/>
              </a:spcAft>
            </a:pPr>
            <a:r>
              <a:rPr lang="en-US" altLang="en-US" sz="2200">
                <a:solidFill>
                  <a:schemeClr val="tx2"/>
                </a:solidFill>
              </a:rPr>
              <a:t>  The Brigade OIP focuses on units and functional areas</a:t>
            </a:r>
          </a:p>
          <a:p>
            <a:pPr>
              <a:spcBef>
                <a:spcPct val="0"/>
              </a:spcBef>
              <a:spcAft>
                <a:spcPct val="100000"/>
              </a:spcAft>
            </a:pPr>
            <a:r>
              <a:rPr lang="en-US" altLang="en-US" sz="2200">
                <a:solidFill>
                  <a:schemeClr val="tx2"/>
                </a:solidFill>
              </a:rPr>
              <a:t>  The Brigade OIP should include inspections of the brigade headquarters company</a:t>
            </a:r>
          </a:p>
          <a:p>
            <a:pPr>
              <a:spcBef>
                <a:spcPct val="0"/>
              </a:spcBef>
              <a:spcAft>
                <a:spcPct val="100000"/>
              </a:spcAft>
            </a:pPr>
            <a:r>
              <a:rPr lang="en-US" altLang="en-US" sz="2200">
                <a:solidFill>
                  <a:schemeClr val="tx2"/>
                </a:solidFill>
              </a:rPr>
              <a:t>  The Brigade OIP must </a:t>
            </a:r>
            <a:r>
              <a:rPr lang="en-US" altLang="en-US" sz="2200" u="sng">
                <a:solidFill>
                  <a:srgbClr val="0000FF"/>
                </a:solidFill>
              </a:rPr>
              <a:t>complement</a:t>
            </a:r>
            <a:r>
              <a:rPr lang="en-US" altLang="en-US" sz="2200">
                <a:solidFill>
                  <a:schemeClr val="tx2"/>
                </a:solidFill>
              </a:rPr>
              <a:t> the battalion commanders’ programs and avoid redundancy</a:t>
            </a:r>
          </a:p>
          <a:p>
            <a:pPr>
              <a:spcBef>
                <a:spcPct val="0"/>
              </a:spcBef>
              <a:spcAft>
                <a:spcPct val="100000"/>
              </a:spcAft>
            </a:pPr>
            <a:endParaRPr lang="en-US" altLang="en-US" sz="2200">
              <a:solidFill>
                <a:schemeClr val="tx2"/>
              </a:solidFill>
            </a:endParaRPr>
          </a:p>
        </p:txBody>
      </p:sp>
      <p:pic>
        <p:nvPicPr>
          <p:cNvPr id="137220" name="Picture 3">
            <a:extLst>
              <a:ext uri="{FF2B5EF4-FFF2-40B4-BE49-F238E27FC236}">
                <a16:creationId xmlns:a16="http://schemas.microsoft.com/office/drawing/2014/main" id="{28026661-C948-BFCE-23E5-F628E9DEAC2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0"/>
          <a:stretch>
            <a:fillRect/>
          </a:stretch>
        </p:blipFill>
        <p:spPr bwMode="auto">
          <a:xfrm>
            <a:off x="6096000" y="4800600"/>
            <a:ext cx="27765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1" name="Text Box 2050">
            <a:extLst>
              <a:ext uri="{FF2B5EF4-FFF2-40B4-BE49-F238E27FC236}">
                <a16:creationId xmlns:a16="http://schemas.microsoft.com/office/drawing/2014/main" id="{687E36AE-1D6B-0433-9786-47119B3B6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OIP: Brigade</a:t>
            </a:r>
            <a:endParaRPr lang="en-US" altLang="en-US" sz="1800" i="1"/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1">
            <a:extLst>
              <a:ext uri="{FF2B5EF4-FFF2-40B4-BE49-F238E27FC236}">
                <a16:creationId xmlns:a16="http://schemas.microsoft.com/office/drawing/2014/main" id="{7ACE0DE6-A893-FA47-76F4-970EBF220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4613275"/>
            <a:ext cx="1779588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7" name="Footer Placeholder 2">
            <a:extLst>
              <a:ext uri="{FF2B5EF4-FFF2-40B4-BE49-F238E27FC236}">
                <a16:creationId xmlns:a16="http://schemas.microsoft.com/office/drawing/2014/main" id="{AC6BF9C0-111E-6AD0-406A-A426CA1EBD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BD43F4C0-4F3C-4211-BB4D-F7B31126955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400"/>
          </a:p>
        </p:txBody>
      </p:sp>
      <p:sp>
        <p:nvSpPr>
          <p:cNvPr id="139268" name="Text Box 2">
            <a:extLst>
              <a:ext uri="{FF2B5EF4-FFF2-40B4-BE49-F238E27FC236}">
                <a16:creationId xmlns:a16="http://schemas.microsoft.com/office/drawing/2014/main" id="{E0815A4B-D60A-3C64-5ADC-E769CDB4B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76400"/>
            <a:ext cx="809625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974" tIns="35356" rIns="71974" bIns="35356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3538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45000"/>
              </a:spcAft>
            </a:pPr>
            <a:r>
              <a:rPr lang="en-US" altLang="en-US" sz="2400">
                <a:solidFill>
                  <a:schemeClr val="tx2"/>
                </a:solidFill>
              </a:rPr>
              <a:t>  The Division OIP consists primarily of </a:t>
            </a:r>
            <a:r>
              <a:rPr lang="en-US" altLang="en-US" sz="2400">
                <a:solidFill>
                  <a:srgbClr val="0000FF"/>
                </a:solidFill>
              </a:rPr>
              <a:t>Staff Inspections, SAVs, and IG Inspections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200">
                <a:solidFill>
                  <a:schemeClr val="tx2"/>
                </a:solidFill>
              </a:rPr>
              <a:t>  </a:t>
            </a:r>
            <a:r>
              <a:rPr lang="en-US" altLang="en-US" sz="2400">
                <a:solidFill>
                  <a:schemeClr val="tx2"/>
                </a:solidFill>
              </a:rPr>
              <a:t>At a minimum, the Division OIP must: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altLang="en-US" sz="2400">
                <a:solidFill>
                  <a:schemeClr val="tx2"/>
                </a:solidFill>
              </a:rPr>
              <a:t> </a:t>
            </a:r>
            <a:r>
              <a:rPr lang="en-US" altLang="en-US" sz="2000">
                <a:solidFill>
                  <a:srgbClr val="0000FF"/>
                </a:solidFill>
              </a:rPr>
              <a:t>Establish a plan</a:t>
            </a:r>
            <a:r>
              <a:rPr lang="en-US" altLang="en-US" sz="2000">
                <a:solidFill>
                  <a:schemeClr val="tx2"/>
                </a:solidFill>
              </a:rPr>
              <a:t> to check the OIP’s effectiveness (</a:t>
            </a:r>
            <a:r>
              <a:rPr lang="en-US" altLang="en-US" sz="2000">
                <a:solidFill>
                  <a:srgbClr val="0000FF"/>
                </a:solidFill>
              </a:rPr>
              <a:t>an IG role</a:t>
            </a:r>
            <a:r>
              <a:rPr lang="en-US" altLang="en-US" sz="2000">
                <a:solidFill>
                  <a:schemeClr val="tx2"/>
                </a:solidFill>
              </a:rPr>
              <a:t>)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altLang="en-US" sz="2000">
                <a:solidFill>
                  <a:schemeClr val="tx2"/>
                </a:solidFill>
              </a:rPr>
              <a:t> Protect subordinate commanders from being </a:t>
            </a:r>
            <a:r>
              <a:rPr lang="en-US" altLang="en-US" sz="2000">
                <a:solidFill>
                  <a:srgbClr val="0000FF"/>
                </a:solidFill>
              </a:rPr>
              <a:t>over-inspected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altLang="en-US" sz="2000">
                <a:solidFill>
                  <a:schemeClr val="tx2"/>
                </a:solidFill>
              </a:rPr>
              <a:t> </a:t>
            </a:r>
            <a:r>
              <a:rPr lang="en-US" altLang="en-US" sz="2000">
                <a:solidFill>
                  <a:srgbClr val="FF0000"/>
                </a:solidFill>
              </a:rPr>
              <a:t>Incorporate Intelligence Oversight Inspections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altLang="en-US" sz="2000">
                <a:solidFill>
                  <a:schemeClr val="tx2"/>
                </a:solidFill>
              </a:rPr>
              <a:t> Disseminate lessons learned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endParaRPr lang="en-US" altLang="en-US" sz="1800">
              <a:solidFill>
                <a:schemeClr val="tx2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endParaRPr lang="en-US" altLang="en-US" sz="2000">
              <a:solidFill>
                <a:schemeClr val="tx2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0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139269" name="Picture 5" descr="1st CAV Patch">
            <a:extLst>
              <a:ext uri="{FF2B5EF4-FFF2-40B4-BE49-F238E27FC236}">
                <a16:creationId xmlns:a16="http://schemas.microsoft.com/office/drawing/2014/main" id="{B7142257-7923-7AC2-E3D1-6755AF896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648200"/>
            <a:ext cx="131445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0" name="Picture 4" descr="100th ID Patch">
            <a:extLst>
              <a:ext uri="{FF2B5EF4-FFF2-40B4-BE49-F238E27FC236}">
                <a16:creationId xmlns:a16="http://schemas.microsoft.com/office/drawing/2014/main" id="{3BC8649F-6D36-E9C0-1E07-52756B470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24400"/>
            <a:ext cx="1474788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1" name="Picture 7" descr="3rd ID Patch">
            <a:extLst>
              <a:ext uri="{FF2B5EF4-FFF2-40B4-BE49-F238E27FC236}">
                <a16:creationId xmlns:a16="http://schemas.microsoft.com/office/drawing/2014/main" id="{991B29F2-14BB-A695-BC5E-5E5079259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724400"/>
            <a:ext cx="136525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2" name="Picture 5" descr="1st ID Patch">
            <a:extLst>
              <a:ext uri="{FF2B5EF4-FFF2-40B4-BE49-F238E27FC236}">
                <a16:creationId xmlns:a16="http://schemas.microsoft.com/office/drawing/2014/main" id="{6AC10880-BB42-D1E0-BC85-57E91F57F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11557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9556" name="Rectangle 20">
            <a:extLst>
              <a:ext uri="{FF2B5EF4-FFF2-40B4-BE49-F238E27FC236}">
                <a16:creationId xmlns:a16="http://schemas.microsoft.com/office/drawing/2014/main" id="{3FE275EB-95F6-67F6-38FB-A466CE5A7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" y="2668588"/>
            <a:ext cx="9144000" cy="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39274" name="Picture 2" descr="2nd ID Patch">
            <a:extLst>
              <a:ext uri="{FF2B5EF4-FFF2-40B4-BE49-F238E27FC236}">
                <a16:creationId xmlns:a16="http://schemas.microsoft.com/office/drawing/2014/main" id="{A9BD2A73-4B76-D334-5DD3-CD783B679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4572000"/>
            <a:ext cx="153035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5" name="Picture 4" descr="29th ID Patch">
            <a:extLst>
              <a:ext uri="{FF2B5EF4-FFF2-40B4-BE49-F238E27FC236}">
                <a16:creationId xmlns:a16="http://schemas.microsoft.com/office/drawing/2014/main" id="{111CC178-27B0-4A70-A0AE-AA25BF355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81600"/>
            <a:ext cx="11430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6" name="Picture 3" descr="4th ID Patch">
            <a:extLst>
              <a:ext uri="{FF2B5EF4-FFF2-40B4-BE49-F238E27FC236}">
                <a16:creationId xmlns:a16="http://schemas.microsoft.com/office/drawing/2014/main" id="{01E389C8-8A6E-18FF-EE6A-CE6F35369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00600"/>
            <a:ext cx="14049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77" name="Text Box 2050">
            <a:extLst>
              <a:ext uri="{FF2B5EF4-FFF2-40B4-BE49-F238E27FC236}">
                <a16:creationId xmlns:a16="http://schemas.microsoft.com/office/drawing/2014/main" id="{B9BE7098-BCDA-1ED5-3D61-67F5FA346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OIP: Division</a:t>
            </a:r>
            <a:endParaRPr lang="en-US" altLang="en-US" sz="1800" i="1"/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Footer Placeholder 2">
            <a:extLst>
              <a:ext uri="{FF2B5EF4-FFF2-40B4-BE49-F238E27FC236}">
                <a16:creationId xmlns:a16="http://schemas.microsoft.com/office/drawing/2014/main" id="{B20DC209-BF02-FEC8-8106-68F9ABCD8B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B8A7CF55-46B1-4A60-8875-A2CA838A938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400"/>
          </a:p>
        </p:txBody>
      </p:sp>
      <p:sp>
        <p:nvSpPr>
          <p:cNvPr id="451586" name="Text Box 2">
            <a:extLst>
              <a:ext uri="{FF2B5EF4-FFF2-40B4-BE49-F238E27FC236}">
                <a16:creationId xmlns:a16="http://schemas.microsoft.com/office/drawing/2014/main" id="{B5C4B109-E00C-35C9-F580-13DDF0704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057400"/>
            <a:ext cx="8458200" cy="300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1974" tIns="35356" rIns="71974" bIns="35356">
            <a:spAutoFit/>
          </a:bodyPr>
          <a:lstStyle/>
          <a:p>
            <a:pPr defTabSz="727075">
              <a:spcBef>
                <a:spcPct val="50000"/>
              </a:spcBef>
              <a:spcAft>
                <a:spcPct val="35000"/>
              </a:spcAft>
              <a:buFontTx/>
              <a:buChar char="•"/>
              <a:defRPr/>
            </a:pPr>
            <a:r>
              <a:rPr lang="en-US" sz="2500">
                <a:solidFill>
                  <a:schemeClr val="tx2"/>
                </a:solidFill>
                <a:latin typeface="Arial" charset="0"/>
              </a:rPr>
              <a:t>  Your unit or command’s OIP will normally exist in the form of a local regulation or memorandum.</a:t>
            </a:r>
          </a:p>
          <a:p>
            <a:pPr defTabSz="727075">
              <a:spcBef>
                <a:spcPct val="50000"/>
              </a:spcBef>
              <a:spcAft>
                <a:spcPct val="35000"/>
              </a:spcAft>
              <a:buFontTx/>
              <a:buChar char="•"/>
              <a:defRPr/>
            </a:pPr>
            <a:r>
              <a:rPr lang="en-US" sz="2500">
                <a:solidFill>
                  <a:schemeClr val="tx2"/>
                </a:solidFill>
                <a:latin typeface="Arial" charset="0"/>
              </a:rPr>
              <a:t>  The OIP document should list responsibilities                             for staff members and subordinate commanders and designate an overall </a:t>
            </a:r>
            <a:r>
              <a:rPr lang="en-US" sz="2500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OIP Coordinator</a:t>
            </a:r>
            <a:r>
              <a:rPr lang="en-US" sz="2500">
                <a:solidFill>
                  <a:schemeClr val="tx2"/>
                </a:solidFill>
                <a:latin typeface="Arial" charset="0"/>
              </a:rPr>
              <a:t>.</a:t>
            </a:r>
          </a:p>
          <a:p>
            <a:pPr defTabSz="727075">
              <a:spcBef>
                <a:spcPct val="50000"/>
              </a:spcBef>
              <a:spcAft>
                <a:spcPct val="35000"/>
              </a:spcAft>
              <a:defRPr/>
            </a:pPr>
            <a:endParaRPr lang="en-US" sz="25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41316" name="Rectangle 5">
            <a:extLst>
              <a:ext uri="{FF2B5EF4-FFF2-40B4-BE49-F238E27FC236}">
                <a16:creationId xmlns:a16="http://schemas.microsoft.com/office/drawing/2014/main" id="{44F25DB8-5BB8-0BC1-2D74-5E2F7248F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5562600"/>
            <a:ext cx="35607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36" tIns="36619" rIns="73236" bIns="36619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u="sng">
                <a:solidFill>
                  <a:schemeClr val="tx2"/>
                </a:solidFill>
              </a:rPr>
              <a:t>The Inspections Guide</a:t>
            </a:r>
            <a:r>
              <a:rPr lang="en-US" altLang="en-US" sz="1600">
                <a:solidFill>
                  <a:schemeClr val="tx2"/>
                </a:solidFill>
              </a:rPr>
              <a:t>, Chapter 5</a:t>
            </a:r>
          </a:p>
        </p:txBody>
      </p:sp>
      <p:sp>
        <p:nvSpPr>
          <p:cNvPr id="141317" name="Text Box 2050">
            <a:extLst>
              <a:ext uri="{FF2B5EF4-FFF2-40B4-BE49-F238E27FC236}">
                <a16:creationId xmlns:a16="http://schemas.microsoft.com/office/drawing/2014/main" id="{22F42549-CFFE-8BBC-67E5-E473E3E13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Developing an OIP</a:t>
            </a:r>
            <a:endParaRPr lang="en-US" altLang="en-US" sz="1800" i="1"/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Footer Placeholder 1">
            <a:extLst>
              <a:ext uri="{FF2B5EF4-FFF2-40B4-BE49-F238E27FC236}">
                <a16:creationId xmlns:a16="http://schemas.microsoft.com/office/drawing/2014/main" id="{2479A5A2-62F3-7FED-0519-2682E17468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6DC87304-51D5-44C7-B0D2-63572916082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400"/>
          </a:p>
        </p:txBody>
      </p:sp>
      <p:sp>
        <p:nvSpPr>
          <p:cNvPr id="474114" name="Text Box 2">
            <a:extLst>
              <a:ext uri="{FF2B5EF4-FFF2-40B4-BE49-F238E27FC236}">
                <a16:creationId xmlns:a16="http://schemas.microsoft.com/office/drawing/2014/main" id="{4E18610B-254D-38CF-BE82-3FFB42E2F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16150"/>
            <a:ext cx="8382000" cy="271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1974" tIns="35356" rIns="71974" bIns="35356">
            <a:spAutoFit/>
          </a:bodyPr>
          <a:lstStyle/>
          <a:p>
            <a:pPr defTabSz="727075">
              <a:spcBef>
                <a:spcPct val="50000"/>
              </a:spcBef>
              <a:spcAft>
                <a:spcPct val="45000"/>
              </a:spcAft>
              <a:buFontTx/>
              <a:buChar char="•"/>
              <a:defRPr/>
            </a:pPr>
            <a:r>
              <a:rPr lang="en-US" sz="2500">
                <a:solidFill>
                  <a:schemeClr val="tx2"/>
                </a:solidFill>
                <a:latin typeface="Arial" charset="0"/>
              </a:rPr>
              <a:t>  The OIP document should articulate the commander’s overall inspection guidance. </a:t>
            </a:r>
          </a:p>
          <a:p>
            <a:pPr defTabSz="727075">
              <a:spcBef>
                <a:spcPct val="50000"/>
              </a:spcBef>
              <a:spcAft>
                <a:spcPct val="45000"/>
              </a:spcAft>
              <a:buFontTx/>
              <a:buChar char="•"/>
              <a:defRPr/>
            </a:pPr>
            <a:r>
              <a:rPr lang="en-US" sz="2500">
                <a:solidFill>
                  <a:schemeClr val="tx2"/>
                </a:solidFill>
                <a:latin typeface="Arial" charset="0"/>
              </a:rPr>
              <a:t>  The OIP document should address the relevant categories of inspections </a:t>
            </a:r>
            <a:r>
              <a:rPr lang="en-US" sz="25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(Command, Staff, and IG)</a:t>
            </a:r>
            <a:r>
              <a:rPr lang="en-US" sz="2500">
                <a:solidFill>
                  <a:schemeClr val="tx2"/>
                </a:solidFill>
                <a:latin typeface="Arial" charset="0"/>
              </a:rPr>
              <a:t> – as they pertain to the command – by frequency, focus, and so on.  </a:t>
            </a:r>
          </a:p>
        </p:txBody>
      </p:sp>
      <p:sp>
        <p:nvSpPr>
          <p:cNvPr id="143364" name="Text Box 2050">
            <a:extLst>
              <a:ext uri="{FF2B5EF4-FFF2-40B4-BE49-F238E27FC236}">
                <a16:creationId xmlns:a16="http://schemas.microsoft.com/office/drawing/2014/main" id="{FC4DC532-E6A2-AF3F-9D32-468367B12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Developing an OIP</a:t>
            </a:r>
            <a:endParaRPr lang="en-US" altLang="en-US" sz="1800" i="1"/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Footer Placeholder 2">
            <a:extLst>
              <a:ext uri="{FF2B5EF4-FFF2-40B4-BE49-F238E27FC236}">
                <a16:creationId xmlns:a16="http://schemas.microsoft.com/office/drawing/2014/main" id="{7084011D-C622-6254-C6BF-F45099F45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CEC111A9-9DA3-45CA-AD78-64203EDF5A8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400"/>
          </a:p>
        </p:txBody>
      </p:sp>
      <p:sp>
        <p:nvSpPr>
          <p:cNvPr id="145411" name="Text Box 2">
            <a:extLst>
              <a:ext uri="{FF2B5EF4-FFF2-40B4-BE49-F238E27FC236}">
                <a16:creationId xmlns:a16="http://schemas.microsoft.com/office/drawing/2014/main" id="{AF9492B5-F862-F8C8-9EC8-B21224FE2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063750"/>
            <a:ext cx="8305800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974" tIns="35356" rIns="71974" bIns="35356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30000"/>
              </a:spcAft>
            </a:pPr>
            <a:r>
              <a:rPr lang="en-US" altLang="en-US" sz="2500">
                <a:solidFill>
                  <a:schemeClr val="tx2"/>
                </a:solidFill>
              </a:rPr>
              <a:t>  The OIP document should address </a:t>
            </a:r>
            <a:r>
              <a:rPr lang="en-US" altLang="en-US" sz="2500">
                <a:solidFill>
                  <a:srgbClr val="0000FF"/>
                </a:solidFill>
              </a:rPr>
              <a:t>Intelligence Oversight</a:t>
            </a:r>
            <a:r>
              <a:rPr lang="en-US" altLang="en-US" sz="2500">
                <a:solidFill>
                  <a:schemeClr val="tx2"/>
                </a:solidFill>
              </a:rPr>
              <a:t> within the unit or command.</a:t>
            </a:r>
          </a:p>
          <a:p>
            <a:pPr>
              <a:spcBef>
                <a:spcPct val="50000"/>
              </a:spcBef>
              <a:spcAft>
                <a:spcPct val="30000"/>
              </a:spcAft>
            </a:pPr>
            <a:r>
              <a:rPr lang="en-US" altLang="en-US" sz="2500">
                <a:solidFill>
                  <a:schemeClr val="tx2"/>
                </a:solidFill>
              </a:rPr>
              <a:t>  The OIP document must capture </a:t>
            </a:r>
            <a:r>
              <a:rPr lang="en-US" altLang="en-US" sz="2500" u="sng">
                <a:solidFill>
                  <a:srgbClr val="0000FF"/>
                </a:solidFill>
              </a:rPr>
              <a:t>all inspections</a:t>
            </a:r>
            <a:r>
              <a:rPr lang="en-US" altLang="en-US" sz="2500">
                <a:solidFill>
                  <a:schemeClr val="tx2"/>
                </a:solidFill>
              </a:rPr>
              <a:t> that affect the command and then prioritize them – or eliminate some of them!</a:t>
            </a:r>
          </a:p>
          <a:p>
            <a:pPr>
              <a:spcBef>
                <a:spcPct val="50000"/>
              </a:spcBef>
              <a:spcAft>
                <a:spcPct val="30000"/>
              </a:spcAft>
            </a:pPr>
            <a:r>
              <a:rPr lang="en-US" altLang="en-US" sz="2500">
                <a:solidFill>
                  <a:schemeClr val="tx2"/>
                </a:solidFill>
              </a:rPr>
              <a:t>  The OIP document should establish the scope and standards for the different types of inspections.</a:t>
            </a:r>
          </a:p>
        </p:txBody>
      </p:sp>
      <p:sp>
        <p:nvSpPr>
          <p:cNvPr id="145412" name="Text Box 2050">
            <a:extLst>
              <a:ext uri="{FF2B5EF4-FFF2-40B4-BE49-F238E27FC236}">
                <a16:creationId xmlns:a16="http://schemas.microsoft.com/office/drawing/2014/main" id="{A4609E9A-9581-9E8B-A3E5-3AF5AEF4C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Developing an OIP</a:t>
            </a:r>
            <a:endParaRPr lang="en-US" altLang="en-US" sz="1800" i="1"/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Footer Placeholder 3">
            <a:extLst>
              <a:ext uri="{FF2B5EF4-FFF2-40B4-BE49-F238E27FC236}">
                <a16:creationId xmlns:a16="http://schemas.microsoft.com/office/drawing/2014/main" id="{7D0D1F20-9642-1EE5-C5ED-7E2F257039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2A62A0AF-0B74-4F79-8F31-9A6A0040051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US" altLang="en-US" sz="1400"/>
          </a:p>
        </p:txBody>
      </p:sp>
      <p:sp>
        <p:nvSpPr>
          <p:cNvPr id="147459" name="Rectangle 2">
            <a:extLst>
              <a:ext uri="{FF2B5EF4-FFF2-40B4-BE49-F238E27FC236}">
                <a16:creationId xmlns:a16="http://schemas.microsoft.com/office/drawing/2014/main" id="{FEC9FBC1-E0E2-395A-A234-065379BB6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" y="6256338"/>
            <a:ext cx="18907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236" tIns="36619" rIns="73236" bIns="36619" anchor="ctr"/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900" b="0">
              <a:latin typeface="Times New Roman" panose="02020603050405020304" pitchFamily="18" charset="0"/>
            </a:endParaRPr>
          </a:p>
        </p:txBody>
      </p:sp>
      <p:sp>
        <p:nvSpPr>
          <p:cNvPr id="147460" name="Rectangle 3">
            <a:extLst>
              <a:ext uri="{FF2B5EF4-FFF2-40B4-BE49-F238E27FC236}">
                <a16:creationId xmlns:a16="http://schemas.microsoft.com/office/drawing/2014/main" id="{1C29E4B2-9C8B-4319-6871-D936FE241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238" y="6256338"/>
            <a:ext cx="28035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236" tIns="36619" rIns="73236" bIns="36619" anchor="ctr"/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900" b="0">
              <a:latin typeface="Times New Roman" panose="02020603050405020304" pitchFamily="18" charset="0"/>
            </a:endParaRPr>
          </a:p>
        </p:txBody>
      </p:sp>
      <p:sp>
        <p:nvSpPr>
          <p:cNvPr id="147461" name="Rectangle 5">
            <a:extLst>
              <a:ext uri="{FF2B5EF4-FFF2-40B4-BE49-F238E27FC236}">
                <a16:creationId xmlns:a16="http://schemas.microsoft.com/office/drawing/2014/main" id="{95EA7E2E-B43E-9B59-0441-8F8D32D30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613" y="5562600"/>
            <a:ext cx="6121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236" tIns="36619" rIns="73236" bIns="36619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u="sng"/>
              <a:t>The Inspections Guide</a:t>
            </a:r>
            <a:r>
              <a:rPr lang="en-US" altLang="en-US" sz="2800"/>
              <a:t>, Section 3-4</a:t>
            </a:r>
          </a:p>
        </p:txBody>
      </p:sp>
      <p:pic>
        <p:nvPicPr>
          <p:cNvPr id="147462" name="Picture 1">
            <a:extLst>
              <a:ext uri="{FF2B5EF4-FFF2-40B4-BE49-F238E27FC236}">
                <a16:creationId xmlns:a16="http://schemas.microsoft.com/office/drawing/2014/main" id="{5CA65F0E-53EE-1818-67C3-36FCC145D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5508625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3" name="Text Box 2050">
            <a:extLst>
              <a:ext uri="{FF2B5EF4-FFF2-40B4-BE49-F238E27FC236}">
                <a16:creationId xmlns:a16="http://schemas.microsoft.com/office/drawing/2014/main" id="{17C824DA-970A-E34A-5DF8-06C79C557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The IG Inspection Selection Process</a:t>
            </a:r>
            <a:endParaRPr lang="en-US" altLang="en-US" sz="1800" i="1"/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Footer Placeholder 3">
            <a:extLst>
              <a:ext uri="{FF2B5EF4-FFF2-40B4-BE49-F238E27FC236}">
                <a16:creationId xmlns:a16="http://schemas.microsoft.com/office/drawing/2014/main" id="{4951AD0A-56A2-3626-9B53-CD8BADF5EF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E721E0FA-6FC2-44C4-A332-4D35DC6EDEB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66</a:t>
            </a:fld>
            <a:endParaRPr lang="en-US" altLang="en-US" sz="1400"/>
          </a:p>
        </p:txBody>
      </p:sp>
      <p:sp>
        <p:nvSpPr>
          <p:cNvPr id="149507" name="Rectangle 2">
            <a:extLst>
              <a:ext uri="{FF2B5EF4-FFF2-40B4-BE49-F238E27FC236}">
                <a16:creationId xmlns:a16="http://schemas.microsoft.com/office/drawing/2014/main" id="{83F79887-AFAC-AEC6-4CBF-716D2F5CB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" y="6256338"/>
            <a:ext cx="18907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236" tIns="36619" rIns="73236" bIns="36619" anchor="ctr"/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900" b="0">
              <a:latin typeface="Times New Roman" panose="02020603050405020304" pitchFamily="18" charset="0"/>
            </a:endParaRPr>
          </a:p>
        </p:txBody>
      </p:sp>
      <p:sp>
        <p:nvSpPr>
          <p:cNvPr id="149508" name="Rectangle 3">
            <a:extLst>
              <a:ext uri="{FF2B5EF4-FFF2-40B4-BE49-F238E27FC236}">
                <a16:creationId xmlns:a16="http://schemas.microsoft.com/office/drawing/2014/main" id="{645A0D9A-01A6-6CA9-BF9A-59993E0D8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238" y="6256338"/>
            <a:ext cx="28035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236" tIns="36619" rIns="73236" bIns="36619" anchor="ctr"/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900" b="0">
              <a:latin typeface="Times New Roman" panose="02020603050405020304" pitchFamily="18" charset="0"/>
            </a:endParaRPr>
          </a:p>
        </p:txBody>
      </p:sp>
      <p:sp>
        <p:nvSpPr>
          <p:cNvPr id="149509" name="AutoShape 5">
            <a:extLst>
              <a:ext uri="{FF2B5EF4-FFF2-40B4-BE49-F238E27FC236}">
                <a16:creationId xmlns:a16="http://schemas.microsoft.com/office/drawing/2014/main" id="{1AB8E4DA-FC41-2259-16A9-7361F1E8D8E9}"/>
              </a:ext>
            </a:extLst>
          </p:cNvPr>
          <p:cNvSpPr>
            <a:spLocks noChangeArrowheads="1"/>
          </p:cNvSpPr>
          <p:nvPr/>
        </p:nvSpPr>
        <p:spPr bwMode="auto">
          <a:xfrm rot="-401444">
            <a:off x="2971800" y="1905000"/>
            <a:ext cx="3127375" cy="1663700"/>
          </a:xfrm>
          <a:prstGeom prst="notchedRightArrow">
            <a:avLst>
              <a:gd name="adj1" fmla="val 50000"/>
              <a:gd name="adj2" fmla="val 46994"/>
            </a:avLst>
          </a:prstGeom>
          <a:solidFill>
            <a:srgbClr val="FF0000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lIns="72731" tIns="36366" rIns="72731" bIns="36366" anchor="ctr"/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700" b="0">
                <a:solidFill>
                  <a:srgbClr val="FFFFFF"/>
                </a:solidFill>
                <a:latin typeface="Arial Black" panose="020B0A04020102020204" pitchFamily="34" charset="0"/>
              </a:rPr>
              <a:t>DETERMINE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700" b="0">
                <a:solidFill>
                  <a:srgbClr val="FFFFFF"/>
                </a:solidFill>
                <a:latin typeface="Arial Black" panose="020B0A04020102020204" pitchFamily="34" charset="0"/>
              </a:rPr>
              <a:t>THE COMMANDER’S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700" b="0">
                <a:solidFill>
                  <a:srgbClr val="FFFFFF"/>
                </a:solidFill>
                <a:latin typeface="Arial Black" panose="020B0A04020102020204" pitchFamily="34" charset="0"/>
              </a:rPr>
              <a:t>PRIORITIES</a:t>
            </a:r>
          </a:p>
        </p:txBody>
      </p:sp>
      <p:sp>
        <p:nvSpPr>
          <p:cNvPr id="149510" name="Text Box 6">
            <a:extLst>
              <a:ext uri="{FF2B5EF4-FFF2-40B4-BE49-F238E27FC236}">
                <a16:creationId xmlns:a16="http://schemas.microsoft.com/office/drawing/2014/main" id="{61CB0A6F-B09E-5A43-5DA0-7A1CA4C79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4463" y="2932113"/>
            <a:ext cx="45259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127" tIns="45457" rIns="87127" bIns="45457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7000"/>
              </a:lnSpc>
              <a:spcBef>
                <a:spcPct val="50000"/>
              </a:spcBef>
              <a:buFontTx/>
              <a:buNone/>
            </a:pPr>
            <a:endParaRPr lang="en-US" altLang="en-US" sz="2900" b="0"/>
          </a:p>
        </p:txBody>
      </p:sp>
      <p:sp>
        <p:nvSpPr>
          <p:cNvPr id="149511" name="Text Box 7">
            <a:extLst>
              <a:ext uri="{FF2B5EF4-FFF2-40B4-BE49-F238E27FC236}">
                <a16:creationId xmlns:a16="http://schemas.microsoft.com/office/drawing/2014/main" id="{42C52E8B-61B6-822B-1F70-D6BB0B194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13" y="3581400"/>
            <a:ext cx="7405687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127" tIns="45457" rIns="87127" bIns="45457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50000"/>
              </a:spcBef>
            </a:pPr>
            <a:r>
              <a:rPr lang="en-US" altLang="en-US" sz="2100"/>
              <a:t> The IG must </a:t>
            </a:r>
            <a:r>
              <a:rPr lang="en-US" altLang="en-US" sz="2100">
                <a:solidFill>
                  <a:srgbClr val="FF0000"/>
                </a:solidFill>
              </a:rPr>
              <a:t>know the Commander</a:t>
            </a:r>
          </a:p>
          <a:p>
            <a:pPr>
              <a:lnSpc>
                <a:spcPct val="87000"/>
              </a:lnSpc>
              <a:spcBef>
                <a:spcPct val="50000"/>
              </a:spcBef>
            </a:pPr>
            <a:r>
              <a:rPr lang="en-US" altLang="en-US" sz="2100"/>
              <a:t> The IG must </a:t>
            </a:r>
            <a:r>
              <a:rPr lang="en-US" altLang="en-US" sz="2100">
                <a:solidFill>
                  <a:srgbClr val="0000FF"/>
                </a:solidFill>
              </a:rPr>
              <a:t>attend relevant staff meetings</a:t>
            </a:r>
            <a:r>
              <a:rPr lang="en-US" altLang="en-US" sz="2100"/>
              <a:t> and listen in on key topics of discussion</a:t>
            </a:r>
          </a:p>
          <a:p>
            <a:pPr>
              <a:lnSpc>
                <a:spcPct val="87000"/>
              </a:lnSpc>
              <a:spcBef>
                <a:spcPct val="50000"/>
              </a:spcBef>
            </a:pPr>
            <a:r>
              <a:rPr lang="en-US" altLang="en-US" sz="2100"/>
              <a:t> The IG must keep up with all of his or her commander’s </a:t>
            </a:r>
            <a:r>
              <a:rPr lang="en-US" altLang="en-US" sz="2100">
                <a:solidFill>
                  <a:srgbClr val="0000FF"/>
                </a:solidFill>
              </a:rPr>
              <a:t>current policies</a:t>
            </a:r>
            <a:r>
              <a:rPr lang="en-US" altLang="en-US" sz="2100"/>
              <a:t> and philosophies</a:t>
            </a:r>
          </a:p>
          <a:p>
            <a:pPr>
              <a:lnSpc>
                <a:spcPct val="87000"/>
              </a:lnSpc>
              <a:spcBef>
                <a:spcPct val="50000"/>
              </a:spcBef>
            </a:pPr>
            <a:r>
              <a:rPr lang="en-US" altLang="en-US" sz="2100"/>
              <a:t> The IG must be a visible and </a:t>
            </a:r>
            <a:r>
              <a:rPr lang="en-US" altLang="en-US" sz="2100">
                <a:solidFill>
                  <a:srgbClr val="0000FF"/>
                </a:solidFill>
              </a:rPr>
              <a:t>participating member of the command</a:t>
            </a:r>
          </a:p>
        </p:txBody>
      </p:sp>
      <p:sp>
        <p:nvSpPr>
          <p:cNvPr id="149512" name="Text Box 2050">
            <a:extLst>
              <a:ext uri="{FF2B5EF4-FFF2-40B4-BE49-F238E27FC236}">
                <a16:creationId xmlns:a16="http://schemas.microsoft.com/office/drawing/2014/main" id="{8ACD6E7E-52B5-5B0A-D075-500D5E099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The IG Inspection Selection Process</a:t>
            </a:r>
            <a:endParaRPr lang="en-US" altLang="en-US" sz="1800" i="1"/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Footer Placeholder 3">
            <a:extLst>
              <a:ext uri="{FF2B5EF4-FFF2-40B4-BE49-F238E27FC236}">
                <a16:creationId xmlns:a16="http://schemas.microsoft.com/office/drawing/2014/main" id="{D253A142-DDF4-65FE-7519-08A1C0A46F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30EB0D4A-F69F-4A61-A9B3-A8B66687E21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67</a:t>
            </a:fld>
            <a:endParaRPr lang="en-US" altLang="en-US" sz="1400"/>
          </a:p>
        </p:txBody>
      </p:sp>
      <p:sp>
        <p:nvSpPr>
          <p:cNvPr id="151555" name="Rectangle 2">
            <a:extLst>
              <a:ext uri="{FF2B5EF4-FFF2-40B4-BE49-F238E27FC236}">
                <a16:creationId xmlns:a16="http://schemas.microsoft.com/office/drawing/2014/main" id="{13584B47-70BF-ED04-D225-2ACBDD810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" y="6256338"/>
            <a:ext cx="18907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236" tIns="36619" rIns="73236" bIns="36619" anchor="ctr"/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900" b="0">
              <a:latin typeface="Times New Roman" panose="02020603050405020304" pitchFamily="18" charset="0"/>
            </a:endParaRPr>
          </a:p>
        </p:txBody>
      </p:sp>
      <p:sp>
        <p:nvSpPr>
          <p:cNvPr id="151556" name="Rectangle 3">
            <a:extLst>
              <a:ext uri="{FF2B5EF4-FFF2-40B4-BE49-F238E27FC236}">
                <a16:creationId xmlns:a16="http://schemas.microsoft.com/office/drawing/2014/main" id="{778AE46C-E37D-4F07-9726-771A2B415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238" y="6256338"/>
            <a:ext cx="28035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236" tIns="36619" rIns="73236" bIns="36619" anchor="ctr"/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900" b="0">
              <a:latin typeface="Times New Roman" panose="02020603050405020304" pitchFamily="18" charset="0"/>
            </a:endParaRPr>
          </a:p>
        </p:txBody>
      </p:sp>
      <p:sp>
        <p:nvSpPr>
          <p:cNvPr id="151557" name="Rectangle 4">
            <a:extLst>
              <a:ext uri="{FF2B5EF4-FFF2-40B4-BE49-F238E27FC236}">
                <a16:creationId xmlns:a16="http://schemas.microsoft.com/office/drawing/2014/main" id="{CE422D0C-44DF-D71F-27AC-396E33581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6975" y="895350"/>
            <a:ext cx="21145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1974" tIns="35356" rIns="71974" bIns="35356" anchor="ctr"/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900" b="0">
              <a:latin typeface="Times New Roman" panose="02020603050405020304" pitchFamily="18" charset="0"/>
            </a:endParaRPr>
          </a:p>
        </p:txBody>
      </p:sp>
      <p:sp>
        <p:nvSpPr>
          <p:cNvPr id="151558" name="Text Box 5">
            <a:extLst>
              <a:ext uri="{FF2B5EF4-FFF2-40B4-BE49-F238E27FC236}">
                <a16:creationId xmlns:a16="http://schemas.microsoft.com/office/drawing/2014/main" id="{1BCC9FFE-B123-D8F2-F18E-9FC00AFD8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09800"/>
            <a:ext cx="8534400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127" tIns="45457" rIns="87127" bIns="45457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3538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50000"/>
              </a:spcBef>
              <a:buFontTx/>
              <a:buNone/>
            </a:pPr>
            <a:r>
              <a:rPr lang="en-US" altLang="en-US" sz="2500">
                <a:solidFill>
                  <a:srgbClr val="0000FF"/>
                </a:solidFill>
              </a:rPr>
              <a:t>The IG must be aware of the commander’s guidance and trends within the command.</a:t>
            </a:r>
          </a:p>
          <a:p>
            <a:pPr>
              <a:lnSpc>
                <a:spcPct val="27000"/>
              </a:lnSpc>
              <a:spcBef>
                <a:spcPct val="50000"/>
              </a:spcBef>
            </a:pPr>
            <a:endParaRPr lang="en-US" altLang="en-US" sz="1400">
              <a:solidFill>
                <a:srgbClr val="0000FF"/>
              </a:solidFill>
            </a:endParaRPr>
          </a:p>
          <a:p>
            <a:pPr lvl="1">
              <a:lnSpc>
                <a:spcPct val="87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100"/>
              <a:t> Review the </a:t>
            </a:r>
            <a:r>
              <a:rPr lang="en-US" altLang="en-US" sz="2100">
                <a:solidFill>
                  <a:srgbClr val="0000FF"/>
                </a:solidFill>
              </a:rPr>
              <a:t>IG Database</a:t>
            </a:r>
            <a:r>
              <a:rPr lang="en-US" altLang="en-US" sz="2100"/>
              <a:t> for trends</a:t>
            </a:r>
          </a:p>
          <a:p>
            <a:pPr lvl="1">
              <a:lnSpc>
                <a:spcPct val="87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100"/>
              <a:t> Review the Annual Training Guidance</a:t>
            </a:r>
          </a:p>
          <a:p>
            <a:pPr lvl="1">
              <a:lnSpc>
                <a:spcPct val="87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100"/>
              <a:t> Review Local Command Policy and Goals</a:t>
            </a:r>
          </a:p>
          <a:p>
            <a:pPr lvl="1">
              <a:lnSpc>
                <a:spcPct val="87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100"/>
              <a:t> Know the Command Vision</a:t>
            </a:r>
          </a:p>
          <a:p>
            <a:pPr lvl="1">
              <a:lnSpc>
                <a:spcPct val="87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100"/>
              <a:t> </a:t>
            </a:r>
            <a:r>
              <a:rPr lang="en-US" altLang="en-US" sz="2100">
                <a:solidFill>
                  <a:srgbClr val="0000FF"/>
                </a:solidFill>
              </a:rPr>
              <a:t>Review DAIG</a:t>
            </a:r>
            <a:r>
              <a:rPr lang="en-US" altLang="en-US" sz="2100"/>
              <a:t> and higher headquarters’ inspection priorities</a:t>
            </a:r>
          </a:p>
          <a:p>
            <a:pPr lvl="1">
              <a:lnSpc>
                <a:spcPct val="87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100"/>
              <a:t> Study pertinent issues in Unit Status Reports or Strategic Readiness System (SRS)	</a:t>
            </a:r>
          </a:p>
        </p:txBody>
      </p:sp>
      <p:sp>
        <p:nvSpPr>
          <p:cNvPr id="151559" name="Text Box 2050">
            <a:extLst>
              <a:ext uri="{FF2B5EF4-FFF2-40B4-BE49-F238E27FC236}">
                <a16:creationId xmlns:a16="http://schemas.microsoft.com/office/drawing/2014/main" id="{4EF30879-1C13-CD8C-F0C4-3B38A4746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The IG Inspection Selection Process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/>
              <a:t>How do you build an Inspection Priority List?</a:t>
            </a:r>
            <a:endParaRPr lang="en-US" altLang="en-US" sz="1200" i="1"/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Footer Placeholder 3">
            <a:extLst>
              <a:ext uri="{FF2B5EF4-FFF2-40B4-BE49-F238E27FC236}">
                <a16:creationId xmlns:a16="http://schemas.microsoft.com/office/drawing/2014/main" id="{A34F457A-528D-B06B-F119-DAB15B34D7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BF47B24A-3559-4640-AA40-409E2100FA0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68</a:t>
            </a:fld>
            <a:endParaRPr lang="en-US" altLang="en-US" sz="1400"/>
          </a:p>
        </p:txBody>
      </p:sp>
      <p:sp>
        <p:nvSpPr>
          <p:cNvPr id="153603" name="Rectangle 2">
            <a:extLst>
              <a:ext uri="{FF2B5EF4-FFF2-40B4-BE49-F238E27FC236}">
                <a16:creationId xmlns:a16="http://schemas.microsoft.com/office/drawing/2014/main" id="{42FF5F6D-C003-8AF6-6CB4-534E552FF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" y="6256338"/>
            <a:ext cx="18907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236" tIns="36619" rIns="73236" bIns="36619" anchor="ctr"/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900" b="0">
              <a:latin typeface="Times New Roman" panose="02020603050405020304" pitchFamily="18" charset="0"/>
            </a:endParaRPr>
          </a:p>
        </p:txBody>
      </p:sp>
      <p:sp>
        <p:nvSpPr>
          <p:cNvPr id="153604" name="Rectangle 3">
            <a:extLst>
              <a:ext uri="{FF2B5EF4-FFF2-40B4-BE49-F238E27FC236}">
                <a16:creationId xmlns:a16="http://schemas.microsoft.com/office/drawing/2014/main" id="{AD35181E-1DED-F7B0-0288-44EF11A8F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238" y="6256338"/>
            <a:ext cx="28035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236" tIns="36619" rIns="73236" bIns="36619" anchor="ctr"/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900" b="0">
              <a:latin typeface="Times New Roman" panose="02020603050405020304" pitchFamily="18" charset="0"/>
            </a:endParaRPr>
          </a:p>
        </p:txBody>
      </p:sp>
      <p:sp>
        <p:nvSpPr>
          <p:cNvPr id="153605" name="Rectangle 4">
            <a:extLst>
              <a:ext uri="{FF2B5EF4-FFF2-40B4-BE49-F238E27FC236}">
                <a16:creationId xmlns:a16="http://schemas.microsoft.com/office/drawing/2014/main" id="{01F63B51-74DD-0A03-8798-F704ED217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6975" y="895350"/>
            <a:ext cx="21145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1974" tIns="35356" rIns="71974" bIns="35356" anchor="ctr"/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900" b="0">
              <a:latin typeface="Times New Roman" panose="02020603050405020304" pitchFamily="18" charset="0"/>
            </a:endParaRPr>
          </a:p>
        </p:txBody>
      </p:sp>
      <p:sp>
        <p:nvSpPr>
          <p:cNvPr id="153606" name="Text Box 5">
            <a:extLst>
              <a:ext uri="{FF2B5EF4-FFF2-40B4-BE49-F238E27FC236}">
                <a16:creationId xmlns:a16="http://schemas.microsoft.com/office/drawing/2014/main" id="{C9D7FBD7-D03C-B210-9047-906033846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951163"/>
            <a:ext cx="6232525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127" tIns="45457" rIns="87127" bIns="45457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7000"/>
              </a:lnSpc>
              <a:spcBef>
                <a:spcPct val="50000"/>
              </a:spcBef>
            </a:pPr>
            <a:r>
              <a:rPr lang="en-US" altLang="en-US" sz="2500">
                <a:solidFill>
                  <a:srgbClr val="0000FF"/>
                </a:solidFill>
              </a:rPr>
              <a:t>  Impact on Unit Readiness</a:t>
            </a:r>
          </a:p>
          <a:p>
            <a:pPr>
              <a:lnSpc>
                <a:spcPct val="127000"/>
              </a:lnSpc>
              <a:spcBef>
                <a:spcPct val="50000"/>
              </a:spcBef>
            </a:pPr>
            <a:r>
              <a:rPr lang="en-US" altLang="en-US" sz="2500">
                <a:solidFill>
                  <a:srgbClr val="0000FF"/>
                </a:solidFill>
              </a:rPr>
              <a:t>  Value to the Command</a:t>
            </a:r>
          </a:p>
          <a:p>
            <a:pPr>
              <a:lnSpc>
                <a:spcPct val="127000"/>
              </a:lnSpc>
              <a:spcBef>
                <a:spcPct val="50000"/>
              </a:spcBef>
            </a:pPr>
            <a:r>
              <a:rPr lang="en-US" altLang="en-US" sz="2500">
                <a:solidFill>
                  <a:srgbClr val="0000FF"/>
                </a:solidFill>
              </a:rPr>
              <a:t>  Priority to the Commander</a:t>
            </a:r>
          </a:p>
        </p:txBody>
      </p:sp>
      <p:sp>
        <p:nvSpPr>
          <p:cNvPr id="461832" name="Rectangle 8">
            <a:extLst>
              <a:ext uri="{FF2B5EF4-FFF2-40B4-BE49-F238E27FC236}">
                <a16:creationId xmlns:a16="http://schemas.microsoft.com/office/drawing/2014/main" id="{4D4E97A5-FD22-9EE9-F9CF-987BF7194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25563"/>
            <a:ext cx="9144000" cy="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3608" name="Text Box 2050">
            <a:extLst>
              <a:ext uri="{FF2B5EF4-FFF2-40B4-BE49-F238E27FC236}">
                <a16:creationId xmlns:a16="http://schemas.microsoft.com/office/drawing/2014/main" id="{B359BA22-6F4F-1B7C-8DC3-9E3F00634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The IG Inspection Selection Process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/>
              <a:t>Analyze your information for its…</a:t>
            </a:r>
            <a:endParaRPr lang="en-US" altLang="en-US" sz="1200" i="1"/>
          </a:p>
        </p:txBody>
      </p:sp>
      <p:pic>
        <p:nvPicPr>
          <p:cNvPr id="153609" name="Picture 1">
            <a:extLst>
              <a:ext uri="{FF2B5EF4-FFF2-40B4-BE49-F238E27FC236}">
                <a16:creationId xmlns:a16="http://schemas.microsoft.com/office/drawing/2014/main" id="{C462DE6E-DD37-0919-AA4C-2005E9CEE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0"/>
            <a:ext cx="39433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10" name="TextBox 1">
            <a:extLst>
              <a:ext uri="{FF2B5EF4-FFF2-40B4-BE49-F238E27FC236}">
                <a16:creationId xmlns:a16="http://schemas.microsoft.com/office/drawing/2014/main" id="{384C4589-9BB1-C415-B057-90B017D3E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138738"/>
            <a:ext cx="2444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/>
              <a:t>Interesting, but does it matter?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Footer Placeholder 1">
            <a:extLst>
              <a:ext uri="{FF2B5EF4-FFF2-40B4-BE49-F238E27FC236}">
                <a16:creationId xmlns:a16="http://schemas.microsoft.com/office/drawing/2014/main" id="{E3F31378-1483-A6EB-109E-1631D2EB1F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B9AE756D-686E-4228-BFB6-78E2633816B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69</a:t>
            </a:fld>
            <a:endParaRPr lang="en-US" altLang="en-US" sz="1400"/>
          </a:p>
        </p:txBody>
      </p:sp>
      <p:sp>
        <p:nvSpPr>
          <p:cNvPr id="155651" name="Text Box 2">
            <a:extLst>
              <a:ext uri="{FF2B5EF4-FFF2-40B4-BE49-F238E27FC236}">
                <a16:creationId xmlns:a16="http://schemas.microsoft.com/office/drawing/2014/main" id="{AC4D9048-D34F-98D0-BCBD-A8CF3406B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75" y="2133600"/>
            <a:ext cx="8518525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127" tIns="45457" rIns="87127" bIns="45457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50000"/>
              </a:spcBef>
            </a:pPr>
            <a:r>
              <a:rPr lang="en-US" altLang="en-US" sz="2500"/>
              <a:t>  List the inspection topics by priority</a:t>
            </a:r>
          </a:p>
          <a:p>
            <a:pPr>
              <a:lnSpc>
                <a:spcPct val="87000"/>
              </a:lnSpc>
              <a:spcBef>
                <a:spcPct val="50000"/>
              </a:spcBef>
            </a:pPr>
            <a:r>
              <a:rPr lang="en-US" altLang="en-US" sz="2500"/>
              <a:t>  Recommended to develop at least four key inspection topics for the fiscal year (one topic per quarter)</a:t>
            </a:r>
          </a:p>
          <a:p>
            <a:pPr>
              <a:lnSpc>
                <a:spcPct val="87000"/>
              </a:lnSpc>
              <a:spcBef>
                <a:spcPct val="50000"/>
              </a:spcBef>
            </a:pPr>
            <a:r>
              <a:rPr lang="en-US" altLang="en-US" sz="2500"/>
              <a:t>  Explain to the commander how and why these inspections will contribute to unit readiness </a:t>
            </a:r>
          </a:p>
        </p:txBody>
      </p:sp>
      <p:sp>
        <p:nvSpPr>
          <p:cNvPr id="463876" name="Rectangle 4">
            <a:extLst>
              <a:ext uri="{FF2B5EF4-FFF2-40B4-BE49-F238E27FC236}">
                <a16:creationId xmlns:a16="http://schemas.microsoft.com/office/drawing/2014/main" id="{EB74E429-CCED-31EC-E83F-FA39C8283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876800"/>
            <a:ext cx="6400800" cy="13716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7127" tIns="45457" rIns="87127" bIns="45457" anchor="ctr"/>
          <a:lstStyle/>
          <a:p>
            <a:pPr defTabSz="866775">
              <a:defRPr/>
            </a:pPr>
            <a:r>
              <a:rPr lang="en-US" sz="19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 OIP (1</a:t>
            </a:r>
            <a:r>
              <a:rPr lang="en-US" sz="1900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st</a:t>
            </a:r>
            <a:r>
              <a:rPr lang="en-US" sz="19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Quarter)</a:t>
            </a:r>
          </a:p>
          <a:p>
            <a:pPr defTabSz="866775">
              <a:defRPr/>
            </a:pPr>
            <a:r>
              <a:rPr lang="en-US" sz="19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 Risk Management (RM) (2</a:t>
            </a:r>
            <a:r>
              <a:rPr lang="en-US" sz="1900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nd</a:t>
            </a:r>
            <a:r>
              <a:rPr lang="en-US" sz="19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Quarter)</a:t>
            </a:r>
          </a:p>
          <a:p>
            <a:pPr defTabSz="866775">
              <a:defRPr/>
            </a:pPr>
            <a:r>
              <a:rPr lang="en-US" sz="19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3.  Force Protection (3</a:t>
            </a:r>
            <a:r>
              <a:rPr lang="en-US" sz="1900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rd</a:t>
            </a:r>
            <a:r>
              <a:rPr lang="en-US" sz="19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Quarter)</a:t>
            </a:r>
          </a:p>
          <a:p>
            <a:pPr defTabSz="866775">
              <a:defRPr/>
            </a:pPr>
            <a:r>
              <a:rPr lang="en-US" sz="19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4.  Property Accountability (4</a:t>
            </a:r>
            <a:r>
              <a:rPr lang="en-US" sz="1900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th</a:t>
            </a:r>
            <a:r>
              <a:rPr lang="en-US" sz="19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Quarter) </a:t>
            </a:r>
          </a:p>
        </p:txBody>
      </p:sp>
      <p:sp>
        <p:nvSpPr>
          <p:cNvPr id="155653" name="Rectangle 5">
            <a:extLst>
              <a:ext uri="{FF2B5EF4-FFF2-40B4-BE49-F238E27FC236}">
                <a16:creationId xmlns:a16="http://schemas.microsoft.com/office/drawing/2014/main" id="{67B91065-B530-AA43-A7DC-B137683EB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419600"/>
            <a:ext cx="14001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236" tIns="36619" rIns="73236" bIns="36619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u="sng">
                <a:solidFill>
                  <a:srgbClr val="0000FF"/>
                </a:solidFill>
              </a:rPr>
              <a:t>For example,</a:t>
            </a:r>
            <a:endParaRPr lang="en-US" altLang="en-US" sz="1600">
              <a:solidFill>
                <a:srgbClr val="0000FF"/>
              </a:solidFill>
            </a:endParaRPr>
          </a:p>
        </p:txBody>
      </p:sp>
      <p:sp>
        <p:nvSpPr>
          <p:cNvPr id="155654" name="Text Box 2050">
            <a:extLst>
              <a:ext uri="{FF2B5EF4-FFF2-40B4-BE49-F238E27FC236}">
                <a16:creationId xmlns:a16="http://schemas.microsoft.com/office/drawing/2014/main" id="{05F68FF2-1578-76A1-ACC5-E7E2E15EF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The IG Inspection Selection Process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/>
              <a:t>Develop a Prioritized List.</a:t>
            </a:r>
            <a:endParaRPr lang="en-US" altLang="en-US" sz="1200" i="1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>
            <a:extLst>
              <a:ext uri="{FF2B5EF4-FFF2-40B4-BE49-F238E27FC236}">
                <a16:creationId xmlns:a16="http://schemas.microsoft.com/office/drawing/2014/main" id="{DAC9282B-D801-611A-7754-297E97BE89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6341C48F-2135-4867-96B0-0C5DB8ED0C5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28675" name="Rectangle 3075">
            <a:extLst>
              <a:ext uri="{FF2B5EF4-FFF2-40B4-BE49-F238E27FC236}">
                <a16:creationId xmlns:a16="http://schemas.microsoft.com/office/drawing/2014/main" id="{D098B88C-EE47-CED0-C994-3C68DB12D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382000" cy="4495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Aft>
                <a:spcPct val="50000"/>
              </a:spcAft>
              <a:buFontTx/>
              <a:buAutoNum type="arabicPeriod" startAt="7"/>
            </a:pPr>
            <a:r>
              <a:rPr lang="en-US" altLang="en-US" sz="2400"/>
              <a:t>Describe the Root-Cause Analysis Model.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50000"/>
              </a:spcAft>
              <a:buFontTx/>
              <a:buAutoNum type="arabicPeriod" startAt="7"/>
            </a:pPr>
            <a:r>
              <a:rPr lang="en-US" altLang="en-US" sz="2400"/>
              <a:t>Identify the battalion as the lowest level organization in which a commander has a staff to perform internal inspections on subordinate units as part of an OIP.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50000"/>
              </a:spcAft>
              <a:buFontTx/>
              <a:buAutoNum type="arabicPeriod" startAt="7"/>
            </a:pPr>
            <a:r>
              <a:rPr lang="en-US" altLang="en-US" sz="2400"/>
              <a:t>Describe the three phases of the Inspections Process (Preparation, Execution, and Completion).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50000"/>
              </a:spcAft>
              <a:buFontTx/>
              <a:buAutoNum type="arabicPeriod" startAt="7"/>
            </a:pPr>
            <a:r>
              <a:rPr lang="en-US" altLang="en-US" sz="2400"/>
              <a:t>Identify the five information-gathering domains  (Interviews, Sensing Sessions, Document Review, Observation, Surveys / Questionnaires).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/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/>
          </a:p>
          <a:p>
            <a:pPr marL="609600" indent="-609600" eaLnBrk="1" hangingPunct="1">
              <a:lnSpc>
                <a:spcPct val="80000"/>
              </a:lnSpc>
              <a:spcAft>
                <a:spcPct val="50000"/>
              </a:spcAft>
              <a:buFont typeface="Wingdings" panose="05000000000000000000" pitchFamily="2" charset="2"/>
              <a:buNone/>
            </a:pPr>
            <a:endParaRPr lang="en-US" altLang="en-US" sz="2400"/>
          </a:p>
          <a:p>
            <a:pPr marL="609600" indent="-609600" eaLnBrk="1" hangingPunct="1">
              <a:lnSpc>
                <a:spcPct val="80000"/>
              </a:lnSpc>
              <a:spcAft>
                <a:spcPct val="50000"/>
              </a:spcAft>
              <a:buFont typeface="Wingdings" panose="05000000000000000000" pitchFamily="2" charset="2"/>
              <a:buChar char="¬"/>
            </a:pPr>
            <a:endParaRPr lang="en-US" altLang="en-US" sz="2400"/>
          </a:p>
          <a:p>
            <a:pPr marL="609600" indent="-609600" eaLnBrk="1" hangingPunct="1">
              <a:lnSpc>
                <a:spcPct val="80000"/>
              </a:lnSpc>
              <a:spcAft>
                <a:spcPct val="50000"/>
              </a:spcAft>
              <a:buFont typeface="Wingdings" panose="05000000000000000000" pitchFamily="2" charset="2"/>
              <a:buAutoNum type="arabicPeriod" startAt="5"/>
            </a:pPr>
            <a:endParaRPr lang="en-US" altLang="en-US" sz="2400"/>
          </a:p>
          <a:p>
            <a:pPr marL="609600" indent="-609600" eaLnBrk="1" hangingPunct="1">
              <a:lnSpc>
                <a:spcPct val="80000"/>
              </a:lnSpc>
              <a:spcAft>
                <a:spcPct val="50000"/>
              </a:spcAft>
              <a:buFont typeface="Wingdings" panose="05000000000000000000" pitchFamily="2" charset="2"/>
              <a:buNone/>
            </a:pPr>
            <a:endParaRPr lang="en-US" altLang="en-US" sz="2400">
              <a:solidFill>
                <a:srgbClr val="009900"/>
              </a:solidFill>
            </a:endParaRPr>
          </a:p>
        </p:txBody>
      </p:sp>
      <p:sp>
        <p:nvSpPr>
          <p:cNvPr id="28676" name="Text Box 2050">
            <a:extLst>
              <a:ext uri="{FF2B5EF4-FFF2-40B4-BE49-F238E27FC236}">
                <a16:creationId xmlns:a16="http://schemas.microsoft.com/office/drawing/2014/main" id="{00E71126-05E3-E410-5B47-3812081EB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ELOs</a:t>
            </a:r>
          </a:p>
        </p:txBody>
      </p:sp>
      <p:grpSp>
        <p:nvGrpSpPr>
          <p:cNvPr id="28677" name="Group 11">
            <a:extLst>
              <a:ext uri="{FF2B5EF4-FFF2-40B4-BE49-F238E27FC236}">
                <a16:creationId xmlns:a16="http://schemas.microsoft.com/office/drawing/2014/main" id="{B1ACE8E4-2413-505B-6C94-BD75504809C4}"/>
              </a:ext>
            </a:extLst>
          </p:cNvPr>
          <p:cNvGrpSpPr>
            <a:grpSpLocks/>
          </p:cNvGrpSpPr>
          <p:nvPr/>
        </p:nvGrpSpPr>
        <p:grpSpPr bwMode="auto">
          <a:xfrm>
            <a:off x="7531100" y="228600"/>
            <a:ext cx="1612900" cy="1219200"/>
            <a:chOff x="7987901" y="228600"/>
            <a:chExt cx="1613299" cy="1219200"/>
          </a:xfrm>
        </p:grpSpPr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id="{33C9BBEC-DA30-FA94-8F81-65A6FAC8D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7901" y="228600"/>
              <a:ext cx="1232205" cy="1219200"/>
            </a:xfrm>
            <a:prstGeom prst="star5">
              <a:avLst/>
            </a:prstGeom>
            <a:solidFill>
              <a:srgbClr val="F9F96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8679" name="Text Box 6">
              <a:extLst>
                <a:ext uri="{FF2B5EF4-FFF2-40B4-BE49-F238E27FC236}">
                  <a16:creationId xmlns:a16="http://schemas.microsoft.com/office/drawing/2014/main" id="{6FB4C6FA-5266-F8FC-9166-9E95E86B62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1559" y="762000"/>
              <a:ext cx="12696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>
                  <a:latin typeface="Tempus Sans ITC" panose="04020404030D07020202" pitchFamily="82" charset="0"/>
                </a:rPr>
                <a:t>ELO</a:t>
              </a:r>
            </a:p>
          </p:txBody>
        </p:sp>
      </p:grp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026">
            <a:extLst>
              <a:ext uri="{FF2B5EF4-FFF2-40B4-BE49-F238E27FC236}">
                <a16:creationId xmlns:a16="http://schemas.microsoft.com/office/drawing/2014/main" id="{CC7AE713-3355-C097-C49F-45E44B5F4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238" y="6256338"/>
            <a:ext cx="28035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236" tIns="36619" rIns="73236" bIns="36619" anchor="ctr"/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900" b="0">
              <a:latin typeface="Times New Roman" panose="02020603050405020304" pitchFamily="18" charset="0"/>
            </a:endParaRPr>
          </a:p>
        </p:txBody>
      </p:sp>
      <p:sp>
        <p:nvSpPr>
          <p:cNvPr id="157699" name="Rectangle 1027">
            <a:extLst>
              <a:ext uri="{FF2B5EF4-FFF2-40B4-BE49-F238E27FC236}">
                <a16:creationId xmlns:a16="http://schemas.microsoft.com/office/drawing/2014/main" id="{81AB30C6-EDB8-5880-9BB3-99FF1AC6D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6975" y="895350"/>
            <a:ext cx="21145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1974" tIns="35356" rIns="71974" bIns="35356" anchor="ctr"/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900" b="0">
              <a:latin typeface="Times New Roman" panose="02020603050405020304" pitchFamily="18" charset="0"/>
            </a:endParaRPr>
          </a:p>
        </p:txBody>
      </p:sp>
      <p:sp>
        <p:nvSpPr>
          <p:cNvPr id="465924" name="Oval 1028">
            <a:extLst>
              <a:ext uri="{FF2B5EF4-FFF2-40B4-BE49-F238E27FC236}">
                <a16:creationId xmlns:a16="http://schemas.microsoft.com/office/drawing/2014/main" id="{76397807-66EB-6492-888E-F26B9F8B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066800"/>
            <a:ext cx="4521200" cy="1122363"/>
          </a:xfrm>
          <a:prstGeom prst="ellipse">
            <a:avLst/>
          </a:prstGeom>
          <a:solidFill>
            <a:srgbClr val="FFCC99"/>
          </a:solidFill>
          <a:ln w="12700">
            <a:noFill/>
            <a:round/>
            <a:headEnd/>
            <a:tailEnd/>
          </a:ln>
          <a:effectLst/>
        </p:spPr>
        <p:txBody>
          <a:bodyPr wrap="none" lIns="71974" tIns="35356" rIns="71974" bIns="35356" anchor="ctr"/>
          <a:lstStyle/>
          <a:p>
            <a:pPr algn="ctr" defTabSz="727075">
              <a:defRPr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CONSIDER THE COMMANDER’S</a:t>
            </a:r>
          </a:p>
          <a:p>
            <a:pPr algn="ctr" defTabSz="727075">
              <a:defRPr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GUIDANCE  AND CURRENT  TRENDS</a:t>
            </a:r>
          </a:p>
        </p:txBody>
      </p:sp>
      <p:sp>
        <p:nvSpPr>
          <p:cNvPr id="465925" name="Rectangle 1029">
            <a:extLst>
              <a:ext uri="{FF2B5EF4-FFF2-40B4-BE49-F238E27FC236}">
                <a16:creationId xmlns:a16="http://schemas.microsoft.com/office/drawing/2014/main" id="{6B6E0A22-BB01-C9D2-6C67-CB0D72931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733800"/>
            <a:ext cx="3505200" cy="13716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7127" tIns="45457" rIns="87127" bIns="45457" anchor="ctr"/>
          <a:lstStyle/>
          <a:p>
            <a:pPr defTabSz="866775">
              <a:defRPr/>
            </a:pPr>
            <a:r>
              <a:rPr lang="en-US" sz="19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 OIP</a:t>
            </a:r>
          </a:p>
          <a:p>
            <a:pPr defTabSz="866775">
              <a:defRPr/>
            </a:pPr>
            <a:r>
              <a:rPr lang="en-US" sz="19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 Risk Management</a:t>
            </a:r>
          </a:p>
          <a:p>
            <a:pPr defTabSz="866775">
              <a:defRPr/>
            </a:pPr>
            <a:r>
              <a:rPr lang="en-US" sz="19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3.  Force Protection</a:t>
            </a:r>
          </a:p>
          <a:p>
            <a:pPr defTabSz="866775">
              <a:defRPr/>
            </a:pPr>
            <a:r>
              <a:rPr lang="en-US" sz="19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4.  Property Accountability</a:t>
            </a:r>
          </a:p>
        </p:txBody>
      </p:sp>
      <p:sp>
        <p:nvSpPr>
          <p:cNvPr id="157702" name="AutoShape 1030">
            <a:extLst>
              <a:ext uri="{FF2B5EF4-FFF2-40B4-BE49-F238E27FC236}">
                <a16:creationId xmlns:a16="http://schemas.microsoft.com/office/drawing/2014/main" id="{C9DEEFDA-056B-4D49-105A-1D96363D4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038" y="2286000"/>
            <a:ext cx="2544762" cy="892175"/>
          </a:xfrm>
          <a:prstGeom prst="downArrow">
            <a:avLst>
              <a:gd name="adj1" fmla="val 50000"/>
              <a:gd name="adj2" fmla="val 50093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71974" tIns="35356" rIns="71974" bIns="35356" anchor="ctr"/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200" b="0">
                <a:solidFill>
                  <a:srgbClr val="FFFFFF"/>
                </a:solidFill>
                <a:latin typeface="Arial Black" panose="020B0A04020102020204" pitchFamily="34" charset="0"/>
              </a:rPr>
              <a:t>ANALYZE THE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200" b="0">
                <a:solidFill>
                  <a:srgbClr val="FFFFFF"/>
                </a:solidFill>
                <a:latin typeface="Arial Black" panose="020B0A04020102020204" pitchFamily="34" charset="0"/>
              </a:rPr>
              <a:t>INFORMATION</a:t>
            </a:r>
          </a:p>
        </p:txBody>
      </p:sp>
      <p:grpSp>
        <p:nvGrpSpPr>
          <p:cNvPr id="157703" name="Group 1031">
            <a:extLst>
              <a:ext uri="{FF2B5EF4-FFF2-40B4-BE49-F238E27FC236}">
                <a16:creationId xmlns:a16="http://schemas.microsoft.com/office/drawing/2014/main" id="{4C24F899-493C-FA67-A79F-BA98560A7C81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3352800"/>
            <a:ext cx="3338513" cy="858838"/>
            <a:chOff x="1328" y="2840"/>
            <a:chExt cx="2628" cy="685"/>
          </a:xfrm>
        </p:grpSpPr>
        <p:sp>
          <p:nvSpPr>
            <p:cNvPr id="465928" name="Freeform 1032">
              <a:extLst>
                <a:ext uri="{FF2B5EF4-FFF2-40B4-BE49-F238E27FC236}">
                  <a16:creationId xmlns:a16="http://schemas.microsoft.com/office/drawing/2014/main" id="{51CCAA5B-274B-26AC-4027-6DD368704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" y="3106"/>
              <a:ext cx="928" cy="419"/>
            </a:xfrm>
            <a:custGeom>
              <a:avLst/>
              <a:gdLst/>
              <a:ahLst/>
              <a:cxnLst>
                <a:cxn ang="0">
                  <a:pos x="0" y="209"/>
                </a:cxn>
                <a:cxn ang="0">
                  <a:pos x="397" y="0"/>
                </a:cxn>
                <a:cxn ang="0">
                  <a:pos x="397" y="104"/>
                </a:cxn>
                <a:cxn ang="0">
                  <a:pos x="927" y="104"/>
                </a:cxn>
                <a:cxn ang="0">
                  <a:pos x="927" y="314"/>
                </a:cxn>
                <a:cxn ang="0">
                  <a:pos x="397" y="314"/>
                </a:cxn>
                <a:cxn ang="0">
                  <a:pos x="397" y="418"/>
                </a:cxn>
                <a:cxn ang="0">
                  <a:pos x="0" y="209"/>
                </a:cxn>
              </a:cxnLst>
              <a:rect l="0" t="0" r="r" b="b"/>
              <a:pathLst>
                <a:path w="928" h="419">
                  <a:moveTo>
                    <a:pt x="0" y="209"/>
                  </a:moveTo>
                  <a:lnTo>
                    <a:pt x="397" y="0"/>
                  </a:lnTo>
                  <a:lnTo>
                    <a:pt x="397" y="104"/>
                  </a:lnTo>
                  <a:lnTo>
                    <a:pt x="927" y="104"/>
                  </a:lnTo>
                  <a:lnTo>
                    <a:pt x="927" y="314"/>
                  </a:lnTo>
                  <a:lnTo>
                    <a:pt x="397" y="314"/>
                  </a:lnTo>
                  <a:lnTo>
                    <a:pt x="397" y="418"/>
                  </a:lnTo>
                  <a:lnTo>
                    <a:pt x="0" y="209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57867" name="Rectangle 1033">
              <a:extLst>
                <a:ext uri="{FF2B5EF4-FFF2-40B4-BE49-F238E27FC236}">
                  <a16:creationId xmlns:a16="http://schemas.microsoft.com/office/drawing/2014/main" id="{D4A6C1F9-25CF-434F-8143-37F488AC3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" y="2840"/>
              <a:ext cx="1544" cy="608"/>
            </a:xfrm>
            <a:prstGeom prst="rect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7127" tIns="45457" rIns="87127" bIns="45457" anchor="ctr"/>
            <a:lstStyle>
              <a:lvl1pPr defTabSz="866775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66775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66775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66775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66775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667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667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667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667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tx2"/>
                  </a:solidFill>
                </a:rPr>
                <a:t>COMMANDER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tx2"/>
                  </a:solidFill>
                </a:rPr>
                <a:t>APPROVES LIST</a:t>
              </a:r>
            </a:p>
          </p:txBody>
        </p:sp>
      </p:grpSp>
      <p:grpSp>
        <p:nvGrpSpPr>
          <p:cNvPr id="157704" name="Group 1034">
            <a:extLst>
              <a:ext uri="{FF2B5EF4-FFF2-40B4-BE49-F238E27FC236}">
                <a16:creationId xmlns:a16="http://schemas.microsoft.com/office/drawing/2014/main" id="{0D01EB3F-ED97-0532-30A7-086DAFBD806F}"/>
              </a:ext>
            </a:extLst>
          </p:cNvPr>
          <p:cNvGrpSpPr>
            <a:grpSpLocks/>
          </p:cNvGrpSpPr>
          <p:nvPr/>
        </p:nvGrpSpPr>
        <p:grpSpPr bwMode="auto">
          <a:xfrm>
            <a:off x="549275" y="4576763"/>
            <a:ext cx="3221038" cy="2160587"/>
            <a:chOff x="346" y="2883"/>
            <a:chExt cx="2029" cy="1361"/>
          </a:xfrm>
        </p:grpSpPr>
        <p:sp>
          <p:nvSpPr>
            <p:cNvPr id="157711" name="Rectangle 1035">
              <a:extLst>
                <a:ext uri="{FF2B5EF4-FFF2-40B4-BE49-F238E27FC236}">
                  <a16:creationId xmlns:a16="http://schemas.microsoft.com/office/drawing/2014/main" id="{4FA8B77F-0F25-E03F-C56B-457B79AAA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" y="3941"/>
              <a:ext cx="1191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236" tIns="36619" rIns="73236" bIns="36619" anchor="ctr"/>
            <a:lstStyle>
              <a:lvl1pPr defTabSz="727075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27075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27075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27075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27075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900" b="0">
                <a:latin typeface="Times New Roman" panose="02020603050405020304" pitchFamily="18" charset="0"/>
              </a:endParaRPr>
            </a:p>
          </p:txBody>
        </p:sp>
        <p:sp>
          <p:nvSpPr>
            <p:cNvPr id="465932" name="Freeform 1036">
              <a:extLst>
                <a:ext uri="{FF2B5EF4-FFF2-40B4-BE49-F238E27FC236}">
                  <a16:creationId xmlns:a16="http://schemas.microsoft.com/office/drawing/2014/main" id="{764EE288-C6DD-8B50-CE6F-99F6D1124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982"/>
              <a:ext cx="1919" cy="11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98" y="0"/>
                </a:cxn>
                <a:cxn ang="0">
                  <a:pos x="2398" y="1513"/>
                </a:cxn>
                <a:cxn ang="0">
                  <a:pos x="0" y="1513"/>
                </a:cxn>
                <a:cxn ang="0">
                  <a:pos x="0" y="0"/>
                </a:cxn>
              </a:cxnLst>
              <a:rect l="0" t="0" r="r" b="b"/>
              <a:pathLst>
                <a:path w="2399" h="1514">
                  <a:moveTo>
                    <a:pt x="0" y="0"/>
                  </a:moveTo>
                  <a:lnTo>
                    <a:pt x="2398" y="0"/>
                  </a:lnTo>
                  <a:lnTo>
                    <a:pt x="2398" y="1513"/>
                  </a:lnTo>
                  <a:lnTo>
                    <a:pt x="0" y="1513"/>
                  </a:lnTo>
                  <a:lnTo>
                    <a:pt x="0" y="0"/>
                  </a:lnTo>
                </a:path>
              </a:pathLst>
            </a:custGeom>
            <a:solidFill>
              <a:srgbClr val="8080A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33" name="Line 1037">
              <a:extLst>
                <a:ext uri="{FF2B5EF4-FFF2-40B4-BE49-F238E27FC236}">
                  <a16:creationId xmlns:a16="http://schemas.microsoft.com/office/drawing/2014/main" id="{B0F5486A-E887-D577-3E6C-18199FE454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" y="3686"/>
              <a:ext cx="19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34" name="Line 1038">
              <a:extLst>
                <a:ext uri="{FF2B5EF4-FFF2-40B4-BE49-F238E27FC236}">
                  <a16:creationId xmlns:a16="http://schemas.microsoft.com/office/drawing/2014/main" id="{04F03A8E-7F1E-11AA-DE43-3435A254C3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" y="3846"/>
              <a:ext cx="19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35" name="Line 1039">
              <a:extLst>
                <a:ext uri="{FF2B5EF4-FFF2-40B4-BE49-F238E27FC236}">
                  <a16:creationId xmlns:a16="http://schemas.microsoft.com/office/drawing/2014/main" id="{3C6DAFB7-D548-FB58-5F0D-0BD3889CF4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" y="3523"/>
              <a:ext cx="19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36" name="Line 1040">
              <a:extLst>
                <a:ext uri="{FF2B5EF4-FFF2-40B4-BE49-F238E27FC236}">
                  <a16:creationId xmlns:a16="http://schemas.microsoft.com/office/drawing/2014/main" id="{4CAC11D9-B769-DD02-AAC2-F317E0EEEE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" y="4007"/>
              <a:ext cx="19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37" name="Line 1041">
              <a:extLst>
                <a:ext uri="{FF2B5EF4-FFF2-40B4-BE49-F238E27FC236}">
                  <a16:creationId xmlns:a16="http://schemas.microsoft.com/office/drawing/2014/main" id="{AA833395-92A6-7C2D-C19C-3407A34DF2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" y="3356"/>
              <a:ext cx="19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38" name="Line 1042">
              <a:extLst>
                <a:ext uri="{FF2B5EF4-FFF2-40B4-BE49-F238E27FC236}">
                  <a16:creationId xmlns:a16="http://schemas.microsoft.com/office/drawing/2014/main" id="{9E9F361E-F3D3-9AF2-5037-108054D4EA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" y="3186"/>
              <a:ext cx="19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39" name="Line 1043">
              <a:extLst>
                <a:ext uri="{FF2B5EF4-FFF2-40B4-BE49-F238E27FC236}">
                  <a16:creationId xmlns:a16="http://schemas.microsoft.com/office/drawing/2014/main" id="{F18C917F-CA54-4FB3-5F48-9081ED91F5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" y="3174"/>
              <a:ext cx="19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40" name="Line 1044">
              <a:extLst>
                <a:ext uri="{FF2B5EF4-FFF2-40B4-BE49-F238E27FC236}">
                  <a16:creationId xmlns:a16="http://schemas.microsoft.com/office/drawing/2014/main" id="{141C7D86-E2B2-568A-3402-6442F2F3EB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8" y="3189"/>
              <a:ext cx="0" cy="9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41" name="Line 1045">
              <a:extLst>
                <a:ext uri="{FF2B5EF4-FFF2-40B4-BE49-F238E27FC236}">
                  <a16:creationId xmlns:a16="http://schemas.microsoft.com/office/drawing/2014/main" id="{E1D84778-C045-3BDB-2AFD-201F31ECEA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8" y="3189"/>
              <a:ext cx="0" cy="9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42" name="Line 1046">
              <a:extLst>
                <a:ext uri="{FF2B5EF4-FFF2-40B4-BE49-F238E27FC236}">
                  <a16:creationId xmlns:a16="http://schemas.microsoft.com/office/drawing/2014/main" id="{0789A5B5-2D97-035E-B63E-8B89DF4671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5" y="3193"/>
              <a:ext cx="0" cy="9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43" name="Line 1047">
              <a:extLst>
                <a:ext uri="{FF2B5EF4-FFF2-40B4-BE49-F238E27FC236}">
                  <a16:creationId xmlns:a16="http://schemas.microsoft.com/office/drawing/2014/main" id="{48A0CB6C-2224-49F6-A2B5-D21EFE4EB6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52" y="3189"/>
              <a:ext cx="0" cy="9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44" name="Line 1048">
              <a:extLst>
                <a:ext uri="{FF2B5EF4-FFF2-40B4-BE49-F238E27FC236}">
                  <a16:creationId xmlns:a16="http://schemas.microsoft.com/office/drawing/2014/main" id="{45373397-4CFE-588F-C0E6-FF5C543DA1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99" y="3189"/>
              <a:ext cx="0" cy="9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45" name="Line 1049">
              <a:extLst>
                <a:ext uri="{FF2B5EF4-FFF2-40B4-BE49-F238E27FC236}">
                  <a16:creationId xmlns:a16="http://schemas.microsoft.com/office/drawing/2014/main" id="{5030296D-1F90-7868-F082-53955074D4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6" y="3193"/>
              <a:ext cx="0" cy="9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46" name="Freeform 1050">
              <a:extLst>
                <a:ext uri="{FF2B5EF4-FFF2-40B4-BE49-F238E27FC236}">
                  <a16:creationId xmlns:a16="http://schemas.microsoft.com/office/drawing/2014/main" id="{B3A9ED23-4CDB-E035-CCB4-A09EEB6B6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" y="2966"/>
              <a:ext cx="1919" cy="11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98" y="0"/>
                </a:cxn>
                <a:cxn ang="0">
                  <a:pos x="2398" y="1515"/>
                </a:cxn>
                <a:cxn ang="0">
                  <a:pos x="0" y="1515"/>
                </a:cxn>
                <a:cxn ang="0">
                  <a:pos x="0" y="0"/>
                </a:cxn>
              </a:cxnLst>
              <a:rect l="0" t="0" r="r" b="b"/>
              <a:pathLst>
                <a:path w="2399" h="1516">
                  <a:moveTo>
                    <a:pt x="0" y="0"/>
                  </a:moveTo>
                  <a:lnTo>
                    <a:pt x="2398" y="0"/>
                  </a:lnTo>
                  <a:lnTo>
                    <a:pt x="2398" y="1515"/>
                  </a:lnTo>
                  <a:lnTo>
                    <a:pt x="0" y="1515"/>
                  </a:lnTo>
                  <a:lnTo>
                    <a:pt x="0" y="0"/>
                  </a:lnTo>
                </a:path>
              </a:pathLst>
            </a:custGeom>
            <a:solidFill>
              <a:srgbClr val="A0A0C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47" name="Line 1051">
              <a:extLst>
                <a:ext uri="{FF2B5EF4-FFF2-40B4-BE49-F238E27FC236}">
                  <a16:creationId xmlns:a16="http://schemas.microsoft.com/office/drawing/2014/main" id="{2D65D332-AA5D-BD8D-5450-40AE2A3879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" y="3670"/>
              <a:ext cx="19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48" name="Line 1052">
              <a:extLst>
                <a:ext uri="{FF2B5EF4-FFF2-40B4-BE49-F238E27FC236}">
                  <a16:creationId xmlns:a16="http://schemas.microsoft.com/office/drawing/2014/main" id="{CFCABFF0-2E90-7592-C73A-BEA2F88EE0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" y="3831"/>
              <a:ext cx="19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49" name="Line 1053">
              <a:extLst>
                <a:ext uri="{FF2B5EF4-FFF2-40B4-BE49-F238E27FC236}">
                  <a16:creationId xmlns:a16="http://schemas.microsoft.com/office/drawing/2014/main" id="{C891691B-0C4A-7C46-278D-840CF37456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" y="3508"/>
              <a:ext cx="19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50" name="Line 1054">
              <a:extLst>
                <a:ext uri="{FF2B5EF4-FFF2-40B4-BE49-F238E27FC236}">
                  <a16:creationId xmlns:a16="http://schemas.microsoft.com/office/drawing/2014/main" id="{D9F20C91-026E-8642-C51A-80A06F929C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" y="3992"/>
              <a:ext cx="19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51" name="Line 1055">
              <a:extLst>
                <a:ext uri="{FF2B5EF4-FFF2-40B4-BE49-F238E27FC236}">
                  <a16:creationId xmlns:a16="http://schemas.microsoft.com/office/drawing/2014/main" id="{BD0E0C17-77BE-9DF0-6EA5-F807CB4252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" y="3340"/>
              <a:ext cx="19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52" name="Line 1056">
              <a:extLst>
                <a:ext uri="{FF2B5EF4-FFF2-40B4-BE49-F238E27FC236}">
                  <a16:creationId xmlns:a16="http://schemas.microsoft.com/office/drawing/2014/main" id="{A6CA7282-7756-23B4-F238-BBFAEB8467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" y="3171"/>
              <a:ext cx="19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53" name="Line 1057">
              <a:extLst>
                <a:ext uri="{FF2B5EF4-FFF2-40B4-BE49-F238E27FC236}">
                  <a16:creationId xmlns:a16="http://schemas.microsoft.com/office/drawing/2014/main" id="{0354F47C-FD8A-463A-BF8B-4618158BFE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" y="3159"/>
              <a:ext cx="19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54" name="Line 1058">
              <a:extLst>
                <a:ext uri="{FF2B5EF4-FFF2-40B4-BE49-F238E27FC236}">
                  <a16:creationId xmlns:a16="http://schemas.microsoft.com/office/drawing/2014/main" id="{A8CAA042-F138-7DD4-E253-24E68FE963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0" y="3178"/>
              <a:ext cx="0" cy="9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55" name="Line 1059">
              <a:extLst>
                <a:ext uri="{FF2B5EF4-FFF2-40B4-BE49-F238E27FC236}">
                  <a16:creationId xmlns:a16="http://schemas.microsoft.com/office/drawing/2014/main" id="{AA40915C-1A39-A24F-CC94-CF7679AE6C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9" y="3178"/>
              <a:ext cx="0" cy="9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56" name="Line 1060">
              <a:extLst>
                <a:ext uri="{FF2B5EF4-FFF2-40B4-BE49-F238E27FC236}">
                  <a16:creationId xmlns:a16="http://schemas.microsoft.com/office/drawing/2014/main" id="{0172CE28-F3E0-0B0D-70A0-29A9EA79D1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6" y="3178"/>
              <a:ext cx="0" cy="9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57" name="Line 1061">
              <a:extLst>
                <a:ext uri="{FF2B5EF4-FFF2-40B4-BE49-F238E27FC236}">
                  <a16:creationId xmlns:a16="http://schemas.microsoft.com/office/drawing/2014/main" id="{C1A18E84-1ACE-4739-5B91-2CD6534AA7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4" y="3174"/>
              <a:ext cx="0" cy="9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58" name="Line 1062">
              <a:extLst>
                <a:ext uri="{FF2B5EF4-FFF2-40B4-BE49-F238E27FC236}">
                  <a16:creationId xmlns:a16="http://schemas.microsoft.com/office/drawing/2014/main" id="{657DAB0C-8CBB-0408-E20A-1036F0AD92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1" y="3178"/>
              <a:ext cx="0" cy="9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59" name="Line 1063">
              <a:extLst>
                <a:ext uri="{FF2B5EF4-FFF2-40B4-BE49-F238E27FC236}">
                  <a16:creationId xmlns:a16="http://schemas.microsoft.com/office/drawing/2014/main" id="{9CFE11D5-CA5F-A04E-BC67-1311D21F24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7" y="3178"/>
              <a:ext cx="0" cy="9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60" name="Freeform 1064">
              <a:extLst>
                <a:ext uri="{FF2B5EF4-FFF2-40B4-BE49-F238E27FC236}">
                  <a16:creationId xmlns:a16="http://schemas.microsoft.com/office/drawing/2014/main" id="{30985B35-463D-916A-6CCD-71D7C5D22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951"/>
              <a:ext cx="1922" cy="11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1" y="0"/>
                </a:cxn>
                <a:cxn ang="0">
                  <a:pos x="2401" y="1515"/>
                </a:cxn>
                <a:cxn ang="0">
                  <a:pos x="0" y="1515"/>
                </a:cxn>
                <a:cxn ang="0">
                  <a:pos x="0" y="0"/>
                </a:cxn>
              </a:cxnLst>
              <a:rect l="0" t="0" r="r" b="b"/>
              <a:pathLst>
                <a:path w="2402" h="1516">
                  <a:moveTo>
                    <a:pt x="0" y="0"/>
                  </a:moveTo>
                  <a:lnTo>
                    <a:pt x="2401" y="0"/>
                  </a:lnTo>
                  <a:lnTo>
                    <a:pt x="2401" y="1515"/>
                  </a:lnTo>
                  <a:lnTo>
                    <a:pt x="0" y="1515"/>
                  </a:lnTo>
                  <a:lnTo>
                    <a:pt x="0" y="0"/>
                  </a:lnTo>
                </a:path>
              </a:pathLst>
            </a:custGeom>
            <a:solidFill>
              <a:srgbClr val="C0C0E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61" name="Line 1065">
              <a:extLst>
                <a:ext uri="{FF2B5EF4-FFF2-40B4-BE49-F238E27FC236}">
                  <a16:creationId xmlns:a16="http://schemas.microsoft.com/office/drawing/2014/main" id="{C72C12CE-1FD3-57D0-DC6C-FDE196A006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" y="3655"/>
              <a:ext cx="191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62" name="Line 1066">
              <a:extLst>
                <a:ext uri="{FF2B5EF4-FFF2-40B4-BE49-F238E27FC236}">
                  <a16:creationId xmlns:a16="http://schemas.microsoft.com/office/drawing/2014/main" id="{02889FB9-C501-4604-D923-3337E5EF20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" y="3816"/>
              <a:ext cx="19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63" name="Line 1067">
              <a:extLst>
                <a:ext uri="{FF2B5EF4-FFF2-40B4-BE49-F238E27FC236}">
                  <a16:creationId xmlns:a16="http://schemas.microsoft.com/office/drawing/2014/main" id="{022C1B7B-44A5-60D5-9FE3-C24AABB78E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" y="3493"/>
              <a:ext cx="19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64" name="Line 1068">
              <a:extLst>
                <a:ext uri="{FF2B5EF4-FFF2-40B4-BE49-F238E27FC236}">
                  <a16:creationId xmlns:a16="http://schemas.microsoft.com/office/drawing/2014/main" id="{0BFAA5CC-68E4-5211-F421-45F9F27B54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" y="3976"/>
              <a:ext cx="19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65" name="Line 1069">
              <a:extLst>
                <a:ext uri="{FF2B5EF4-FFF2-40B4-BE49-F238E27FC236}">
                  <a16:creationId xmlns:a16="http://schemas.microsoft.com/office/drawing/2014/main" id="{2EB4D38B-850C-83C8-47E0-BD836F5659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" y="3325"/>
              <a:ext cx="19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66" name="Line 1070">
              <a:extLst>
                <a:ext uri="{FF2B5EF4-FFF2-40B4-BE49-F238E27FC236}">
                  <a16:creationId xmlns:a16="http://schemas.microsoft.com/office/drawing/2014/main" id="{ACE15DD3-5B97-391B-1351-39BC936101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" y="3156"/>
              <a:ext cx="191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67" name="Line 1071">
              <a:extLst>
                <a:ext uri="{FF2B5EF4-FFF2-40B4-BE49-F238E27FC236}">
                  <a16:creationId xmlns:a16="http://schemas.microsoft.com/office/drawing/2014/main" id="{32BD4BB6-3ED2-9738-95F2-995549B4AA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" y="3143"/>
              <a:ext cx="191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68" name="Line 1072">
              <a:extLst>
                <a:ext uri="{FF2B5EF4-FFF2-40B4-BE49-F238E27FC236}">
                  <a16:creationId xmlns:a16="http://schemas.microsoft.com/office/drawing/2014/main" id="{104CC4AA-D325-97F3-98A1-D0F71103F3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2" y="3159"/>
              <a:ext cx="0" cy="9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69" name="Line 1073">
              <a:extLst>
                <a:ext uri="{FF2B5EF4-FFF2-40B4-BE49-F238E27FC236}">
                  <a16:creationId xmlns:a16="http://schemas.microsoft.com/office/drawing/2014/main" id="{A31E80ED-AB41-C06F-894B-C54B5A3BB6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2" y="3159"/>
              <a:ext cx="0" cy="9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70" name="Line 1074">
              <a:extLst>
                <a:ext uri="{FF2B5EF4-FFF2-40B4-BE49-F238E27FC236}">
                  <a16:creationId xmlns:a16="http://schemas.microsoft.com/office/drawing/2014/main" id="{E44A3F66-8A8D-E073-7031-1C994ED672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8" y="3159"/>
              <a:ext cx="0" cy="9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71" name="Line 1075">
              <a:extLst>
                <a:ext uri="{FF2B5EF4-FFF2-40B4-BE49-F238E27FC236}">
                  <a16:creationId xmlns:a16="http://schemas.microsoft.com/office/drawing/2014/main" id="{43F2B844-C02A-04EC-87C7-5EC05B2C19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16" y="3159"/>
              <a:ext cx="0" cy="9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72" name="Line 1076">
              <a:extLst>
                <a:ext uri="{FF2B5EF4-FFF2-40B4-BE49-F238E27FC236}">
                  <a16:creationId xmlns:a16="http://schemas.microsoft.com/office/drawing/2014/main" id="{E9DF69E2-DE48-4DAC-A381-A9D0680512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3" y="3159"/>
              <a:ext cx="0" cy="9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73" name="Line 1077">
              <a:extLst>
                <a:ext uri="{FF2B5EF4-FFF2-40B4-BE49-F238E27FC236}">
                  <a16:creationId xmlns:a16="http://schemas.microsoft.com/office/drawing/2014/main" id="{379DD416-791D-F465-7A01-3ECB8F9D76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89" y="3159"/>
              <a:ext cx="0" cy="9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74" name="Freeform 1078">
              <a:extLst>
                <a:ext uri="{FF2B5EF4-FFF2-40B4-BE49-F238E27FC236}">
                  <a16:creationId xmlns:a16="http://schemas.microsoft.com/office/drawing/2014/main" id="{7EB6750F-A300-F24A-6E29-B126DEB0A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" y="2935"/>
              <a:ext cx="1921" cy="11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1" y="0"/>
                </a:cxn>
                <a:cxn ang="0">
                  <a:pos x="2401" y="1515"/>
                </a:cxn>
                <a:cxn ang="0">
                  <a:pos x="0" y="1515"/>
                </a:cxn>
                <a:cxn ang="0">
                  <a:pos x="0" y="0"/>
                </a:cxn>
              </a:cxnLst>
              <a:rect l="0" t="0" r="r" b="b"/>
              <a:pathLst>
                <a:path w="2402" h="1516">
                  <a:moveTo>
                    <a:pt x="0" y="0"/>
                  </a:moveTo>
                  <a:lnTo>
                    <a:pt x="2401" y="0"/>
                  </a:lnTo>
                  <a:lnTo>
                    <a:pt x="2401" y="1515"/>
                  </a:lnTo>
                  <a:lnTo>
                    <a:pt x="0" y="1515"/>
                  </a:lnTo>
                  <a:lnTo>
                    <a:pt x="0" y="0"/>
                  </a:lnTo>
                </a:path>
              </a:pathLst>
            </a:custGeom>
            <a:solidFill>
              <a:srgbClr val="C0C0E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75" name="Line 1079">
              <a:extLst>
                <a:ext uri="{FF2B5EF4-FFF2-40B4-BE49-F238E27FC236}">
                  <a16:creationId xmlns:a16="http://schemas.microsoft.com/office/drawing/2014/main" id="{1B8DEB29-CE76-932C-906A-2AA74359D0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" y="3639"/>
              <a:ext cx="19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76" name="Line 1080">
              <a:extLst>
                <a:ext uri="{FF2B5EF4-FFF2-40B4-BE49-F238E27FC236}">
                  <a16:creationId xmlns:a16="http://schemas.microsoft.com/office/drawing/2014/main" id="{D18D7131-FF08-DF37-8537-E93C491404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" y="3801"/>
              <a:ext cx="19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77" name="Line 1081">
              <a:extLst>
                <a:ext uri="{FF2B5EF4-FFF2-40B4-BE49-F238E27FC236}">
                  <a16:creationId xmlns:a16="http://schemas.microsoft.com/office/drawing/2014/main" id="{93DCC45F-8C86-2F10-BA77-8A83C6B9CB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" y="3477"/>
              <a:ext cx="19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78" name="Line 1082">
              <a:extLst>
                <a:ext uri="{FF2B5EF4-FFF2-40B4-BE49-F238E27FC236}">
                  <a16:creationId xmlns:a16="http://schemas.microsoft.com/office/drawing/2014/main" id="{83CADF2C-98FA-38FF-D258-4BC90A9E6F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" y="3963"/>
              <a:ext cx="19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79" name="Line 1083">
              <a:extLst>
                <a:ext uri="{FF2B5EF4-FFF2-40B4-BE49-F238E27FC236}">
                  <a16:creationId xmlns:a16="http://schemas.microsoft.com/office/drawing/2014/main" id="{AB7DB2A9-4058-7A4A-A13A-7EC03A5E08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" y="3312"/>
              <a:ext cx="19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80" name="Line 1084">
              <a:extLst>
                <a:ext uri="{FF2B5EF4-FFF2-40B4-BE49-F238E27FC236}">
                  <a16:creationId xmlns:a16="http://schemas.microsoft.com/office/drawing/2014/main" id="{43440839-3A6A-CD5B-CDF5-AC6ED2F10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" y="3141"/>
              <a:ext cx="19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81" name="Line 1085">
              <a:extLst>
                <a:ext uri="{FF2B5EF4-FFF2-40B4-BE49-F238E27FC236}">
                  <a16:creationId xmlns:a16="http://schemas.microsoft.com/office/drawing/2014/main" id="{92FD39D5-6BFE-668A-25AD-E86625EE3C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" y="3128"/>
              <a:ext cx="19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82" name="Line 1086">
              <a:extLst>
                <a:ext uri="{FF2B5EF4-FFF2-40B4-BE49-F238E27FC236}">
                  <a16:creationId xmlns:a16="http://schemas.microsoft.com/office/drawing/2014/main" id="{1368826C-FE93-92A9-3727-13F0BC66BB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6" y="3147"/>
              <a:ext cx="0" cy="9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83" name="Line 1087">
              <a:extLst>
                <a:ext uri="{FF2B5EF4-FFF2-40B4-BE49-F238E27FC236}">
                  <a16:creationId xmlns:a16="http://schemas.microsoft.com/office/drawing/2014/main" id="{045479D3-97AC-4D96-A309-0E037B641D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3" y="3147"/>
              <a:ext cx="0" cy="9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84" name="Line 1088">
              <a:extLst>
                <a:ext uri="{FF2B5EF4-FFF2-40B4-BE49-F238E27FC236}">
                  <a16:creationId xmlns:a16="http://schemas.microsoft.com/office/drawing/2014/main" id="{FD05E255-7DF8-44DB-BE1A-FB218EEF5C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0" y="3147"/>
              <a:ext cx="0" cy="9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85" name="Line 1089">
              <a:extLst>
                <a:ext uri="{FF2B5EF4-FFF2-40B4-BE49-F238E27FC236}">
                  <a16:creationId xmlns:a16="http://schemas.microsoft.com/office/drawing/2014/main" id="{9395BC40-6C57-0AB6-8DDE-39C9F9E45E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8" y="3147"/>
              <a:ext cx="0" cy="9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86" name="Line 1090">
              <a:extLst>
                <a:ext uri="{FF2B5EF4-FFF2-40B4-BE49-F238E27FC236}">
                  <a16:creationId xmlns:a16="http://schemas.microsoft.com/office/drawing/2014/main" id="{D61D5F80-EE27-6DBD-D5B4-5EC69AC0D6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6" y="3143"/>
              <a:ext cx="0" cy="9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87" name="Line 1091">
              <a:extLst>
                <a:ext uri="{FF2B5EF4-FFF2-40B4-BE49-F238E27FC236}">
                  <a16:creationId xmlns:a16="http://schemas.microsoft.com/office/drawing/2014/main" id="{D3BE7010-3608-81C7-BAB4-AAE0D412AA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1" y="3147"/>
              <a:ext cx="0" cy="9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88" name="Freeform 1092">
              <a:extLst>
                <a:ext uri="{FF2B5EF4-FFF2-40B4-BE49-F238E27FC236}">
                  <a16:creationId xmlns:a16="http://schemas.microsoft.com/office/drawing/2014/main" id="{53375797-8D39-426B-EBE8-2729BC2C6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2920"/>
              <a:ext cx="1922" cy="11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1" y="0"/>
                </a:cxn>
                <a:cxn ang="0">
                  <a:pos x="2401" y="1515"/>
                </a:cxn>
                <a:cxn ang="0">
                  <a:pos x="0" y="1515"/>
                </a:cxn>
                <a:cxn ang="0">
                  <a:pos x="0" y="0"/>
                </a:cxn>
              </a:cxnLst>
              <a:rect l="0" t="0" r="r" b="b"/>
              <a:pathLst>
                <a:path w="2402" h="1516">
                  <a:moveTo>
                    <a:pt x="0" y="0"/>
                  </a:moveTo>
                  <a:lnTo>
                    <a:pt x="2401" y="0"/>
                  </a:lnTo>
                  <a:lnTo>
                    <a:pt x="2401" y="1515"/>
                  </a:lnTo>
                  <a:lnTo>
                    <a:pt x="0" y="1515"/>
                  </a:lnTo>
                  <a:lnTo>
                    <a:pt x="0" y="0"/>
                  </a:lnTo>
                </a:path>
              </a:pathLst>
            </a:custGeom>
            <a:solidFill>
              <a:srgbClr val="E0E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89" name="Line 1093">
              <a:extLst>
                <a:ext uri="{FF2B5EF4-FFF2-40B4-BE49-F238E27FC236}">
                  <a16:creationId xmlns:a16="http://schemas.microsoft.com/office/drawing/2014/main" id="{21E65502-A5E2-0935-3F3D-6B2782BA42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" y="3624"/>
              <a:ext cx="19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90" name="Line 1094">
              <a:extLst>
                <a:ext uri="{FF2B5EF4-FFF2-40B4-BE49-F238E27FC236}">
                  <a16:creationId xmlns:a16="http://schemas.microsoft.com/office/drawing/2014/main" id="{C3110A3F-1BC6-58CA-A24B-02426CC2C1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" y="3785"/>
              <a:ext cx="19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91" name="Line 1095">
              <a:extLst>
                <a:ext uri="{FF2B5EF4-FFF2-40B4-BE49-F238E27FC236}">
                  <a16:creationId xmlns:a16="http://schemas.microsoft.com/office/drawing/2014/main" id="{6E686EFE-69A1-6923-893B-372544DB8A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" y="3461"/>
              <a:ext cx="19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92" name="Line 1096">
              <a:extLst>
                <a:ext uri="{FF2B5EF4-FFF2-40B4-BE49-F238E27FC236}">
                  <a16:creationId xmlns:a16="http://schemas.microsoft.com/office/drawing/2014/main" id="{E98C0A94-7FC8-2000-671D-724B46B3CD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" y="3947"/>
              <a:ext cx="19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93" name="Line 1097">
              <a:extLst>
                <a:ext uri="{FF2B5EF4-FFF2-40B4-BE49-F238E27FC236}">
                  <a16:creationId xmlns:a16="http://schemas.microsoft.com/office/drawing/2014/main" id="{4A416E8C-0798-7FB6-6256-38906D35C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" y="3296"/>
              <a:ext cx="19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94" name="Line 1098">
              <a:extLst>
                <a:ext uri="{FF2B5EF4-FFF2-40B4-BE49-F238E27FC236}">
                  <a16:creationId xmlns:a16="http://schemas.microsoft.com/office/drawing/2014/main" id="{F3774B53-42D3-6A65-56D5-E9524C875C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" y="3125"/>
              <a:ext cx="19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95" name="Line 1099">
              <a:extLst>
                <a:ext uri="{FF2B5EF4-FFF2-40B4-BE49-F238E27FC236}">
                  <a16:creationId xmlns:a16="http://schemas.microsoft.com/office/drawing/2014/main" id="{9D51DB0A-367C-F2FC-21BE-D13CE0CAE9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" y="3112"/>
              <a:ext cx="19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96" name="Line 1100">
              <a:extLst>
                <a:ext uri="{FF2B5EF4-FFF2-40B4-BE49-F238E27FC236}">
                  <a16:creationId xmlns:a16="http://schemas.microsoft.com/office/drawing/2014/main" id="{470422CC-A32A-7A95-C08D-FFA7114434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" y="3131"/>
              <a:ext cx="0" cy="9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97" name="Line 1101">
              <a:extLst>
                <a:ext uri="{FF2B5EF4-FFF2-40B4-BE49-F238E27FC236}">
                  <a16:creationId xmlns:a16="http://schemas.microsoft.com/office/drawing/2014/main" id="{1680DC20-3FE8-0F9B-CBD2-DD828D25A5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5" y="3127"/>
              <a:ext cx="0" cy="9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98" name="Line 1102">
              <a:extLst>
                <a:ext uri="{FF2B5EF4-FFF2-40B4-BE49-F238E27FC236}">
                  <a16:creationId xmlns:a16="http://schemas.microsoft.com/office/drawing/2014/main" id="{F31F42B6-4208-0B80-0FB8-4EB1E695E0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2" y="3131"/>
              <a:ext cx="0" cy="9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5999" name="Line 1103">
              <a:extLst>
                <a:ext uri="{FF2B5EF4-FFF2-40B4-BE49-F238E27FC236}">
                  <a16:creationId xmlns:a16="http://schemas.microsoft.com/office/drawing/2014/main" id="{EE857DEF-E666-4C39-A408-906972E52F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8" y="3131"/>
              <a:ext cx="0" cy="9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00" name="Line 1104">
              <a:extLst>
                <a:ext uri="{FF2B5EF4-FFF2-40B4-BE49-F238E27FC236}">
                  <a16:creationId xmlns:a16="http://schemas.microsoft.com/office/drawing/2014/main" id="{A67CA895-AA6D-2219-1691-ED384B399D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9" y="3131"/>
              <a:ext cx="0" cy="9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01" name="Line 1105">
              <a:extLst>
                <a:ext uri="{FF2B5EF4-FFF2-40B4-BE49-F238E27FC236}">
                  <a16:creationId xmlns:a16="http://schemas.microsoft.com/office/drawing/2014/main" id="{95BE01AC-9BED-511C-46AC-C199DF1FA4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2" y="3131"/>
              <a:ext cx="0" cy="9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02" name="Freeform 1106">
              <a:extLst>
                <a:ext uri="{FF2B5EF4-FFF2-40B4-BE49-F238E27FC236}">
                  <a16:creationId xmlns:a16="http://schemas.microsoft.com/office/drawing/2014/main" id="{6986E01E-2D44-1D5D-1DE4-4FB74E737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" y="2905"/>
              <a:ext cx="1921" cy="1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1" y="0"/>
                </a:cxn>
                <a:cxn ang="0">
                  <a:pos x="2401" y="1515"/>
                </a:cxn>
                <a:cxn ang="0">
                  <a:pos x="0" y="1515"/>
                </a:cxn>
                <a:cxn ang="0">
                  <a:pos x="0" y="0"/>
                </a:cxn>
              </a:cxnLst>
              <a:rect l="0" t="0" r="r" b="b"/>
              <a:pathLst>
                <a:path w="2402" h="1516">
                  <a:moveTo>
                    <a:pt x="0" y="0"/>
                  </a:moveTo>
                  <a:lnTo>
                    <a:pt x="2401" y="0"/>
                  </a:lnTo>
                  <a:lnTo>
                    <a:pt x="2401" y="1515"/>
                  </a:lnTo>
                  <a:lnTo>
                    <a:pt x="0" y="1515"/>
                  </a:lnTo>
                  <a:lnTo>
                    <a:pt x="0" y="0"/>
                  </a:lnTo>
                </a:path>
              </a:pathLst>
            </a:custGeom>
            <a:solidFill>
              <a:srgbClr val="E0E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03" name="Line 1107">
              <a:extLst>
                <a:ext uri="{FF2B5EF4-FFF2-40B4-BE49-F238E27FC236}">
                  <a16:creationId xmlns:a16="http://schemas.microsoft.com/office/drawing/2014/main" id="{348CA632-EB43-078D-2777-ABE456CB9A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" y="3609"/>
              <a:ext cx="19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04" name="Line 1108">
              <a:extLst>
                <a:ext uri="{FF2B5EF4-FFF2-40B4-BE49-F238E27FC236}">
                  <a16:creationId xmlns:a16="http://schemas.microsoft.com/office/drawing/2014/main" id="{9E158D8D-97AA-966D-BBD3-C01956DFF7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" y="3770"/>
              <a:ext cx="191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05" name="Line 1109">
              <a:extLst>
                <a:ext uri="{FF2B5EF4-FFF2-40B4-BE49-F238E27FC236}">
                  <a16:creationId xmlns:a16="http://schemas.microsoft.com/office/drawing/2014/main" id="{B485FAB9-0F6D-F5A8-7E10-FA19AE6AD4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" y="3446"/>
              <a:ext cx="19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06" name="Line 1110">
              <a:extLst>
                <a:ext uri="{FF2B5EF4-FFF2-40B4-BE49-F238E27FC236}">
                  <a16:creationId xmlns:a16="http://schemas.microsoft.com/office/drawing/2014/main" id="{3E564508-C9EB-FFE9-DD45-D0EB1B6767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" y="3932"/>
              <a:ext cx="19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07" name="Line 1111">
              <a:extLst>
                <a:ext uri="{FF2B5EF4-FFF2-40B4-BE49-F238E27FC236}">
                  <a16:creationId xmlns:a16="http://schemas.microsoft.com/office/drawing/2014/main" id="{98CDD22F-40F6-F007-C5EB-B4CCA0CC1D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" y="3281"/>
              <a:ext cx="19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08" name="Line 1112">
              <a:extLst>
                <a:ext uri="{FF2B5EF4-FFF2-40B4-BE49-F238E27FC236}">
                  <a16:creationId xmlns:a16="http://schemas.microsoft.com/office/drawing/2014/main" id="{13FF9CA1-4858-2F1A-8FBD-B8CD50D942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" y="3111"/>
              <a:ext cx="19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09" name="Line 1113">
              <a:extLst>
                <a:ext uri="{FF2B5EF4-FFF2-40B4-BE49-F238E27FC236}">
                  <a16:creationId xmlns:a16="http://schemas.microsoft.com/office/drawing/2014/main" id="{B611E4BA-A076-E44D-B96C-1098F4CA6F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" y="3100"/>
              <a:ext cx="19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10" name="Line 1114">
              <a:extLst>
                <a:ext uri="{FF2B5EF4-FFF2-40B4-BE49-F238E27FC236}">
                  <a16:creationId xmlns:a16="http://schemas.microsoft.com/office/drawing/2014/main" id="{69A6BAFC-64DC-5068-976B-4A52413EAE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0" y="3112"/>
              <a:ext cx="0" cy="9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11" name="Line 1115">
              <a:extLst>
                <a:ext uri="{FF2B5EF4-FFF2-40B4-BE49-F238E27FC236}">
                  <a16:creationId xmlns:a16="http://schemas.microsoft.com/office/drawing/2014/main" id="{6434497C-19C0-2C44-90EC-F0FBE2B490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86" y="3112"/>
              <a:ext cx="0" cy="9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12" name="Line 1116">
              <a:extLst>
                <a:ext uri="{FF2B5EF4-FFF2-40B4-BE49-F238E27FC236}">
                  <a16:creationId xmlns:a16="http://schemas.microsoft.com/office/drawing/2014/main" id="{49AA8BE7-C630-72F7-C46C-15E0FD77A7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3" y="3112"/>
              <a:ext cx="0" cy="9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13" name="Line 1117">
              <a:extLst>
                <a:ext uri="{FF2B5EF4-FFF2-40B4-BE49-F238E27FC236}">
                  <a16:creationId xmlns:a16="http://schemas.microsoft.com/office/drawing/2014/main" id="{91491503-5CE4-BF14-4982-5BA46B5979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61" y="3112"/>
              <a:ext cx="0" cy="9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14" name="Line 1118">
              <a:extLst>
                <a:ext uri="{FF2B5EF4-FFF2-40B4-BE49-F238E27FC236}">
                  <a16:creationId xmlns:a16="http://schemas.microsoft.com/office/drawing/2014/main" id="{337C2FF1-BB92-EE67-11B5-F5A43387F0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1" y="3112"/>
              <a:ext cx="0" cy="9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15" name="Line 1119">
              <a:extLst>
                <a:ext uri="{FF2B5EF4-FFF2-40B4-BE49-F238E27FC236}">
                  <a16:creationId xmlns:a16="http://schemas.microsoft.com/office/drawing/2014/main" id="{E99BB8A1-E71C-BB9D-3CBC-14BDDE6CB8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33" y="3112"/>
              <a:ext cx="0" cy="9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16" name="Line 1120">
              <a:extLst>
                <a:ext uri="{FF2B5EF4-FFF2-40B4-BE49-F238E27FC236}">
                  <a16:creationId xmlns:a16="http://schemas.microsoft.com/office/drawing/2014/main" id="{A5466CDA-CF01-943F-07B6-6BE79A74CB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65" y="3100"/>
              <a:ext cx="0" cy="9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17" name="Freeform 1121">
              <a:extLst>
                <a:ext uri="{FF2B5EF4-FFF2-40B4-BE49-F238E27FC236}">
                  <a16:creationId xmlns:a16="http://schemas.microsoft.com/office/drawing/2014/main" id="{F589CE76-2FB3-7399-1121-88BEF874E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" y="2890"/>
              <a:ext cx="1921" cy="1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1" y="0"/>
                </a:cxn>
                <a:cxn ang="0">
                  <a:pos x="2401" y="1515"/>
                </a:cxn>
                <a:cxn ang="0">
                  <a:pos x="0" y="1515"/>
                </a:cxn>
                <a:cxn ang="0">
                  <a:pos x="0" y="0"/>
                </a:cxn>
              </a:cxnLst>
              <a:rect l="0" t="0" r="r" b="b"/>
              <a:pathLst>
                <a:path w="2402" h="1516">
                  <a:moveTo>
                    <a:pt x="0" y="0"/>
                  </a:moveTo>
                  <a:lnTo>
                    <a:pt x="2401" y="0"/>
                  </a:lnTo>
                  <a:lnTo>
                    <a:pt x="2401" y="1515"/>
                  </a:lnTo>
                  <a:lnTo>
                    <a:pt x="0" y="1515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18" name="Freeform 1122">
              <a:extLst>
                <a:ext uri="{FF2B5EF4-FFF2-40B4-BE49-F238E27FC236}">
                  <a16:creationId xmlns:a16="http://schemas.microsoft.com/office/drawing/2014/main" id="{DCA92476-33AC-E4C8-578B-448F381D2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" y="3096"/>
              <a:ext cx="1921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1" y="0"/>
                </a:cxn>
                <a:cxn ang="0">
                  <a:pos x="2401" y="211"/>
                </a:cxn>
                <a:cxn ang="0">
                  <a:pos x="0" y="211"/>
                </a:cxn>
                <a:cxn ang="0">
                  <a:pos x="0" y="0"/>
                </a:cxn>
              </a:cxnLst>
              <a:rect l="0" t="0" r="r" b="b"/>
              <a:pathLst>
                <a:path w="2402" h="212">
                  <a:moveTo>
                    <a:pt x="0" y="0"/>
                  </a:moveTo>
                  <a:lnTo>
                    <a:pt x="2401" y="0"/>
                  </a:lnTo>
                  <a:lnTo>
                    <a:pt x="2401" y="211"/>
                  </a:lnTo>
                  <a:lnTo>
                    <a:pt x="0" y="211"/>
                  </a:lnTo>
                  <a:lnTo>
                    <a:pt x="0" y="0"/>
                  </a:lnTo>
                </a:path>
              </a:pathLst>
            </a:custGeom>
            <a:solidFill>
              <a:srgbClr val="E0E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19" name="Line 1123">
              <a:extLst>
                <a:ext uri="{FF2B5EF4-FFF2-40B4-BE49-F238E27FC236}">
                  <a16:creationId xmlns:a16="http://schemas.microsoft.com/office/drawing/2014/main" id="{8639F608-D43C-A2EE-EAC5-6FE0A3A3A8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" y="3594"/>
              <a:ext cx="19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20" name="Line 1124">
              <a:extLst>
                <a:ext uri="{FF2B5EF4-FFF2-40B4-BE49-F238E27FC236}">
                  <a16:creationId xmlns:a16="http://schemas.microsoft.com/office/drawing/2014/main" id="{13C5DDCE-F1F1-C508-92C5-ECACC58E7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" y="3755"/>
              <a:ext cx="191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21" name="Line 1125">
              <a:extLst>
                <a:ext uri="{FF2B5EF4-FFF2-40B4-BE49-F238E27FC236}">
                  <a16:creationId xmlns:a16="http://schemas.microsoft.com/office/drawing/2014/main" id="{9499A779-DE74-D435-8FA4-20019A6B0C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" y="3431"/>
              <a:ext cx="19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22" name="Line 1126">
              <a:extLst>
                <a:ext uri="{FF2B5EF4-FFF2-40B4-BE49-F238E27FC236}">
                  <a16:creationId xmlns:a16="http://schemas.microsoft.com/office/drawing/2014/main" id="{65EC341D-ED1C-8D56-3645-CD2814942A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" y="3917"/>
              <a:ext cx="19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23" name="Line 1127">
              <a:extLst>
                <a:ext uri="{FF2B5EF4-FFF2-40B4-BE49-F238E27FC236}">
                  <a16:creationId xmlns:a16="http://schemas.microsoft.com/office/drawing/2014/main" id="{BA88FBFF-99FF-714F-11DE-6ACCEE983C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" y="3266"/>
              <a:ext cx="19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24" name="Line 1128">
              <a:extLst>
                <a:ext uri="{FF2B5EF4-FFF2-40B4-BE49-F238E27FC236}">
                  <a16:creationId xmlns:a16="http://schemas.microsoft.com/office/drawing/2014/main" id="{3A60C714-2FB9-78F8-0C66-2FE4B382F1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" y="3096"/>
              <a:ext cx="19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25" name="Line 1129">
              <a:extLst>
                <a:ext uri="{FF2B5EF4-FFF2-40B4-BE49-F238E27FC236}">
                  <a16:creationId xmlns:a16="http://schemas.microsoft.com/office/drawing/2014/main" id="{9EFC9652-ACC8-397F-56E6-6AA167C868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" y="3084"/>
              <a:ext cx="19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26" name="Line 1130">
              <a:extLst>
                <a:ext uri="{FF2B5EF4-FFF2-40B4-BE49-F238E27FC236}">
                  <a16:creationId xmlns:a16="http://schemas.microsoft.com/office/drawing/2014/main" id="{B23748BA-AD77-0117-B734-6209988216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" y="3104"/>
              <a:ext cx="0" cy="9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27" name="Line 1131">
              <a:extLst>
                <a:ext uri="{FF2B5EF4-FFF2-40B4-BE49-F238E27FC236}">
                  <a16:creationId xmlns:a16="http://schemas.microsoft.com/office/drawing/2014/main" id="{4C6905FD-95D8-7156-77E2-5F6D06E1FF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9" y="3104"/>
              <a:ext cx="0" cy="9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28" name="Line 1132">
              <a:extLst>
                <a:ext uri="{FF2B5EF4-FFF2-40B4-BE49-F238E27FC236}">
                  <a16:creationId xmlns:a16="http://schemas.microsoft.com/office/drawing/2014/main" id="{0BFE12A1-77EB-3B9F-DEAA-A27E647A36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4" y="3104"/>
              <a:ext cx="0" cy="9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29" name="Line 1133">
              <a:extLst>
                <a:ext uri="{FF2B5EF4-FFF2-40B4-BE49-F238E27FC236}">
                  <a16:creationId xmlns:a16="http://schemas.microsoft.com/office/drawing/2014/main" id="{D7F27241-C0A0-40CC-0A3A-D30512DB7C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2" y="3104"/>
              <a:ext cx="0" cy="9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30" name="Line 1134">
              <a:extLst>
                <a:ext uri="{FF2B5EF4-FFF2-40B4-BE49-F238E27FC236}">
                  <a16:creationId xmlns:a16="http://schemas.microsoft.com/office/drawing/2014/main" id="{C053972D-685C-529D-72DA-6FE35FF6F2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3" y="3104"/>
              <a:ext cx="0" cy="9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31" name="Line 1135">
              <a:extLst>
                <a:ext uri="{FF2B5EF4-FFF2-40B4-BE49-F238E27FC236}">
                  <a16:creationId xmlns:a16="http://schemas.microsoft.com/office/drawing/2014/main" id="{B649E5DF-229A-BC54-7A1B-AD747A589C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6" y="3104"/>
              <a:ext cx="0" cy="9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32" name="Freeform 1136">
              <a:extLst>
                <a:ext uri="{FF2B5EF4-FFF2-40B4-BE49-F238E27FC236}">
                  <a16:creationId xmlns:a16="http://schemas.microsoft.com/office/drawing/2014/main" id="{D4AA6A69-935A-A5F7-6D39-C54FC9FF5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" y="3274"/>
              <a:ext cx="33" cy="75"/>
            </a:xfrm>
            <a:custGeom>
              <a:avLst/>
              <a:gdLst/>
              <a:ahLst/>
              <a:cxnLst>
                <a:cxn ang="0">
                  <a:pos x="15" y="94"/>
                </a:cxn>
                <a:cxn ang="0">
                  <a:pos x="41" y="94"/>
                </a:cxn>
                <a:cxn ang="0">
                  <a:pos x="41" y="0"/>
                </a:cxn>
                <a:cxn ang="0">
                  <a:pos x="5" y="0"/>
                </a:cxn>
                <a:cxn ang="0">
                  <a:pos x="0" y="20"/>
                </a:cxn>
                <a:cxn ang="0">
                  <a:pos x="15" y="20"/>
                </a:cxn>
                <a:cxn ang="0">
                  <a:pos x="15" y="94"/>
                </a:cxn>
              </a:cxnLst>
              <a:rect l="0" t="0" r="r" b="b"/>
              <a:pathLst>
                <a:path w="42" h="95">
                  <a:moveTo>
                    <a:pt x="15" y="94"/>
                  </a:moveTo>
                  <a:lnTo>
                    <a:pt x="41" y="94"/>
                  </a:lnTo>
                  <a:lnTo>
                    <a:pt x="41" y="0"/>
                  </a:lnTo>
                  <a:lnTo>
                    <a:pt x="5" y="0"/>
                  </a:lnTo>
                  <a:lnTo>
                    <a:pt x="0" y="20"/>
                  </a:lnTo>
                  <a:lnTo>
                    <a:pt x="15" y="20"/>
                  </a:lnTo>
                  <a:lnTo>
                    <a:pt x="15" y="94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33" name="Freeform 1137">
              <a:extLst>
                <a:ext uri="{FF2B5EF4-FFF2-40B4-BE49-F238E27FC236}">
                  <a16:creationId xmlns:a16="http://schemas.microsoft.com/office/drawing/2014/main" id="{9BBA90D1-3174-E0D7-834C-CA68C5FF9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8" y="3274"/>
              <a:ext cx="54" cy="75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26" y="29"/>
                </a:cxn>
                <a:cxn ang="0">
                  <a:pos x="26" y="20"/>
                </a:cxn>
                <a:cxn ang="0">
                  <a:pos x="40" y="20"/>
                </a:cxn>
                <a:cxn ang="0">
                  <a:pos x="40" y="34"/>
                </a:cxn>
                <a:cxn ang="0">
                  <a:pos x="0" y="78"/>
                </a:cxn>
                <a:cxn ang="0">
                  <a:pos x="0" y="94"/>
                </a:cxn>
                <a:cxn ang="0">
                  <a:pos x="67" y="94"/>
                </a:cxn>
                <a:cxn ang="0">
                  <a:pos x="67" y="78"/>
                </a:cxn>
                <a:cxn ang="0">
                  <a:pos x="28" y="78"/>
                </a:cxn>
                <a:cxn ang="0">
                  <a:pos x="67" y="39"/>
                </a:cxn>
                <a:cxn ang="0">
                  <a:pos x="67" y="12"/>
                </a:cxn>
                <a:cxn ang="0">
                  <a:pos x="47" y="0"/>
                </a:cxn>
                <a:cxn ang="0">
                  <a:pos x="20" y="0"/>
                </a:cxn>
                <a:cxn ang="0">
                  <a:pos x="0" y="12"/>
                </a:cxn>
                <a:cxn ang="0">
                  <a:pos x="0" y="29"/>
                </a:cxn>
              </a:cxnLst>
              <a:rect l="0" t="0" r="r" b="b"/>
              <a:pathLst>
                <a:path w="68" h="95">
                  <a:moveTo>
                    <a:pt x="0" y="29"/>
                  </a:moveTo>
                  <a:lnTo>
                    <a:pt x="26" y="29"/>
                  </a:lnTo>
                  <a:lnTo>
                    <a:pt x="26" y="20"/>
                  </a:lnTo>
                  <a:lnTo>
                    <a:pt x="40" y="20"/>
                  </a:lnTo>
                  <a:lnTo>
                    <a:pt x="40" y="34"/>
                  </a:lnTo>
                  <a:lnTo>
                    <a:pt x="0" y="78"/>
                  </a:lnTo>
                  <a:lnTo>
                    <a:pt x="0" y="94"/>
                  </a:lnTo>
                  <a:lnTo>
                    <a:pt x="67" y="94"/>
                  </a:lnTo>
                  <a:lnTo>
                    <a:pt x="67" y="78"/>
                  </a:lnTo>
                  <a:lnTo>
                    <a:pt x="28" y="78"/>
                  </a:lnTo>
                  <a:lnTo>
                    <a:pt x="67" y="39"/>
                  </a:lnTo>
                  <a:lnTo>
                    <a:pt x="67" y="12"/>
                  </a:lnTo>
                  <a:lnTo>
                    <a:pt x="47" y="0"/>
                  </a:lnTo>
                  <a:lnTo>
                    <a:pt x="20" y="0"/>
                  </a:lnTo>
                  <a:lnTo>
                    <a:pt x="0" y="12"/>
                  </a:lnTo>
                  <a:lnTo>
                    <a:pt x="0" y="2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34" name="Freeform 1138">
              <a:extLst>
                <a:ext uri="{FF2B5EF4-FFF2-40B4-BE49-F238E27FC236}">
                  <a16:creationId xmlns:a16="http://schemas.microsoft.com/office/drawing/2014/main" id="{890F51D4-BDBA-812B-147D-7523CB00B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" y="3274"/>
              <a:ext cx="56" cy="7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9" y="0"/>
                </a:cxn>
                <a:cxn ang="0">
                  <a:pos x="69" y="12"/>
                </a:cxn>
                <a:cxn ang="0">
                  <a:pos x="69" y="39"/>
                </a:cxn>
                <a:cxn ang="0">
                  <a:pos x="59" y="48"/>
                </a:cxn>
                <a:cxn ang="0">
                  <a:pos x="69" y="56"/>
                </a:cxn>
                <a:cxn ang="0">
                  <a:pos x="69" y="82"/>
                </a:cxn>
                <a:cxn ang="0">
                  <a:pos x="49" y="94"/>
                </a:cxn>
                <a:cxn ang="0">
                  <a:pos x="20" y="94"/>
                </a:cxn>
                <a:cxn ang="0">
                  <a:pos x="0" y="82"/>
                </a:cxn>
                <a:cxn ang="0">
                  <a:pos x="0" y="68"/>
                </a:cxn>
                <a:cxn ang="0">
                  <a:pos x="26" y="68"/>
                </a:cxn>
                <a:cxn ang="0">
                  <a:pos x="26" y="78"/>
                </a:cxn>
                <a:cxn ang="0">
                  <a:pos x="43" y="78"/>
                </a:cxn>
                <a:cxn ang="0">
                  <a:pos x="43" y="56"/>
                </a:cxn>
                <a:cxn ang="0">
                  <a:pos x="26" y="56"/>
                </a:cxn>
                <a:cxn ang="0">
                  <a:pos x="26" y="39"/>
                </a:cxn>
                <a:cxn ang="0">
                  <a:pos x="43" y="39"/>
                </a:cxn>
                <a:cxn ang="0">
                  <a:pos x="43" y="17"/>
                </a:cxn>
                <a:cxn ang="0">
                  <a:pos x="26" y="17"/>
                </a:cxn>
                <a:cxn ang="0">
                  <a:pos x="26" y="27"/>
                </a:cxn>
                <a:cxn ang="0">
                  <a:pos x="0" y="27"/>
                </a:cxn>
                <a:cxn ang="0">
                  <a:pos x="0" y="12"/>
                </a:cxn>
                <a:cxn ang="0">
                  <a:pos x="20" y="0"/>
                </a:cxn>
              </a:cxnLst>
              <a:rect l="0" t="0" r="r" b="b"/>
              <a:pathLst>
                <a:path w="70" h="95">
                  <a:moveTo>
                    <a:pt x="20" y="0"/>
                  </a:moveTo>
                  <a:lnTo>
                    <a:pt x="49" y="0"/>
                  </a:lnTo>
                  <a:lnTo>
                    <a:pt x="69" y="12"/>
                  </a:lnTo>
                  <a:lnTo>
                    <a:pt x="69" y="39"/>
                  </a:lnTo>
                  <a:lnTo>
                    <a:pt x="59" y="48"/>
                  </a:lnTo>
                  <a:lnTo>
                    <a:pt x="69" y="56"/>
                  </a:lnTo>
                  <a:lnTo>
                    <a:pt x="69" y="82"/>
                  </a:lnTo>
                  <a:lnTo>
                    <a:pt x="49" y="94"/>
                  </a:lnTo>
                  <a:lnTo>
                    <a:pt x="20" y="94"/>
                  </a:lnTo>
                  <a:lnTo>
                    <a:pt x="0" y="82"/>
                  </a:lnTo>
                  <a:lnTo>
                    <a:pt x="0" y="68"/>
                  </a:lnTo>
                  <a:lnTo>
                    <a:pt x="26" y="68"/>
                  </a:lnTo>
                  <a:lnTo>
                    <a:pt x="26" y="78"/>
                  </a:lnTo>
                  <a:lnTo>
                    <a:pt x="43" y="78"/>
                  </a:lnTo>
                  <a:lnTo>
                    <a:pt x="43" y="56"/>
                  </a:lnTo>
                  <a:lnTo>
                    <a:pt x="26" y="56"/>
                  </a:lnTo>
                  <a:lnTo>
                    <a:pt x="26" y="39"/>
                  </a:lnTo>
                  <a:lnTo>
                    <a:pt x="43" y="39"/>
                  </a:lnTo>
                  <a:lnTo>
                    <a:pt x="43" y="17"/>
                  </a:lnTo>
                  <a:lnTo>
                    <a:pt x="26" y="17"/>
                  </a:lnTo>
                  <a:lnTo>
                    <a:pt x="26" y="27"/>
                  </a:lnTo>
                  <a:lnTo>
                    <a:pt x="0" y="27"/>
                  </a:lnTo>
                  <a:lnTo>
                    <a:pt x="0" y="12"/>
                  </a:lnTo>
                  <a:lnTo>
                    <a:pt x="2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35" name="Freeform 1139">
              <a:extLst>
                <a:ext uri="{FF2B5EF4-FFF2-40B4-BE49-F238E27FC236}">
                  <a16:creationId xmlns:a16="http://schemas.microsoft.com/office/drawing/2014/main" id="{51FFC516-62AD-438F-6576-30873EE51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2" y="3274"/>
              <a:ext cx="59" cy="7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66" y="0"/>
                </a:cxn>
                <a:cxn ang="0">
                  <a:pos x="66" y="56"/>
                </a:cxn>
                <a:cxn ang="0">
                  <a:pos x="72" y="56"/>
                </a:cxn>
                <a:cxn ang="0">
                  <a:pos x="72" y="78"/>
                </a:cxn>
                <a:cxn ang="0">
                  <a:pos x="66" y="78"/>
                </a:cxn>
                <a:cxn ang="0">
                  <a:pos x="66" y="94"/>
                </a:cxn>
                <a:cxn ang="0">
                  <a:pos x="40" y="94"/>
                </a:cxn>
                <a:cxn ang="0">
                  <a:pos x="40" y="78"/>
                </a:cxn>
                <a:cxn ang="0">
                  <a:pos x="40" y="56"/>
                </a:cxn>
                <a:cxn ang="0">
                  <a:pos x="28" y="56"/>
                </a:cxn>
                <a:cxn ang="0">
                  <a:pos x="40" y="37"/>
                </a:cxn>
                <a:cxn ang="0">
                  <a:pos x="40" y="56"/>
                </a:cxn>
                <a:cxn ang="0">
                  <a:pos x="40" y="78"/>
                </a:cxn>
                <a:cxn ang="0">
                  <a:pos x="0" y="78"/>
                </a:cxn>
                <a:cxn ang="0">
                  <a:pos x="0" y="56"/>
                </a:cxn>
                <a:cxn ang="0">
                  <a:pos x="40" y="0"/>
                </a:cxn>
              </a:cxnLst>
              <a:rect l="0" t="0" r="r" b="b"/>
              <a:pathLst>
                <a:path w="73" h="95">
                  <a:moveTo>
                    <a:pt x="40" y="0"/>
                  </a:moveTo>
                  <a:lnTo>
                    <a:pt x="66" y="0"/>
                  </a:lnTo>
                  <a:lnTo>
                    <a:pt x="66" y="56"/>
                  </a:lnTo>
                  <a:lnTo>
                    <a:pt x="72" y="56"/>
                  </a:lnTo>
                  <a:lnTo>
                    <a:pt x="72" y="78"/>
                  </a:lnTo>
                  <a:lnTo>
                    <a:pt x="66" y="78"/>
                  </a:lnTo>
                  <a:lnTo>
                    <a:pt x="66" y="94"/>
                  </a:lnTo>
                  <a:lnTo>
                    <a:pt x="40" y="94"/>
                  </a:lnTo>
                  <a:lnTo>
                    <a:pt x="40" y="78"/>
                  </a:lnTo>
                  <a:lnTo>
                    <a:pt x="40" y="56"/>
                  </a:lnTo>
                  <a:lnTo>
                    <a:pt x="28" y="56"/>
                  </a:lnTo>
                  <a:lnTo>
                    <a:pt x="40" y="37"/>
                  </a:lnTo>
                  <a:lnTo>
                    <a:pt x="40" y="56"/>
                  </a:lnTo>
                  <a:lnTo>
                    <a:pt x="40" y="78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36" name="Freeform 1140">
              <a:extLst>
                <a:ext uri="{FF2B5EF4-FFF2-40B4-BE49-F238E27FC236}">
                  <a16:creationId xmlns:a16="http://schemas.microsoft.com/office/drawing/2014/main" id="{06885014-2177-70D2-A7A1-8CBE18E6C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" y="3445"/>
              <a:ext cx="57" cy="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0"/>
                </a:cxn>
                <a:cxn ang="0">
                  <a:pos x="67" y="19"/>
                </a:cxn>
                <a:cxn ang="0">
                  <a:pos x="26" y="19"/>
                </a:cxn>
                <a:cxn ang="0">
                  <a:pos x="26" y="34"/>
                </a:cxn>
                <a:cxn ang="0">
                  <a:pos x="50" y="34"/>
                </a:cxn>
                <a:cxn ang="0">
                  <a:pos x="70" y="48"/>
                </a:cxn>
                <a:cxn ang="0">
                  <a:pos x="70" y="82"/>
                </a:cxn>
                <a:cxn ang="0">
                  <a:pos x="50" y="96"/>
                </a:cxn>
                <a:cxn ang="0">
                  <a:pos x="20" y="96"/>
                </a:cxn>
                <a:cxn ang="0">
                  <a:pos x="0" y="82"/>
                </a:cxn>
                <a:cxn ang="0">
                  <a:pos x="0" y="64"/>
                </a:cxn>
                <a:cxn ang="0">
                  <a:pos x="26" y="64"/>
                </a:cxn>
                <a:cxn ang="0">
                  <a:pos x="26" y="79"/>
                </a:cxn>
                <a:cxn ang="0">
                  <a:pos x="43" y="79"/>
                </a:cxn>
                <a:cxn ang="0">
                  <a:pos x="43" y="50"/>
                </a:cxn>
                <a:cxn ang="0">
                  <a:pos x="20" y="50"/>
                </a:cxn>
                <a:cxn ang="0">
                  <a:pos x="0" y="36"/>
                </a:cxn>
                <a:cxn ang="0">
                  <a:pos x="0" y="0"/>
                </a:cxn>
              </a:cxnLst>
              <a:rect l="0" t="0" r="r" b="b"/>
              <a:pathLst>
                <a:path w="71" h="97">
                  <a:moveTo>
                    <a:pt x="0" y="0"/>
                  </a:moveTo>
                  <a:lnTo>
                    <a:pt x="67" y="0"/>
                  </a:lnTo>
                  <a:lnTo>
                    <a:pt x="67" y="19"/>
                  </a:lnTo>
                  <a:lnTo>
                    <a:pt x="26" y="19"/>
                  </a:lnTo>
                  <a:lnTo>
                    <a:pt x="26" y="34"/>
                  </a:lnTo>
                  <a:lnTo>
                    <a:pt x="50" y="34"/>
                  </a:lnTo>
                  <a:lnTo>
                    <a:pt x="70" y="48"/>
                  </a:lnTo>
                  <a:lnTo>
                    <a:pt x="70" y="82"/>
                  </a:lnTo>
                  <a:lnTo>
                    <a:pt x="50" y="96"/>
                  </a:lnTo>
                  <a:lnTo>
                    <a:pt x="20" y="96"/>
                  </a:lnTo>
                  <a:lnTo>
                    <a:pt x="0" y="82"/>
                  </a:lnTo>
                  <a:lnTo>
                    <a:pt x="0" y="64"/>
                  </a:lnTo>
                  <a:lnTo>
                    <a:pt x="26" y="64"/>
                  </a:lnTo>
                  <a:lnTo>
                    <a:pt x="26" y="79"/>
                  </a:lnTo>
                  <a:lnTo>
                    <a:pt x="43" y="79"/>
                  </a:lnTo>
                  <a:lnTo>
                    <a:pt x="43" y="50"/>
                  </a:lnTo>
                  <a:lnTo>
                    <a:pt x="20" y="50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37" name="Freeform 1141">
              <a:extLst>
                <a:ext uri="{FF2B5EF4-FFF2-40B4-BE49-F238E27FC236}">
                  <a16:creationId xmlns:a16="http://schemas.microsoft.com/office/drawing/2014/main" id="{72E70253-40DC-B6D3-4A98-F8AE09438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" y="3445"/>
              <a:ext cx="52" cy="7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5" y="0"/>
                </a:cxn>
                <a:cxn ang="0">
                  <a:pos x="64" y="11"/>
                </a:cxn>
                <a:cxn ang="0">
                  <a:pos x="64" y="29"/>
                </a:cxn>
                <a:cxn ang="0">
                  <a:pos x="41" y="29"/>
                </a:cxn>
                <a:cxn ang="0">
                  <a:pos x="41" y="19"/>
                </a:cxn>
                <a:cxn ang="0">
                  <a:pos x="27" y="19"/>
                </a:cxn>
                <a:cxn ang="0">
                  <a:pos x="27" y="36"/>
                </a:cxn>
                <a:cxn ang="0">
                  <a:pos x="27" y="55"/>
                </a:cxn>
                <a:cxn ang="0">
                  <a:pos x="41" y="55"/>
                </a:cxn>
                <a:cxn ang="0">
                  <a:pos x="41" y="79"/>
                </a:cxn>
                <a:cxn ang="0">
                  <a:pos x="27" y="79"/>
                </a:cxn>
                <a:cxn ang="0">
                  <a:pos x="27" y="55"/>
                </a:cxn>
                <a:cxn ang="0">
                  <a:pos x="27" y="36"/>
                </a:cxn>
                <a:cxn ang="0">
                  <a:pos x="45" y="36"/>
                </a:cxn>
                <a:cxn ang="0">
                  <a:pos x="64" y="48"/>
                </a:cxn>
                <a:cxn ang="0">
                  <a:pos x="64" y="85"/>
                </a:cxn>
                <a:cxn ang="0">
                  <a:pos x="45" y="96"/>
                </a:cxn>
                <a:cxn ang="0">
                  <a:pos x="20" y="96"/>
                </a:cxn>
                <a:cxn ang="0">
                  <a:pos x="0" y="85"/>
                </a:cxn>
                <a:cxn ang="0">
                  <a:pos x="0" y="11"/>
                </a:cxn>
                <a:cxn ang="0">
                  <a:pos x="20" y="0"/>
                </a:cxn>
              </a:cxnLst>
              <a:rect l="0" t="0" r="r" b="b"/>
              <a:pathLst>
                <a:path w="65" h="97">
                  <a:moveTo>
                    <a:pt x="20" y="0"/>
                  </a:moveTo>
                  <a:lnTo>
                    <a:pt x="45" y="0"/>
                  </a:lnTo>
                  <a:lnTo>
                    <a:pt x="64" y="11"/>
                  </a:lnTo>
                  <a:lnTo>
                    <a:pt x="64" y="29"/>
                  </a:lnTo>
                  <a:lnTo>
                    <a:pt x="41" y="29"/>
                  </a:lnTo>
                  <a:lnTo>
                    <a:pt x="41" y="19"/>
                  </a:lnTo>
                  <a:lnTo>
                    <a:pt x="27" y="19"/>
                  </a:lnTo>
                  <a:lnTo>
                    <a:pt x="27" y="36"/>
                  </a:lnTo>
                  <a:lnTo>
                    <a:pt x="27" y="55"/>
                  </a:lnTo>
                  <a:lnTo>
                    <a:pt x="41" y="55"/>
                  </a:lnTo>
                  <a:lnTo>
                    <a:pt x="41" y="79"/>
                  </a:lnTo>
                  <a:lnTo>
                    <a:pt x="27" y="79"/>
                  </a:lnTo>
                  <a:lnTo>
                    <a:pt x="27" y="55"/>
                  </a:lnTo>
                  <a:lnTo>
                    <a:pt x="27" y="36"/>
                  </a:lnTo>
                  <a:lnTo>
                    <a:pt x="45" y="36"/>
                  </a:lnTo>
                  <a:lnTo>
                    <a:pt x="64" y="48"/>
                  </a:lnTo>
                  <a:lnTo>
                    <a:pt x="64" y="85"/>
                  </a:lnTo>
                  <a:lnTo>
                    <a:pt x="45" y="96"/>
                  </a:lnTo>
                  <a:lnTo>
                    <a:pt x="20" y="96"/>
                  </a:lnTo>
                  <a:lnTo>
                    <a:pt x="0" y="85"/>
                  </a:lnTo>
                  <a:lnTo>
                    <a:pt x="0" y="11"/>
                  </a:lnTo>
                  <a:lnTo>
                    <a:pt x="2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38" name="Freeform 1142">
              <a:extLst>
                <a:ext uri="{FF2B5EF4-FFF2-40B4-BE49-F238E27FC236}">
                  <a16:creationId xmlns:a16="http://schemas.microsoft.com/office/drawing/2014/main" id="{C5C0BBE6-87A9-1C91-7661-7DAD6342A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" y="3445"/>
              <a:ext cx="56" cy="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" y="0"/>
                </a:cxn>
                <a:cxn ang="0">
                  <a:pos x="69" y="19"/>
                </a:cxn>
                <a:cxn ang="0">
                  <a:pos x="29" y="96"/>
                </a:cxn>
                <a:cxn ang="0">
                  <a:pos x="0" y="96"/>
                </a:cxn>
                <a:cxn ang="0">
                  <a:pos x="40" y="19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70" h="97">
                  <a:moveTo>
                    <a:pt x="0" y="0"/>
                  </a:moveTo>
                  <a:lnTo>
                    <a:pt x="69" y="0"/>
                  </a:lnTo>
                  <a:lnTo>
                    <a:pt x="69" y="19"/>
                  </a:lnTo>
                  <a:lnTo>
                    <a:pt x="29" y="96"/>
                  </a:lnTo>
                  <a:lnTo>
                    <a:pt x="0" y="96"/>
                  </a:lnTo>
                  <a:lnTo>
                    <a:pt x="40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39" name="Freeform 1143">
              <a:extLst>
                <a:ext uri="{FF2B5EF4-FFF2-40B4-BE49-F238E27FC236}">
                  <a16:creationId xmlns:a16="http://schemas.microsoft.com/office/drawing/2014/main" id="{4974FADE-D83C-FFEB-6F89-F3D90B12E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3" y="3445"/>
              <a:ext cx="53" cy="77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51" y="0"/>
                </a:cxn>
                <a:cxn ang="0">
                  <a:pos x="66" y="11"/>
                </a:cxn>
                <a:cxn ang="0">
                  <a:pos x="66" y="38"/>
                </a:cxn>
                <a:cxn ang="0">
                  <a:pos x="58" y="48"/>
                </a:cxn>
                <a:cxn ang="0">
                  <a:pos x="66" y="57"/>
                </a:cxn>
                <a:cxn ang="0">
                  <a:pos x="66" y="59"/>
                </a:cxn>
                <a:cxn ang="0">
                  <a:pos x="40" y="59"/>
                </a:cxn>
                <a:cxn ang="0">
                  <a:pos x="40" y="34"/>
                </a:cxn>
                <a:cxn ang="0">
                  <a:pos x="40" y="14"/>
                </a:cxn>
                <a:cxn ang="0">
                  <a:pos x="26" y="14"/>
                </a:cxn>
                <a:cxn ang="0">
                  <a:pos x="26" y="34"/>
                </a:cxn>
                <a:cxn ang="0">
                  <a:pos x="40" y="34"/>
                </a:cxn>
                <a:cxn ang="0">
                  <a:pos x="40" y="79"/>
                </a:cxn>
                <a:cxn ang="0">
                  <a:pos x="26" y="79"/>
                </a:cxn>
                <a:cxn ang="0">
                  <a:pos x="26" y="59"/>
                </a:cxn>
                <a:cxn ang="0">
                  <a:pos x="40" y="59"/>
                </a:cxn>
                <a:cxn ang="0">
                  <a:pos x="66" y="59"/>
                </a:cxn>
                <a:cxn ang="0">
                  <a:pos x="66" y="85"/>
                </a:cxn>
                <a:cxn ang="0">
                  <a:pos x="51" y="96"/>
                </a:cxn>
                <a:cxn ang="0">
                  <a:pos x="14" y="96"/>
                </a:cxn>
                <a:cxn ang="0">
                  <a:pos x="0" y="85"/>
                </a:cxn>
                <a:cxn ang="0">
                  <a:pos x="0" y="57"/>
                </a:cxn>
                <a:cxn ang="0">
                  <a:pos x="7" y="48"/>
                </a:cxn>
                <a:cxn ang="0">
                  <a:pos x="0" y="38"/>
                </a:cxn>
                <a:cxn ang="0">
                  <a:pos x="0" y="11"/>
                </a:cxn>
                <a:cxn ang="0">
                  <a:pos x="14" y="0"/>
                </a:cxn>
              </a:cxnLst>
              <a:rect l="0" t="0" r="r" b="b"/>
              <a:pathLst>
                <a:path w="67" h="97">
                  <a:moveTo>
                    <a:pt x="14" y="0"/>
                  </a:moveTo>
                  <a:lnTo>
                    <a:pt x="51" y="0"/>
                  </a:lnTo>
                  <a:lnTo>
                    <a:pt x="66" y="11"/>
                  </a:lnTo>
                  <a:lnTo>
                    <a:pt x="66" y="38"/>
                  </a:lnTo>
                  <a:lnTo>
                    <a:pt x="58" y="48"/>
                  </a:lnTo>
                  <a:lnTo>
                    <a:pt x="66" y="57"/>
                  </a:lnTo>
                  <a:lnTo>
                    <a:pt x="66" y="59"/>
                  </a:lnTo>
                  <a:lnTo>
                    <a:pt x="40" y="59"/>
                  </a:lnTo>
                  <a:lnTo>
                    <a:pt x="40" y="34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34"/>
                  </a:lnTo>
                  <a:lnTo>
                    <a:pt x="40" y="34"/>
                  </a:lnTo>
                  <a:lnTo>
                    <a:pt x="40" y="79"/>
                  </a:lnTo>
                  <a:lnTo>
                    <a:pt x="26" y="79"/>
                  </a:lnTo>
                  <a:lnTo>
                    <a:pt x="26" y="59"/>
                  </a:lnTo>
                  <a:lnTo>
                    <a:pt x="40" y="59"/>
                  </a:lnTo>
                  <a:lnTo>
                    <a:pt x="66" y="59"/>
                  </a:lnTo>
                  <a:lnTo>
                    <a:pt x="66" y="85"/>
                  </a:lnTo>
                  <a:lnTo>
                    <a:pt x="51" y="96"/>
                  </a:lnTo>
                  <a:lnTo>
                    <a:pt x="14" y="96"/>
                  </a:lnTo>
                  <a:lnTo>
                    <a:pt x="0" y="85"/>
                  </a:lnTo>
                  <a:lnTo>
                    <a:pt x="0" y="57"/>
                  </a:lnTo>
                  <a:lnTo>
                    <a:pt x="7" y="48"/>
                  </a:lnTo>
                  <a:lnTo>
                    <a:pt x="0" y="38"/>
                  </a:lnTo>
                  <a:lnTo>
                    <a:pt x="0" y="11"/>
                  </a:lnTo>
                  <a:lnTo>
                    <a:pt x="1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40" name="Freeform 1144">
              <a:extLst>
                <a:ext uri="{FF2B5EF4-FFF2-40B4-BE49-F238E27FC236}">
                  <a16:creationId xmlns:a16="http://schemas.microsoft.com/office/drawing/2014/main" id="{67DA4F52-E3FD-0537-F11F-6EC9C0750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6" y="3445"/>
              <a:ext cx="55" cy="77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67" y="11"/>
                </a:cxn>
                <a:cxn ang="0">
                  <a:pos x="67" y="85"/>
                </a:cxn>
                <a:cxn ang="0">
                  <a:pos x="47" y="96"/>
                </a:cxn>
                <a:cxn ang="0">
                  <a:pos x="21" y="96"/>
                </a:cxn>
                <a:cxn ang="0">
                  <a:pos x="0" y="85"/>
                </a:cxn>
                <a:cxn ang="0">
                  <a:pos x="0" y="67"/>
                </a:cxn>
                <a:cxn ang="0">
                  <a:pos x="27" y="67"/>
                </a:cxn>
                <a:cxn ang="0">
                  <a:pos x="27" y="76"/>
                </a:cxn>
                <a:cxn ang="0">
                  <a:pos x="41" y="76"/>
                </a:cxn>
                <a:cxn ang="0">
                  <a:pos x="41" y="59"/>
                </a:cxn>
                <a:cxn ang="0">
                  <a:pos x="41" y="40"/>
                </a:cxn>
                <a:cxn ang="0">
                  <a:pos x="27" y="40"/>
                </a:cxn>
                <a:cxn ang="0">
                  <a:pos x="27" y="16"/>
                </a:cxn>
                <a:cxn ang="0">
                  <a:pos x="41" y="16"/>
                </a:cxn>
                <a:cxn ang="0">
                  <a:pos x="41" y="40"/>
                </a:cxn>
                <a:cxn ang="0">
                  <a:pos x="41" y="59"/>
                </a:cxn>
                <a:cxn ang="0">
                  <a:pos x="21" y="59"/>
                </a:cxn>
                <a:cxn ang="0">
                  <a:pos x="0" y="48"/>
                </a:cxn>
                <a:cxn ang="0">
                  <a:pos x="0" y="11"/>
                </a:cxn>
                <a:cxn ang="0">
                  <a:pos x="21" y="0"/>
                </a:cxn>
                <a:cxn ang="0">
                  <a:pos x="47" y="0"/>
                </a:cxn>
              </a:cxnLst>
              <a:rect l="0" t="0" r="r" b="b"/>
              <a:pathLst>
                <a:path w="68" h="97">
                  <a:moveTo>
                    <a:pt x="47" y="0"/>
                  </a:moveTo>
                  <a:lnTo>
                    <a:pt x="67" y="11"/>
                  </a:lnTo>
                  <a:lnTo>
                    <a:pt x="67" y="85"/>
                  </a:lnTo>
                  <a:lnTo>
                    <a:pt x="47" y="96"/>
                  </a:lnTo>
                  <a:lnTo>
                    <a:pt x="21" y="96"/>
                  </a:lnTo>
                  <a:lnTo>
                    <a:pt x="0" y="85"/>
                  </a:lnTo>
                  <a:lnTo>
                    <a:pt x="0" y="67"/>
                  </a:lnTo>
                  <a:lnTo>
                    <a:pt x="27" y="67"/>
                  </a:lnTo>
                  <a:lnTo>
                    <a:pt x="27" y="76"/>
                  </a:lnTo>
                  <a:lnTo>
                    <a:pt x="41" y="76"/>
                  </a:lnTo>
                  <a:lnTo>
                    <a:pt x="41" y="59"/>
                  </a:lnTo>
                  <a:lnTo>
                    <a:pt x="41" y="40"/>
                  </a:lnTo>
                  <a:lnTo>
                    <a:pt x="27" y="40"/>
                  </a:lnTo>
                  <a:lnTo>
                    <a:pt x="27" y="16"/>
                  </a:lnTo>
                  <a:lnTo>
                    <a:pt x="41" y="16"/>
                  </a:lnTo>
                  <a:lnTo>
                    <a:pt x="41" y="40"/>
                  </a:lnTo>
                  <a:lnTo>
                    <a:pt x="41" y="59"/>
                  </a:lnTo>
                  <a:lnTo>
                    <a:pt x="21" y="59"/>
                  </a:lnTo>
                  <a:lnTo>
                    <a:pt x="0" y="48"/>
                  </a:lnTo>
                  <a:lnTo>
                    <a:pt x="0" y="11"/>
                  </a:lnTo>
                  <a:lnTo>
                    <a:pt x="21" y="0"/>
                  </a:lnTo>
                  <a:lnTo>
                    <a:pt x="47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41" name="Freeform 1145">
              <a:extLst>
                <a:ext uri="{FF2B5EF4-FFF2-40B4-BE49-F238E27FC236}">
                  <a16:creationId xmlns:a16="http://schemas.microsoft.com/office/drawing/2014/main" id="{7B866F24-882B-9D08-79A5-5316B38F3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" y="3445"/>
              <a:ext cx="53" cy="7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7" y="0"/>
                </a:cxn>
                <a:cxn ang="0">
                  <a:pos x="66" y="14"/>
                </a:cxn>
                <a:cxn ang="0">
                  <a:pos x="66" y="82"/>
                </a:cxn>
                <a:cxn ang="0">
                  <a:pos x="47" y="96"/>
                </a:cxn>
                <a:cxn ang="0">
                  <a:pos x="20" y="96"/>
                </a:cxn>
                <a:cxn ang="0">
                  <a:pos x="0" y="82"/>
                </a:cxn>
                <a:cxn ang="0">
                  <a:pos x="0" y="76"/>
                </a:cxn>
                <a:cxn ang="0">
                  <a:pos x="26" y="76"/>
                </a:cxn>
                <a:cxn ang="0">
                  <a:pos x="26" y="19"/>
                </a:cxn>
                <a:cxn ang="0">
                  <a:pos x="40" y="19"/>
                </a:cxn>
                <a:cxn ang="0">
                  <a:pos x="40" y="76"/>
                </a:cxn>
                <a:cxn ang="0">
                  <a:pos x="26" y="76"/>
                </a:cxn>
                <a:cxn ang="0">
                  <a:pos x="0" y="76"/>
                </a:cxn>
                <a:cxn ang="0">
                  <a:pos x="0" y="14"/>
                </a:cxn>
                <a:cxn ang="0">
                  <a:pos x="20" y="0"/>
                </a:cxn>
              </a:cxnLst>
              <a:rect l="0" t="0" r="r" b="b"/>
              <a:pathLst>
                <a:path w="67" h="97">
                  <a:moveTo>
                    <a:pt x="20" y="0"/>
                  </a:moveTo>
                  <a:lnTo>
                    <a:pt x="47" y="0"/>
                  </a:lnTo>
                  <a:lnTo>
                    <a:pt x="66" y="14"/>
                  </a:lnTo>
                  <a:lnTo>
                    <a:pt x="66" y="82"/>
                  </a:lnTo>
                  <a:lnTo>
                    <a:pt x="47" y="96"/>
                  </a:lnTo>
                  <a:lnTo>
                    <a:pt x="20" y="96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26" y="76"/>
                  </a:lnTo>
                  <a:lnTo>
                    <a:pt x="26" y="19"/>
                  </a:lnTo>
                  <a:lnTo>
                    <a:pt x="40" y="19"/>
                  </a:lnTo>
                  <a:lnTo>
                    <a:pt x="40" y="76"/>
                  </a:lnTo>
                  <a:lnTo>
                    <a:pt x="26" y="76"/>
                  </a:lnTo>
                  <a:lnTo>
                    <a:pt x="0" y="76"/>
                  </a:lnTo>
                  <a:lnTo>
                    <a:pt x="0" y="14"/>
                  </a:lnTo>
                  <a:lnTo>
                    <a:pt x="2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42" name="Freeform 1146">
              <a:extLst>
                <a:ext uri="{FF2B5EF4-FFF2-40B4-BE49-F238E27FC236}">
                  <a16:creationId xmlns:a16="http://schemas.microsoft.com/office/drawing/2014/main" id="{6647ADDC-6E1A-8B81-CA38-29157C24B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1" y="3445"/>
              <a:ext cx="35" cy="77"/>
            </a:xfrm>
            <a:custGeom>
              <a:avLst/>
              <a:gdLst/>
              <a:ahLst/>
              <a:cxnLst>
                <a:cxn ang="0">
                  <a:pos x="15" y="96"/>
                </a:cxn>
                <a:cxn ang="0">
                  <a:pos x="42" y="96"/>
                </a:cxn>
                <a:cxn ang="0">
                  <a:pos x="42" y="0"/>
                </a:cxn>
                <a:cxn ang="0">
                  <a:pos x="5" y="0"/>
                </a:cxn>
                <a:cxn ang="0">
                  <a:pos x="0" y="19"/>
                </a:cxn>
                <a:cxn ang="0">
                  <a:pos x="15" y="19"/>
                </a:cxn>
                <a:cxn ang="0">
                  <a:pos x="15" y="96"/>
                </a:cxn>
              </a:cxnLst>
              <a:rect l="0" t="0" r="r" b="b"/>
              <a:pathLst>
                <a:path w="43" h="97">
                  <a:moveTo>
                    <a:pt x="15" y="96"/>
                  </a:moveTo>
                  <a:lnTo>
                    <a:pt x="42" y="96"/>
                  </a:lnTo>
                  <a:lnTo>
                    <a:pt x="42" y="0"/>
                  </a:lnTo>
                  <a:lnTo>
                    <a:pt x="5" y="0"/>
                  </a:lnTo>
                  <a:lnTo>
                    <a:pt x="0" y="19"/>
                  </a:lnTo>
                  <a:lnTo>
                    <a:pt x="15" y="19"/>
                  </a:lnTo>
                  <a:lnTo>
                    <a:pt x="15" y="9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43" name="Freeform 1147">
              <a:extLst>
                <a:ext uri="{FF2B5EF4-FFF2-40B4-BE49-F238E27FC236}">
                  <a16:creationId xmlns:a16="http://schemas.microsoft.com/office/drawing/2014/main" id="{8705C4FB-2400-C566-EA47-00AF643AF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8" y="3445"/>
              <a:ext cx="31" cy="77"/>
            </a:xfrm>
            <a:custGeom>
              <a:avLst/>
              <a:gdLst/>
              <a:ahLst/>
              <a:cxnLst>
                <a:cxn ang="0">
                  <a:pos x="14" y="96"/>
                </a:cxn>
                <a:cxn ang="0">
                  <a:pos x="38" y="96"/>
                </a:cxn>
                <a:cxn ang="0">
                  <a:pos x="38" y="0"/>
                </a:cxn>
                <a:cxn ang="0">
                  <a:pos x="5" y="0"/>
                </a:cxn>
                <a:cxn ang="0">
                  <a:pos x="0" y="19"/>
                </a:cxn>
                <a:cxn ang="0">
                  <a:pos x="14" y="19"/>
                </a:cxn>
                <a:cxn ang="0">
                  <a:pos x="14" y="96"/>
                </a:cxn>
              </a:cxnLst>
              <a:rect l="0" t="0" r="r" b="b"/>
              <a:pathLst>
                <a:path w="39" h="97">
                  <a:moveTo>
                    <a:pt x="14" y="96"/>
                  </a:moveTo>
                  <a:lnTo>
                    <a:pt x="38" y="96"/>
                  </a:lnTo>
                  <a:lnTo>
                    <a:pt x="38" y="0"/>
                  </a:lnTo>
                  <a:lnTo>
                    <a:pt x="5" y="0"/>
                  </a:lnTo>
                  <a:lnTo>
                    <a:pt x="0" y="19"/>
                  </a:lnTo>
                  <a:lnTo>
                    <a:pt x="14" y="19"/>
                  </a:lnTo>
                  <a:lnTo>
                    <a:pt x="14" y="9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44" name="Freeform 1148">
              <a:extLst>
                <a:ext uri="{FF2B5EF4-FFF2-40B4-BE49-F238E27FC236}">
                  <a16:creationId xmlns:a16="http://schemas.microsoft.com/office/drawing/2014/main" id="{F7C995D1-62E9-BFD2-2B4A-919BE5BC8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1" y="3445"/>
              <a:ext cx="34" cy="77"/>
            </a:xfrm>
            <a:custGeom>
              <a:avLst/>
              <a:gdLst/>
              <a:ahLst/>
              <a:cxnLst>
                <a:cxn ang="0">
                  <a:pos x="15" y="96"/>
                </a:cxn>
                <a:cxn ang="0">
                  <a:pos x="41" y="96"/>
                </a:cxn>
                <a:cxn ang="0">
                  <a:pos x="41" y="0"/>
                </a:cxn>
                <a:cxn ang="0">
                  <a:pos x="5" y="0"/>
                </a:cxn>
                <a:cxn ang="0">
                  <a:pos x="0" y="19"/>
                </a:cxn>
                <a:cxn ang="0">
                  <a:pos x="15" y="19"/>
                </a:cxn>
                <a:cxn ang="0">
                  <a:pos x="15" y="96"/>
                </a:cxn>
              </a:cxnLst>
              <a:rect l="0" t="0" r="r" b="b"/>
              <a:pathLst>
                <a:path w="42" h="97">
                  <a:moveTo>
                    <a:pt x="15" y="96"/>
                  </a:moveTo>
                  <a:lnTo>
                    <a:pt x="41" y="96"/>
                  </a:lnTo>
                  <a:lnTo>
                    <a:pt x="41" y="0"/>
                  </a:lnTo>
                  <a:lnTo>
                    <a:pt x="5" y="0"/>
                  </a:lnTo>
                  <a:lnTo>
                    <a:pt x="0" y="19"/>
                  </a:lnTo>
                  <a:lnTo>
                    <a:pt x="15" y="19"/>
                  </a:lnTo>
                  <a:lnTo>
                    <a:pt x="15" y="9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45" name="Freeform 1149">
              <a:extLst>
                <a:ext uri="{FF2B5EF4-FFF2-40B4-BE49-F238E27FC236}">
                  <a16:creationId xmlns:a16="http://schemas.microsoft.com/office/drawing/2014/main" id="{04A09229-B059-35BA-AB58-7B64467F4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" y="3608"/>
              <a:ext cx="35" cy="76"/>
            </a:xfrm>
            <a:custGeom>
              <a:avLst/>
              <a:gdLst/>
              <a:ahLst/>
              <a:cxnLst>
                <a:cxn ang="0">
                  <a:pos x="15" y="96"/>
                </a:cxn>
                <a:cxn ang="0">
                  <a:pos x="42" y="96"/>
                </a:cxn>
                <a:cxn ang="0">
                  <a:pos x="42" y="0"/>
                </a:cxn>
                <a:cxn ang="0">
                  <a:pos x="5" y="0"/>
                </a:cxn>
                <a:cxn ang="0">
                  <a:pos x="0" y="20"/>
                </a:cxn>
                <a:cxn ang="0">
                  <a:pos x="15" y="20"/>
                </a:cxn>
                <a:cxn ang="0">
                  <a:pos x="15" y="96"/>
                </a:cxn>
              </a:cxnLst>
              <a:rect l="0" t="0" r="r" b="b"/>
              <a:pathLst>
                <a:path w="43" h="97">
                  <a:moveTo>
                    <a:pt x="15" y="96"/>
                  </a:moveTo>
                  <a:lnTo>
                    <a:pt x="42" y="96"/>
                  </a:lnTo>
                  <a:lnTo>
                    <a:pt x="42" y="0"/>
                  </a:lnTo>
                  <a:lnTo>
                    <a:pt x="5" y="0"/>
                  </a:lnTo>
                  <a:lnTo>
                    <a:pt x="0" y="20"/>
                  </a:lnTo>
                  <a:lnTo>
                    <a:pt x="15" y="20"/>
                  </a:lnTo>
                  <a:lnTo>
                    <a:pt x="15" y="9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46" name="Freeform 1150">
              <a:extLst>
                <a:ext uri="{FF2B5EF4-FFF2-40B4-BE49-F238E27FC236}">
                  <a16:creationId xmlns:a16="http://schemas.microsoft.com/office/drawing/2014/main" id="{CDC87C98-6483-C7F1-1611-DD44DEA49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" y="3608"/>
              <a:ext cx="54" cy="7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6" y="28"/>
                </a:cxn>
                <a:cxn ang="0">
                  <a:pos x="26" y="20"/>
                </a:cxn>
                <a:cxn ang="0">
                  <a:pos x="40" y="20"/>
                </a:cxn>
                <a:cxn ang="0">
                  <a:pos x="40" y="34"/>
                </a:cxn>
                <a:cxn ang="0">
                  <a:pos x="0" y="79"/>
                </a:cxn>
                <a:cxn ang="0">
                  <a:pos x="0" y="96"/>
                </a:cxn>
                <a:cxn ang="0">
                  <a:pos x="66" y="96"/>
                </a:cxn>
                <a:cxn ang="0">
                  <a:pos x="66" y="79"/>
                </a:cxn>
                <a:cxn ang="0">
                  <a:pos x="28" y="79"/>
                </a:cxn>
                <a:cxn ang="0">
                  <a:pos x="66" y="39"/>
                </a:cxn>
                <a:cxn ang="0">
                  <a:pos x="66" y="11"/>
                </a:cxn>
                <a:cxn ang="0">
                  <a:pos x="46" y="0"/>
                </a:cxn>
                <a:cxn ang="0">
                  <a:pos x="19" y="0"/>
                </a:cxn>
                <a:cxn ang="0">
                  <a:pos x="0" y="11"/>
                </a:cxn>
                <a:cxn ang="0">
                  <a:pos x="0" y="28"/>
                </a:cxn>
              </a:cxnLst>
              <a:rect l="0" t="0" r="r" b="b"/>
              <a:pathLst>
                <a:path w="67" h="97">
                  <a:moveTo>
                    <a:pt x="0" y="28"/>
                  </a:moveTo>
                  <a:lnTo>
                    <a:pt x="26" y="28"/>
                  </a:lnTo>
                  <a:lnTo>
                    <a:pt x="26" y="20"/>
                  </a:lnTo>
                  <a:lnTo>
                    <a:pt x="40" y="20"/>
                  </a:lnTo>
                  <a:lnTo>
                    <a:pt x="40" y="34"/>
                  </a:lnTo>
                  <a:lnTo>
                    <a:pt x="0" y="79"/>
                  </a:lnTo>
                  <a:lnTo>
                    <a:pt x="0" y="96"/>
                  </a:lnTo>
                  <a:lnTo>
                    <a:pt x="66" y="96"/>
                  </a:lnTo>
                  <a:lnTo>
                    <a:pt x="66" y="79"/>
                  </a:lnTo>
                  <a:lnTo>
                    <a:pt x="28" y="79"/>
                  </a:lnTo>
                  <a:lnTo>
                    <a:pt x="66" y="39"/>
                  </a:lnTo>
                  <a:lnTo>
                    <a:pt x="66" y="11"/>
                  </a:lnTo>
                  <a:lnTo>
                    <a:pt x="46" y="0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0" y="2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47" name="Freeform 1151">
              <a:extLst>
                <a:ext uri="{FF2B5EF4-FFF2-40B4-BE49-F238E27FC236}">
                  <a16:creationId xmlns:a16="http://schemas.microsoft.com/office/drawing/2014/main" id="{D6C02475-6D1C-D008-320A-72C320FA3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" y="3608"/>
              <a:ext cx="34" cy="76"/>
            </a:xfrm>
            <a:custGeom>
              <a:avLst/>
              <a:gdLst/>
              <a:ahLst/>
              <a:cxnLst>
                <a:cxn ang="0">
                  <a:pos x="14" y="96"/>
                </a:cxn>
                <a:cxn ang="0">
                  <a:pos x="41" y="96"/>
                </a:cxn>
                <a:cxn ang="0">
                  <a:pos x="41" y="0"/>
                </a:cxn>
                <a:cxn ang="0">
                  <a:pos x="5" y="0"/>
                </a:cxn>
                <a:cxn ang="0">
                  <a:pos x="0" y="20"/>
                </a:cxn>
                <a:cxn ang="0">
                  <a:pos x="14" y="20"/>
                </a:cxn>
                <a:cxn ang="0">
                  <a:pos x="14" y="96"/>
                </a:cxn>
              </a:cxnLst>
              <a:rect l="0" t="0" r="r" b="b"/>
              <a:pathLst>
                <a:path w="42" h="97">
                  <a:moveTo>
                    <a:pt x="14" y="96"/>
                  </a:moveTo>
                  <a:lnTo>
                    <a:pt x="41" y="96"/>
                  </a:lnTo>
                  <a:lnTo>
                    <a:pt x="41" y="0"/>
                  </a:lnTo>
                  <a:lnTo>
                    <a:pt x="5" y="0"/>
                  </a:lnTo>
                  <a:lnTo>
                    <a:pt x="0" y="20"/>
                  </a:lnTo>
                  <a:lnTo>
                    <a:pt x="14" y="20"/>
                  </a:lnTo>
                  <a:lnTo>
                    <a:pt x="14" y="9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48" name="Freeform 1152">
              <a:extLst>
                <a:ext uri="{FF2B5EF4-FFF2-40B4-BE49-F238E27FC236}">
                  <a16:creationId xmlns:a16="http://schemas.microsoft.com/office/drawing/2014/main" id="{D9554487-9605-428A-9A07-650A76310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" y="3608"/>
              <a:ext cx="54" cy="7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46" y="0"/>
                </a:cxn>
                <a:cxn ang="0">
                  <a:pos x="66" y="11"/>
                </a:cxn>
                <a:cxn ang="0">
                  <a:pos x="66" y="39"/>
                </a:cxn>
                <a:cxn ang="0">
                  <a:pos x="56" y="48"/>
                </a:cxn>
                <a:cxn ang="0">
                  <a:pos x="66" y="57"/>
                </a:cxn>
                <a:cxn ang="0">
                  <a:pos x="66" y="84"/>
                </a:cxn>
                <a:cxn ang="0">
                  <a:pos x="46" y="96"/>
                </a:cxn>
                <a:cxn ang="0">
                  <a:pos x="17" y="96"/>
                </a:cxn>
                <a:cxn ang="0">
                  <a:pos x="0" y="84"/>
                </a:cxn>
                <a:cxn ang="0">
                  <a:pos x="0" y="69"/>
                </a:cxn>
                <a:cxn ang="0">
                  <a:pos x="24" y="69"/>
                </a:cxn>
                <a:cxn ang="0">
                  <a:pos x="24" y="79"/>
                </a:cxn>
                <a:cxn ang="0">
                  <a:pos x="40" y="79"/>
                </a:cxn>
                <a:cxn ang="0">
                  <a:pos x="40" y="57"/>
                </a:cxn>
                <a:cxn ang="0">
                  <a:pos x="24" y="57"/>
                </a:cxn>
                <a:cxn ang="0">
                  <a:pos x="24" y="39"/>
                </a:cxn>
                <a:cxn ang="0">
                  <a:pos x="40" y="39"/>
                </a:cxn>
                <a:cxn ang="0">
                  <a:pos x="40" y="17"/>
                </a:cxn>
                <a:cxn ang="0">
                  <a:pos x="24" y="17"/>
                </a:cxn>
                <a:cxn ang="0">
                  <a:pos x="24" y="26"/>
                </a:cxn>
                <a:cxn ang="0">
                  <a:pos x="0" y="26"/>
                </a:cxn>
                <a:cxn ang="0">
                  <a:pos x="0" y="11"/>
                </a:cxn>
                <a:cxn ang="0">
                  <a:pos x="17" y="0"/>
                </a:cxn>
              </a:cxnLst>
              <a:rect l="0" t="0" r="r" b="b"/>
              <a:pathLst>
                <a:path w="67" h="97">
                  <a:moveTo>
                    <a:pt x="17" y="0"/>
                  </a:moveTo>
                  <a:lnTo>
                    <a:pt x="46" y="0"/>
                  </a:lnTo>
                  <a:lnTo>
                    <a:pt x="66" y="11"/>
                  </a:lnTo>
                  <a:lnTo>
                    <a:pt x="66" y="39"/>
                  </a:lnTo>
                  <a:lnTo>
                    <a:pt x="56" y="48"/>
                  </a:lnTo>
                  <a:lnTo>
                    <a:pt x="66" y="57"/>
                  </a:lnTo>
                  <a:lnTo>
                    <a:pt x="66" y="84"/>
                  </a:lnTo>
                  <a:lnTo>
                    <a:pt x="46" y="96"/>
                  </a:lnTo>
                  <a:lnTo>
                    <a:pt x="17" y="96"/>
                  </a:lnTo>
                  <a:lnTo>
                    <a:pt x="0" y="84"/>
                  </a:lnTo>
                  <a:lnTo>
                    <a:pt x="0" y="69"/>
                  </a:lnTo>
                  <a:lnTo>
                    <a:pt x="24" y="69"/>
                  </a:lnTo>
                  <a:lnTo>
                    <a:pt x="24" y="79"/>
                  </a:lnTo>
                  <a:lnTo>
                    <a:pt x="40" y="79"/>
                  </a:lnTo>
                  <a:lnTo>
                    <a:pt x="40" y="57"/>
                  </a:lnTo>
                  <a:lnTo>
                    <a:pt x="24" y="57"/>
                  </a:lnTo>
                  <a:lnTo>
                    <a:pt x="24" y="39"/>
                  </a:lnTo>
                  <a:lnTo>
                    <a:pt x="40" y="39"/>
                  </a:lnTo>
                  <a:lnTo>
                    <a:pt x="40" y="17"/>
                  </a:lnTo>
                  <a:lnTo>
                    <a:pt x="24" y="17"/>
                  </a:lnTo>
                  <a:lnTo>
                    <a:pt x="24" y="26"/>
                  </a:lnTo>
                  <a:lnTo>
                    <a:pt x="0" y="26"/>
                  </a:lnTo>
                  <a:lnTo>
                    <a:pt x="0" y="11"/>
                  </a:lnTo>
                  <a:lnTo>
                    <a:pt x="17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49" name="Freeform 1153">
              <a:extLst>
                <a:ext uri="{FF2B5EF4-FFF2-40B4-BE49-F238E27FC236}">
                  <a16:creationId xmlns:a16="http://schemas.microsoft.com/office/drawing/2014/main" id="{BFFC5EEF-8E47-F870-B6F1-A3DB3E4CE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" y="3608"/>
              <a:ext cx="35" cy="76"/>
            </a:xfrm>
            <a:custGeom>
              <a:avLst/>
              <a:gdLst/>
              <a:ahLst/>
              <a:cxnLst>
                <a:cxn ang="0">
                  <a:pos x="15" y="96"/>
                </a:cxn>
                <a:cxn ang="0">
                  <a:pos x="42" y="96"/>
                </a:cxn>
                <a:cxn ang="0">
                  <a:pos x="42" y="0"/>
                </a:cxn>
                <a:cxn ang="0">
                  <a:pos x="5" y="0"/>
                </a:cxn>
                <a:cxn ang="0">
                  <a:pos x="0" y="20"/>
                </a:cxn>
                <a:cxn ang="0">
                  <a:pos x="15" y="20"/>
                </a:cxn>
                <a:cxn ang="0">
                  <a:pos x="15" y="96"/>
                </a:cxn>
              </a:cxnLst>
              <a:rect l="0" t="0" r="r" b="b"/>
              <a:pathLst>
                <a:path w="43" h="97">
                  <a:moveTo>
                    <a:pt x="15" y="96"/>
                  </a:moveTo>
                  <a:lnTo>
                    <a:pt x="42" y="96"/>
                  </a:lnTo>
                  <a:lnTo>
                    <a:pt x="42" y="0"/>
                  </a:lnTo>
                  <a:lnTo>
                    <a:pt x="5" y="0"/>
                  </a:lnTo>
                  <a:lnTo>
                    <a:pt x="0" y="20"/>
                  </a:lnTo>
                  <a:lnTo>
                    <a:pt x="15" y="20"/>
                  </a:lnTo>
                  <a:lnTo>
                    <a:pt x="15" y="9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50" name="Freeform 1154">
              <a:extLst>
                <a:ext uri="{FF2B5EF4-FFF2-40B4-BE49-F238E27FC236}">
                  <a16:creationId xmlns:a16="http://schemas.microsoft.com/office/drawing/2014/main" id="{22532F99-74F1-4D05-A102-1168526B2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" y="3608"/>
              <a:ext cx="61" cy="76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69" y="0"/>
                </a:cxn>
                <a:cxn ang="0">
                  <a:pos x="69" y="57"/>
                </a:cxn>
                <a:cxn ang="0">
                  <a:pos x="75" y="57"/>
                </a:cxn>
                <a:cxn ang="0">
                  <a:pos x="75" y="79"/>
                </a:cxn>
                <a:cxn ang="0">
                  <a:pos x="69" y="79"/>
                </a:cxn>
                <a:cxn ang="0">
                  <a:pos x="69" y="96"/>
                </a:cxn>
                <a:cxn ang="0">
                  <a:pos x="44" y="96"/>
                </a:cxn>
                <a:cxn ang="0">
                  <a:pos x="44" y="79"/>
                </a:cxn>
                <a:cxn ang="0">
                  <a:pos x="44" y="57"/>
                </a:cxn>
                <a:cxn ang="0">
                  <a:pos x="29" y="57"/>
                </a:cxn>
                <a:cxn ang="0">
                  <a:pos x="44" y="37"/>
                </a:cxn>
                <a:cxn ang="0">
                  <a:pos x="44" y="57"/>
                </a:cxn>
                <a:cxn ang="0">
                  <a:pos x="44" y="79"/>
                </a:cxn>
                <a:cxn ang="0">
                  <a:pos x="0" y="79"/>
                </a:cxn>
                <a:cxn ang="0">
                  <a:pos x="0" y="57"/>
                </a:cxn>
                <a:cxn ang="0">
                  <a:pos x="44" y="0"/>
                </a:cxn>
              </a:cxnLst>
              <a:rect l="0" t="0" r="r" b="b"/>
              <a:pathLst>
                <a:path w="76" h="97">
                  <a:moveTo>
                    <a:pt x="44" y="0"/>
                  </a:moveTo>
                  <a:lnTo>
                    <a:pt x="69" y="0"/>
                  </a:lnTo>
                  <a:lnTo>
                    <a:pt x="69" y="57"/>
                  </a:lnTo>
                  <a:lnTo>
                    <a:pt x="75" y="57"/>
                  </a:lnTo>
                  <a:lnTo>
                    <a:pt x="75" y="79"/>
                  </a:lnTo>
                  <a:lnTo>
                    <a:pt x="69" y="79"/>
                  </a:lnTo>
                  <a:lnTo>
                    <a:pt x="69" y="96"/>
                  </a:lnTo>
                  <a:lnTo>
                    <a:pt x="44" y="96"/>
                  </a:lnTo>
                  <a:lnTo>
                    <a:pt x="44" y="79"/>
                  </a:lnTo>
                  <a:lnTo>
                    <a:pt x="44" y="57"/>
                  </a:lnTo>
                  <a:lnTo>
                    <a:pt x="29" y="57"/>
                  </a:lnTo>
                  <a:lnTo>
                    <a:pt x="44" y="37"/>
                  </a:lnTo>
                  <a:lnTo>
                    <a:pt x="44" y="57"/>
                  </a:lnTo>
                  <a:lnTo>
                    <a:pt x="44" y="79"/>
                  </a:lnTo>
                  <a:lnTo>
                    <a:pt x="0" y="79"/>
                  </a:lnTo>
                  <a:lnTo>
                    <a:pt x="0" y="57"/>
                  </a:lnTo>
                  <a:lnTo>
                    <a:pt x="4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51" name="Freeform 1155">
              <a:extLst>
                <a:ext uri="{FF2B5EF4-FFF2-40B4-BE49-F238E27FC236}">
                  <a16:creationId xmlns:a16="http://schemas.microsoft.com/office/drawing/2014/main" id="{82424118-ED58-8659-2521-6EE204C0F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" y="3608"/>
              <a:ext cx="33" cy="76"/>
            </a:xfrm>
            <a:custGeom>
              <a:avLst/>
              <a:gdLst/>
              <a:ahLst/>
              <a:cxnLst>
                <a:cxn ang="0">
                  <a:pos x="14" y="96"/>
                </a:cxn>
                <a:cxn ang="0">
                  <a:pos x="40" y="96"/>
                </a:cxn>
                <a:cxn ang="0">
                  <a:pos x="40" y="0"/>
                </a:cxn>
                <a:cxn ang="0">
                  <a:pos x="5" y="0"/>
                </a:cxn>
                <a:cxn ang="0">
                  <a:pos x="0" y="20"/>
                </a:cxn>
                <a:cxn ang="0">
                  <a:pos x="14" y="20"/>
                </a:cxn>
                <a:cxn ang="0">
                  <a:pos x="14" y="96"/>
                </a:cxn>
              </a:cxnLst>
              <a:rect l="0" t="0" r="r" b="b"/>
              <a:pathLst>
                <a:path w="41" h="97">
                  <a:moveTo>
                    <a:pt x="14" y="96"/>
                  </a:moveTo>
                  <a:lnTo>
                    <a:pt x="40" y="96"/>
                  </a:lnTo>
                  <a:lnTo>
                    <a:pt x="40" y="0"/>
                  </a:lnTo>
                  <a:lnTo>
                    <a:pt x="5" y="0"/>
                  </a:lnTo>
                  <a:lnTo>
                    <a:pt x="0" y="20"/>
                  </a:lnTo>
                  <a:lnTo>
                    <a:pt x="14" y="20"/>
                  </a:lnTo>
                  <a:lnTo>
                    <a:pt x="14" y="9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52" name="Freeform 1156">
              <a:extLst>
                <a:ext uri="{FF2B5EF4-FFF2-40B4-BE49-F238E27FC236}">
                  <a16:creationId xmlns:a16="http://schemas.microsoft.com/office/drawing/2014/main" id="{4D9942DE-3101-7DFA-A950-E82CAEFAD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" y="3608"/>
              <a:ext cx="57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8" y="0"/>
                </a:cxn>
                <a:cxn ang="0">
                  <a:pos x="68" y="20"/>
                </a:cxn>
                <a:cxn ang="0">
                  <a:pos x="27" y="20"/>
                </a:cxn>
                <a:cxn ang="0">
                  <a:pos x="27" y="34"/>
                </a:cxn>
                <a:cxn ang="0">
                  <a:pos x="50" y="34"/>
                </a:cxn>
                <a:cxn ang="0">
                  <a:pos x="70" y="48"/>
                </a:cxn>
                <a:cxn ang="0">
                  <a:pos x="70" y="82"/>
                </a:cxn>
                <a:cxn ang="0">
                  <a:pos x="50" y="96"/>
                </a:cxn>
                <a:cxn ang="0">
                  <a:pos x="20" y="96"/>
                </a:cxn>
                <a:cxn ang="0">
                  <a:pos x="0" y="82"/>
                </a:cxn>
                <a:cxn ang="0">
                  <a:pos x="0" y="64"/>
                </a:cxn>
                <a:cxn ang="0">
                  <a:pos x="27" y="64"/>
                </a:cxn>
                <a:cxn ang="0">
                  <a:pos x="27" y="79"/>
                </a:cxn>
                <a:cxn ang="0">
                  <a:pos x="43" y="79"/>
                </a:cxn>
                <a:cxn ang="0">
                  <a:pos x="43" y="51"/>
                </a:cxn>
                <a:cxn ang="0">
                  <a:pos x="20" y="51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71" h="97">
                  <a:moveTo>
                    <a:pt x="0" y="0"/>
                  </a:moveTo>
                  <a:lnTo>
                    <a:pt x="68" y="0"/>
                  </a:lnTo>
                  <a:lnTo>
                    <a:pt x="68" y="20"/>
                  </a:lnTo>
                  <a:lnTo>
                    <a:pt x="27" y="20"/>
                  </a:lnTo>
                  <a:lnTo>
                    <a:pt x="27" y="34"/>
                  </a:lnTo>
                  <a:lnTo>
                    <a:pt x="50" y="34"/>
                  </a:lnTo>
                  <a:lnTo>
                    <a:pt x="70" y="48"/>
                  </a:lnTo>
                  <a:lnTo>
                    <a:pt x="70" y="82"/>
                  </a:lnTo>
                  <a:lnTo>
                    <a:pt x="50" y="96"/>
                  </a:lnTo>
                  <a:lnTo>
                    <a:pt x="20" y="96"/>
                  </a:lnTo>
                  <a:lnTo>
                    <a:pt x="0" y="82"/>
                  </a:lnTo>
                  <a:lnTo>
                    <a:pt x="0" y="64"/>
                  </a:lnTo>
                  <a:lnTo>
                    <a:pt x="27" y="64"/>
                  </a:lnTo>
                  <a:lnTo>
                    <a:pt x="27" y="79"/>
                  </a:lnTo>
                  <a:lnTo>
                    <a:pt x="43" y="79"/>
                  </a:lnTo>
                  <a:lnTo>
                    <a:pt x="43" y="51"/>
                  </a:lnTo>
                  <a:lnTo>
                    <a:pt x="20" y="51"/>
                  </a:lnTo>
                  <a:lnTo>
                    <a:pt x="0" y="37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53" name="Freeform 1157">
              <a:extLst>
                <a:ext uri="{FF2B5EF4-FFF2-40B4-BE49-F238E27FC236}">
                  <a16:creationId xmlns:a16="http://schemas.microsoft.com/office/drawing/2014/main" id="{D6174E0C-1ED4-9408-BF2A-C7B9FD62F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1" y="3608"/>
              <a:ext cx="33" cy="76"/>
            </a:xfrm>
            <a:custGeom>
              <a:avLst/>
              <a:gdLst/>
              <a:ahLst/>
              <a:cxnLst>
                <a:cxn ang="0">
                  <a:pos x="15" y="96"/>
                </a:cxn>
                <a:cxn ang="0">
                  <a:pos x="41" y="96"/>
                </a:cxn>
                <a:cxn ang="0">
                  <a:pos x="41" y="0"/>
                </a:cxn>
                <a:cxn ang="0">
                  <a:pos x="6" y="0"/>
                </a:cxn>
                <a:cxn ang="0">
                  <a:pos x="0" y="20"/>
                </a:cxn>
                <a:cxn ang="0">
                  <a:pos x="15" y="20"/>
                </a:cxn>
                <a:cxn ang="0">
                  <a:pos x="15" y="96"/>
                </a:cxn>
              </a:cxnLst>
              <a:rect l="0" t="0" r="r" b="b"/>
              <a:pathLst>
                <a:path w="42" h="97">
                  <a:moveTo>
                    <a:pt x="15" y="96"/>
                  </a:moveTo>
                  <a:lnTo>
                    <a:pt x="41" y="96"/>
                  </a:lnTo>
                  <a:lnTo>
                    <a:pt x="41" y="0"/>
                  </a:lnTo>
                  <a:lnTo>
                    <a:pt x="6" y="0"/>
                  </a:lnTo>
                  <a:lnTo>
                    <a:pt x="0" y="20"/>
                  </a:lnTo>
                  <a:lnTo>
                    <a:pt x="15" y="20"/>
                  </a:lnTo>
                  <a:lnTo>
                    <a:pt x="15" y="9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54" name="Freeform 1158">
              <a:extLst>
                <a:ext uri="{FF2B5EF4-FFF2-40B4-BE49-F238E27FC236}">
                  <a16:creationId xmlns:a16="http://schemas.microsoft.com/office/drawing/2014/main" id="{8BB90459-7954-231C-5FE1-5E5C5DCAF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7" y="3608"/>
              <a:ext cx="53" cy="7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5" y="0"/>
                </a:cxn>
                <a:cxn ang="0">
                  <a:pos x="65" y="11"/>
                </a:cxn>
                <a:cxn ang="0">
                  <a:pos x="65" y="29"/>
                </a:cxn>
                <a:cxn ang="0">
                  <a:pos x="39" y="29"/>
                </a:cxn>
                <a:cxn ang="0">
                  <a:pos x="39" y="20"/>
                </a:cxn>
                <a:cxn ang="0">
                  <a:pos x="26" y="20"/>
                </a:cxn>
                <a:cxn ang="0">
                  <a:pos x="26" y="37"/>
                </a:cxn>
                <a:cxn ang="0">
                  <a:pos x="26" y="55"/>
                </a:cxn>
                <a:cxn ang="0">
                  <a:pos x="39" y="55"/>
                </a:cxn>
                <a:cxn ang="0">
                  <a:pos x="39" y="79"/>
                </a:cxn>
                <a:cxn ang="0">
                  <a:pos x="26" y="79"/>
                </a:cxn>
                <a:cxn ang="0">
                  <a:pos x="26" y="55"/>
                </a:cxn>
                <a:cxn ang="0">
                  <a:pos x="26" y="37"/>
                </a:cxn>
                <a:cxn ang="0">
                  <a:pos x="45" y="37"/>
                </a:cxn>
                <a:cxn ang="0">
                  <a:pos x="65" y="48"/>
                </a:cxn>
                <a:cxn ang="0">
                  <a:pos x="65" y="85"/>
                </a:cxn>
                <a:cxn ang="0">
                  <a:pos x="45" y="96"/>
                </a:cxn>
                <a:cxn ang="0">
                  <a:pos x="20" y="96"/>
                </a:cxn>
                <a:cxn ang="0">
                  <a:pos x="0" y="85"/>
                </a:cxn>
                <a:cxn ang="0">
                  <a:pos x="0" y="11"/>
                </a:cxn>
                <a:cxn ang="0">
                  <a:pos x="20" y="0"/>
                </a:cxn>
              </a:cxnLst>
              <a:rect l="0" t="0" r="r" b="b"/>
              <a:pathLst>
                <a:path w="66" h="97">
                  <a:moveTo>
                    <a:pt x="20" y="0"/>
                  </a:moveTo>
                  <a:lnTo>
                    <a:pt x="45" y="0"/>
                  </a:lnTo>
                  <a:lnTo>
                    <a:pt x="65" y="11"/>
                  </a:lnTo>
                  <a:lnTo>
                    <a:pt x="65" y="29"/>
                  </a:lnTo>
                  <a:lnTo>
                    <a:pt x="39" y="29"/>
                  </a:lnTo>
                  <a:lnTo>
                    <a:pt x="39" y="20"/>
                  </a:lnTo>
                  <a:lnTo>
                    <a:pt x="26" y="20"/>
                  </a:lnTo>
                  <a:lnTo>
                    <a:pt x="26" y="37"/>
                  </a:lnTo>
                  <a:lnTo>
                    <a:pt x="26" y="55"/>
                  </a:lnTo>
                  <a:lnTo>
                    <a:pt x="39" y="55"/>
                  </a:lnTo>
                  <a:lnTo>
                    <a:pt x="39" y="79"/>
                  </a:lnTo>
                  <a:lnTo>
                    <a:pt x="26" y="79"/>
                  </a:lnTo>
                  <a:lnTo>
                    <a:pt x="26" y="55"/>
                  </a:lnTo>
                  <a:lnTo>
                    <a:pt x="26" y="37"/>
                  </a:lnTo>
                  <a:lnTo>
                    <a:pt x="45" y="37"/>
                  </a:lnTo>
                  <a:lnTo>
                    <a:pt x="65" y="48"/>
                  </a:lnTo>
                  <a:lnTo>
                    <a:pt x="65" y="85"/>
                  </a:lnTo>
                  <a:lnTo>
                    <a:pt x="45" y="96"/>
                  </a:lnTo>
                  <a:lnTo>
                    <a:pt x="20" y="96"/>
                  </a:lnTo>
                  <a:lnTo>
                    <a:pt x="0" y="85"/>
                  </a:lnTo>
                  <a:lnTo>
                    <a:pt x="0" y="11"/>
                  </a:lnTo>
                  <a:lnTo>
                    <a:pt x="2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55" name="Freeform 1159">
              <a:extLst>
                <a:ext uri="{FF2B5EF4-FFF2-40B4-BE49-F238E27FC236}">
                  <a16:creationId xmlns:a16="http://schemas.microsoft.com/office/drawing/2014/main" id="{CB6B5BAD-820C-220D-19EC-D4A4A67C3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3608"/>
              <a:ext cx="33" cy="76"/>
            </a:xfrm>
            <a:custGeom>
              <a:avLst/>
              <a:gdLst/>
              <a:ahLst/>
              <a:cxnLst>
                <a:cxn ang="0">
                  <a:pos x="15" y="96"/>
                </a:cxn>
                <a:cxn ang="0">
                  <a:pos x="41" y="96"/>
                </a:cxn>
                <a:cxn ang="0">
                  <a:pos x="41" y="0"/>
                </a:cxn>
                <a:cxn ang="0">
                  <a:pos x="6" y="0"/>
                </a:cxn>
                <a:cxn ang="0">
                  <a:pos x="0" y="20"/>
                </a:cxn>
                <a:cxn ang="0">
                  <a:pos x="15" y="20"/>
                </a:cxn>
                <a:cxn ang="0">
                  <a:pos x="15" y="96"/>
                </a:cxn>
              </a:cxnLst>
              <a:rect l="0" t="0" r="r" b="b"/>
              <a:pathLst>
                <a:path w="42" h="97">
                  <a:moveTo>
                    <a:pt x="15" y="96"/>
                  </a:moveTo>
                  <a:lnTo>
                    <a:pt x="41" y="96"/>
                  </a:lnTo>
                  <a:lnTo>
                    <a:pt x="41" y="0"/>
                  </a:lnTo>
                  <a:lnTo>
                    <a:pt x="6" y="0"/>
                  </a:lnTo>
                  <a:lnTo>
                    <a:pt x="0" y="20"/>
                  </a:lnTo>
                  <a:lnTo>
                    <a:pt x="15" y="20"/>
                  </a:lnTo>
                  <a:lnTo>
                    <a:pt x="15" y="9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56" name="Freeform 1160">
              <a:extLst>
                <a:ext uri="{FF2B5EF4-FFF2-40B4-BE49-F238E27FC236}">
                  <a16:creationId xmlns:a16="http://schemas.microsoft.com/office/drawing/2014/main" id="{42231E65-AC15-E362-C5D9-74202CDA8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" y="3608"/>
              <a:ext cx="57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0" y="0"/>
                </a:cxn>
                <a:cxn ang="0">
                  <a:pos x="70" y="20"/>
                </a:cxn>
                <a:cxn ang="0">
                  <a:pos x="29" y="96"/>
                </a:cxn>
                <a:cxn ang="0">
                  <a:pos x="0" y="96"/>
                </a:cxn>
                <a:cxn ang="0">
                  <a:pos x="41" y="20"/>
                </a:cxn>
                <a:cxn ang="0">
                  <a:pos x="0" y="20"/>
                </a:cxn>
                <a:cxn ang="0">
                  <a:pos x="0" y="0"/>
                </a:cxn>
              </a:cxnLst>
              <a:rect l="0" t="0" r="r" b="b"/>
              <a:pathLst>
                <a:path w="71" h="97">
                  <a:moveTo>
                    <a:pt x="0" y="0"/>
                  </a:moveTo>
                  <a:lnTo>
                    <a:pt x="70" y="0"/>
                  </a:lnTo>
                  <a:lnTo>
                    <a:pt x="70" y="20"/>
                  </a:lnTo>
                  <a:lnTo>
                    <a:pt x="29" y="96"/>
                  </a:lnTo>
                  <a:lnTo>
                    <a:pt x="0" y="96"/>
                  </a:lnTo>
                  <a:lnTo>
                    <a:pt x="41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57" name="Freeform 1161">
              <a:extLst>
                <a:ext uri="{FF2B5EF4-FFF2-40B4-BE49-F238E27FC236}">
                  <a16:creationId xmlns:a16="http://schemas.microsoft.com/office/drawing/2014/main" id="{46B6DBA1-1F16-5FD2-9356-66924ACC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" y="3608"/>
              <a:ext cx="32" cy="76"/>
            </a:xfrm>
            <a:custGeom>
              <a:avLst/>
              <a:gdLst/>
              <a:ahLst/>
              <a:cxnLst>
                <a:cxn ang="0">
                  <a:pos x="15" y="96"/>
                </a:cxn>
                <a:cxn ang="0">
                  <a:pos x="39" y="96"/>
                </a:cxn>
                <a:cxn ang="0">
                  <a:pos x="39" y="0"/>
                </a:cxn>
                <a:cxn ang="0">
                  <a:pos x="5" y="0"/>
                </a:cxn>
                <a:cxn ang="0">
                  <a:pos x="0" y="20"/>
                </a:cxn>
                <a:cxn ang="0">
                  <a:pos x="15" y="20"/>
                </a:cxn>
                <a:cxn ang="0">
                  <a:pos x="15" y="96"/>
                </a:cxn>
              </a:cxnLst>
              <a:rect l="0" t="0" r="r" b="b"/>
              <a:pathLst>
                <a:path w="40" h="97">
                  <a:moveTo>
                    <a:pt x="15" y="96"/>
                  </a:moveTo>
                  <a:lnTo>
                    <a:pt x="39" y="96"/>
                  </a:lnTo>
                  <a:lnTo>
                    <a:pt x="39" y="0"/>
                  </a:lnTo>
                  <a:lnTo>
                    <a:pt x="5" y="0"/>
                  </a:lnTo>
                  <a:lnTo>
                    <a:pt x="0" y="20"/>
                  </a:lnTo>
                  <a:lnTo>
                    <a:pt x="15" y="20"/>
                  </a:lnTo>
                  <a:lnTo>
                    <a:pt x="15" y="9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58" name="Freeform 1162">
              <a:extLst>
                <a:ext uri="{FF2B5EF4-FFF2-40B4-BE49-F238E27FC236}">
                  <a16:creationId xmlns:a16="http://schemas.microsoft.com/office/drawing/2014/main" id="{4FD1EB2C-5D54-C827-3D64-8EF6D18C1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" y="3608"/>
              <a:ext cx="55" cy="7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3" y="0"/>
                </a:cxn>
                <a:cxn ang="0">
                  <a:pos x="68" y="11"/>
                </a:cxn>
                <a:cxn ang="0">
                  <a:pos x="68" y="39"/>
                </a:cxn>
                <a:cxn ang="0">
                  <a:pos x="60" y="48"/>
                </a:cxn>
                <a:cxn ang="0">
                  <a:pos x="68" y="57"/>
                </a:cxn>
                <a:cxn ang="0">
                  <a:pos x="68" y="59"/>
                </a:cxn>
                <a:cxn ang="0">
                  <a:pos x="41" y="59"/>
                </a:cxn>
                <a:cxn ang="0">
                  <a:pos x="41" y="34"/>
                </a:cxn>
                <a:cxn ang="0">
                  <a:pos x="41" y="14"/>
                </a:cxn>
                <a:cxn ang="0">
                  <a:pos x="27" y="14"/>
                </a:cxn>
                <a:cxn ang="0">
                  <a:pos x="27" y="34"/>
                </a:cxn>
                <a:cxn ang="0">
                  <a:pos x="41" y="34"/>
                </a:cxn>
                <a:cxn ang="0">
                  <a:pos x="41" y="79"/>
                </a:cxn>
                <a:cxn ang="0">
                  <a:pos x="27" y="79"/>
                </a:cxn>
                <a:cxn ang="0">
                  <a:pos x="27" y="59"/>
                </a:cxn>
                <a:cxn ang="0">
                  <a:pos x="41" y="59"/>
                </a:cxn>
                <a:cxn ang="0">
                  <a:pos x="68" y="59"/>
                </a:cxn>
                <a:cxn ang="0">
                  <a:pos x="68" y="84"/>
                </a:cxn>
                <a:cxn ang="0">
                  <a:pos x="53" y="96"/>
                </a:cxn>
                <a:cxn ang="0">
                  <a:pos x="15" y="96"/>
                </a:cxn>
                <a:cxn ang="0">
                  <a:pos x="0" y="84"/>
                </a:cxn>
                <a:cxn ang="0">
                  <a:pos x="0" y="57"/>
                </a:cxn>
                <a:cxn ang="0">
                  <a:pos x="9" y="48"/>
                </a:cxn>
                <a:cxn ang="0">
                  <a:pos x="0" y="39"/>
                </a:cxn>
                <a:cxn ang="0">
                  <a:pos x="0" y="11"/>
                </a:cxn>
                <a:cxn ang="0">
                  <a:pos x="15" y="0"/>
                </a:cxn>
              </a:cxnLst>
              <a:rect l="0" t="0" r="r" b="b"/>
              <a:pathLst>
                <a:path w="69" h="97">
                  <a:moveTo>
                    <a:pt x="15" y="0"/>
                  </a:moveTo>
                  <a:lnTo>
                    <a:pt x="53" y="0"/>
                  </a:lnTo>
                  <a:lnTo>
                    <a:pt x="68" y="11"/>
                  </a:lnTo>
                  <a:lnTo>
                    <a:pt x="68" y="39"/>
                  </a:lnTo>
                  <a:lnTo>
                    <a:pt x="60" y="48"/>
                  </a:lnTo>
                  <a:lnTo>
                    <a:pt x="68" y="57"/>
                  </a:lnTo>
                  <a:lnTo>
                    <a:pt x="68" y="59"/>
                  </a:lnTo>
                  <a:lnTo>
                    <a:pt x="41" y="59"/>
                  </a:lnTo>
                  <a:lnTo>
                    <a:pt x="41" y="34"/>
                  </a:lnTo>
                  <a:lnTo>
                    <a:pt x="41" y="14"/>
                  </a:lnTo>
                  <a:lnTo>
                    <a:pt x="27" y="14"/>
                  </a:lnTo>
                  <a:lnTo>
                    <a:pt x="27" y="34"/>
                  </a:lnTo>
                  <a:lnTo>
                    <a:pt x="41" y="34"/>
                  </a:lnTo>
                  <a:lnTo>
                    <a:pt x="41" y="79"/>
                  </a:lnTo>
                  <a:lnTo>
                    <a:pt x="27" y="79"/>
                  </a:lnTo>
                  <a:lnTo>
                    <a:pt x="27" y="59"/>
                  </a:lnTo>
                  <a:lnTo>
                    <a:pt x="41" y="59"/>
                  </a:lnTo>
                  <a:lnTo>
                    <a:pt x="68" y="59"/>
                  </a:lnTo>
                  <a:lnTo>
                    <a:pt x="68" y="84"/>
                  </a:lnTo>
                  <a:lnTo>
                    <a:pt x="53" y="96"/>
                  </a:lnTo>
                  <a:lnTo>
                    <a:pt x="15" y="96"/>
                  </a:lnTo>
                  <a:lnTo>
                    <a:pt x="0" y="84"/>
                  </a:lnTo>
                  <a:lnTo>
                    <a:pt x="0" y="57"/>
                  </a:lnTo>
                  <a:lnTo>
                    <a:pt x="9" y="48"/>
                  </a:lnTo>
                  <a:lnTo>
                    <a:pt x="0" y="39"/>
                  </a:lnTo>
                  <a:lnTo>
                    <a:pt x="0" y="11"/>
                  </a:lnTo>
                  <a:lnTo>
                    <a:pt x="15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59" name="Freeform 1163">
              <a:extLst>
                <a:ext uri="{FF2B5EF4-FFF2-40B4-BE49-F238E27FC236}">
                  <a16:creationId xmlns:a16="http://schemas.microsoft.com/office/drawing/2014/main" id="{41843E44-F5E7-6E3F-628D-C425E9B40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" y="3768"/>
              <a:ext cx="34" cy="77"/>
            </a:xfrm>
            <a:custGeom>
              <a:avLst/>
              <a:gdLst/>
              <a:ahLst/>
              <a:cxnLst>
                <a:cxn ang="0">
                  <a:pos x="14" y="96"/>
                </a:cxn>
                <a:cxn ang="0">
                  <a:pos x="41" y="96"/>
                </a:cxn>
                <a:cxn ang="0">
                  <a:pos x="41" y="0"/>
                </a:cxn>
                <a:cxn ang="0">
                  <a:pos x="5" y="0"/>
                </a:cxn>
                <a:cxn ang="0">
                  <a:pos x="0" y="20"/>
                </a:cxn>
                <a:cxn ang="0">
                  <a:pos x="14" y="20"/>
                </a:cxn>
                <a:cxn ang="0">
                  <a:pos x="14" y="96"/>
                </a:cxn>
              </a:cxnLst>
              <a:rect l="0" t="0" r="r" b="b"/>
              <a:pathLst>
                <a:path w="42" h="97">
                  <a:moveTo>
                    <a:pt x="14" y="96"/>
                  </a:moveTo>
                  <a:lnTo>
                    <a:pt x="41" y="96"/>
                  </a:lnTo>
                  <a:lnTo>
                    <a:pt x="41" y="0"/>
                  </a:lnTo>
                  <a:lnTo>
                    <a:pt x="5" y="0"/>
                  </a:lnTo>
                  <a:lnTo>
                    <a:pt x="0" y="20"/>
                  </a:lnTo>
                  <a:lnTo>
                    <a:pt x="14" y="20"/>
                  </a:lnTo>
                  <a:lnTo>
                    <a:pt x="14" y="9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60" name="Freeform 1164">
              <a:extLst>
                <a:ext uri="{FF2B5EF4-FFF2-40B4-BE49-F238E27FC236}">
                  <a16:creationId xmlns:a16="http://schemas.microsoft.com/office/drawing/2014/main" id="{35BA97B7-689B-A348-3E94-18ABF6083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" y="3768"/>
              <a:ext cx="54" cy="77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67" y="11"/>
                </a:cxn>
                <a:cxn ang="0">
                  <a:pos x="67" y="85"/>
                </a:cxn>
                <a:cxn ang="0">
                  <a:pos x="47" y="96"/>
                </a:cxn>
                <a:cxn ang="0">
                  <a:pos x="20" y="96"/>
                </a:cxn>
                <a:cxn ang="0">
                  <a:pos x="0" y="85"/>
                </a:cxn>
                <a:cxn ang="0">
                  <a:pos x="0" y="68"/>
                </a:cxn>
                <a:cxn ang="0">
                  <a:pos x="27" y="68"/>
                </a:cxn>
                <a:cxn ang="0">
                  <a:pos x="27" y="77"/>
                </a:cxn>
                <a:cxn ang="0">
                  <a:pos x="40" y="77"/>
                </a:cxn>
                <a:cxn ang="0">
                  <a:pos x="40" y="60"/>
                </a:cxn>
                <a:cxn ang="0">
                  <a:pos x="40" y="40"/>
                </a:cxn>
                <a:cxn ang="0">
                  <a:pos x="27" y="40"/>
                </a:cxn>
                <a:cxn ang="0">
                  <a:pos x="27" y="17"/>
                </a:cxn>
                <a:cxn ang="0">
                  <a:pos x="40" y="17"/>
                </a:cxn>
                <a:cxn ang="0">
                  <a:pos x="40" y="40"/>
                </a:cxn>
                <a:cxn ang="0">
                  <a:pos x="40" y="60"/>
                </a:cxn>
                <a:cxn ang="0">
                  <a:pos x="20" y="60"/>
                </a:cxn>
                <a:cxn ang="0">
                  <a:pos x="0" y="48"/>
                </a:cxn>
                <a:cxn ang="0">
                  <a:pos x="0" y="11"/>
                </a:cxn>
                <a:cxn ang="0">
                  <a:pos x="20" y="0"/>
                </a:cxn>
                <a:cxn ang="0">
                  <a:pos x="47" y="0"/>
                </a:cxn>
              </a:cxnLst>
              <a:rect l="0" t="0" r="r" b="b"/>
              <a:pathLst>
                <a:path w="68" h="97">
                  <a:moveTo>
                    <a:pt x="47" y="0"/>
                  </a:moveTo>
                  <a:lnTo>
                    <a:pt x="67" y="11"/>
                  </a:lnTo>
                  <a:lnTo>
                    <a:pt x="67" y="85"/>
                  </a:lnTo>
                  <a:lnTo>
                    <a:pt x="47" y="96"/>
                  </a:lnTo>
                  <a:lnTo>
                    <a:pt x="20" y="96"/>
                  </a:lnTo>
                  <a:lnTo>
                    <a:pt x="0" y="85"/>
                  </a:lnTo>
                  <a:lnTo>
                    <a:pt x="0" y="68"/>
                  </a:lnTo>
                  <a:lnTo>
                    <a:pt x="27" y="68"/>
                  </a:lnTo>
                  <a:lnTo>
                    <a:pt x="27" y="77"/>
                  </a:lnTo>
                  <a:lnTo>
                    <a:pt x="40" y="77"/>
                  </a:lnTo>
                  <a:lnTo>
                    <a:pt x="40" y="60"/>
                  </a:lnTo>
                  <a:lnTo>
                    <a:pt x="40" y="40"/>
                  </a:lnTo>
                  <a:lnTo>
                    <a:pt x="27" y="40"/>
                  </a:lnTo>
                  <a:lnTo>
                    <a:pt x="27" y="17"/>
                  </a:lnTo>
                  <a:lnTo>
                    <a:pt x="40" y="17"/>
                  </a:lnTo>
                  <a:lnTo>
                    <a:pt x="40" y="40"/>
                  </a:lnTo>
                  <a:lnTo>
                    <a:pt x="40" y="60"/>
                  </a:lnTo>
                  <a:lnTo>
                    <a:pt x="20" y="60"/>
                  </a:lnTo>
                  <a:lnTo>
                    <a:pt x="0" y="48"/>
                  </a:lnTo>
                  <a:lnTo>
                    <a:pt x="0" y="11"/>
                  </a:lnTo>
                  <a:lnTo>
                    <a:pt x="20" y="0"/>
                  </a:lnTo>
                  <a:lnTo>
                    <a:pt x="47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61" name="Freeform 1165">
              <a:extLst>
                <a:ext uri="{FF2B5EF4-FFF2-40B4-BE49-F238E27FC236}">
                  <a16:creationId xmlns:a16="http://schemas.microsoft.com/office/drawing/2014/main" id="{0F4A8033-975B-CB16-8E69-9BCC9E5CC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3768"/>
              <a:ext cx="52" cy="77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6" y="28"/>
                </a:cxn>
                <a:cxn ang="0">
                  <a:pos x="26" y="20"/>
                </a:cxn>
                <a:cxn ang="0">
                  <a:pos x="40" y="20"/>
                </a:cxn>
                <a:cxn ang="0">
                  <a:pos x="40" y="34"/>
                </a:cxn>
                <a:cxn ang="0">
                  <a:pos x="0" y="80"/>
                </a:cxn>
                <a:cxn ang="0">
                  <a:pos x="0" y="96"/>
                </a:cxn>
                <a:cxn ang="0">
                  <a:pos x="63" y="96"/>
                </a:cxn>
                <a:cxn ang="0">
                  <a:pos x="63" y="80"/>
                </a:cxn>
                <a:cxn ang="0">
                  <a:pos x="28" y="80"/>
                </a:cxn>
                <a:cxn ang="0">
                  <a:pos x="63" y="39"/>
                </a:cxn>
                <a:cxn ang="0">
                  <a:pos x="63" y="11"/>
                </a:cxn>
                <a:cxn ang="0">
                  <a:pos x="45" y="0"/>
                </a:cxn>
                <a:cxn ang="0">
                  <a:pos x="20" y="0"/>
                </a:cxn>
                <a:cxn ang="0">
                  <a:pos x="0" y="11"/>
                </a:cxn>
                <a:cxn ang="0">
                  <a:pos x="0" y="28"/>
                </a:cxn>
              </a:cxnLst>
              <a:rect l="0" t="0" r="r" b="b"/>
              <a:pathLst>
                <a:path w="64" h="97">
                  <a:moveTo>
                    <a:pt x="0" y="28"/>
                  </a:moveTo>
                  <a:lnTo>
                    <a:pt x="26" y="28"/>
                  </a:lnTo>
                  <a:lnTo>
                    <a:pt x="26" y="20"/>
                  </a:lnTo>
                  <a:lnTo>
                    <a:pt x="40" y="20"/>
                  </a:lnTo>
                  <a:lnTo>
                    <a:pt x="40" y="34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63" y="96"/>
                  </a:lnTo>
                  <a:lnTo>
                    <a:pt x="63" y="80"/>
                  </a:lnTo>
                  <a:lnTo>
                    <a:pt x="28" y="80"/>
                  </a:lnTo>
                  <a:lnTo>
                    <a:pt x="63" y="39"/>
                  </a:lnTo>
                  <a:lnTo>
                    <a:pt x="63" y="11"/>
                  </a:lnTo>
                  <a:lnTo>
                    <a:pt x="45" y="0"/>
                  </a:lnTo>
                  <a:lnTo>
                    <a:pt x="20" y="0"/>
                  </a:lnTo>
                  <a:lnTo>
                    <a:pt x="0" y="11"/>
                  </a:lnTo>
                  <a:lnTo>
                    <a:pt x="0" y="2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62" name="Freeform 1166">
              <a:extLst>
                <a:ext uri="{FF2B5EF4-FFF2-40B4-BE49-F238E27FC236}">
                  <a16:creationId xmlns:a16="http://schemas.microsoft.com/office/drawing/2014/main" id="{1BCA464A-E6D6-EE25-BDB8-2D4006502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" y="3768"/>
              <a:ext cx="54" cy="7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7" y="0"/>
                </a:cxn>
                <a:cxn ang="0">
                  <a:pos x="66" y="14"/>
                </a:cxn>
                <a:cxn ang="0">
                  <a:pos x="66" y="82"/>
                </a:cxn>
                <a:cxn ang="0">
                  <a:pos x="47" y="96"/>
                </a:cxn>
                <a:cxn ang="0">
                  <a:pos x="20" y="96"/>
                </a:cxn>
                <a:cxn ang="0">
                  <a:pos x="0" y="82"/>
                </a:cxn>
                <a:cxn ang="0">
                  <a:pos x="0" y="77"/>
                </a:cxn>
                <a:cxn ang="0">
                  <a:pos x="27" y="77"/>
                </a:cxn>
                <a:cxn ang="0">
                  <a:pos x="27" y="20"/>
                </a:cxn>
                <a:cxn ang="0">
                  <a:pos x="40" y="20"/>
                </a:cxn>
                <a:cxn ang="0">
                  <a:pos x="40" y="77"/>
                </a:cxn>
                <a:cxn ang="0">
                  <a:pos x="27" y="77"/>
                </a:cxn>
                <a:cxn ang="0">
                  <a:pos x="0" y="77"/>
                </a:cxn>
                <a:cxn ang="0">
                  <a:pos x="0" y="14"/>
                </a:cxn>
                <a:cxn ang="0">
                  <a:pos x="20" y="0"/>
                </a:cxn>
              </a:cxnLst>
              <a:rect l="0" t="0" r="r" b="b"/>
              <a:pathLst>
                <a:path w="67" h="97">
                  <a:moveTo>
                    <a:pt x="20" y="0"/>
                  </a:moveTo>
                  <a:lnTo>
                    <a:pt x="47" y="0"/>
                  </a:lnTo>
                  <a:lnTo>
                    <a:pt x="66" y="14"/>
                  </a:lnTo>
                  <a:lnTo>
                    <a:pt x="66" y="82"/>
                  </a:lnTo>
                  <a:lnTo>
                    <a:pt x="47" y="96"/>
                  </a:lnTo>
                  <a:lnTo>
                    <a:pt x="20" y="96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27" y="77"/>
                  </a:lnTo>
                  <a:lnTo>
                    <a:pt x="27" y="20"/>
                  </a:lnTo>
                  <a:lnTo>
                    <a:pt x="40" y="20"/>
                  </a:lnTo>
                  <a:lnTo>
                    <a:pt x="40" y="77"/>
                  </a:lnTo>
                  <a:lnTo>
                    <a:pt x="27" y="77"/>
                  </a:lnTo>
                  <a:lnTo>
                    <a:pt x="0" y="77"/>
                  </a:lnTo>
                  <a:lnTo>
                    <a:pt x="0" y="14"/>
                  </a:lnTo>
                  <a:lnTo>
                    <a:pt x="2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63" name="Freeform 1167">
              <a:extLst>
                <a:ext uri="{FF2B5EF4-FFF2-40B4-BE49-F238E27FC236}">
                  <a16:creationId xmlns:a16="http://schemas.microsoft.com/office/drawing/2014/main" id="{E7B32857-848F-C06E-FC8A-B4EE29F48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" y="3768"/>
              <a:ext cx="55" cy="77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7" y="28"/>
                </a:cxn>
                <a:cxn ang="0">
                  <a:pos x="27" y="20"/>
                </a:cxn>
                <a:cxn ang="0">
                  <a:pos x="40" y="20"/>
                </a:cxn>
                <a:cxn ang="0">
                  <a:pos x="40" y="34"/>
                </a:cxn>
                <a:cxn ang="0">
                  <a:pos x="0" y="80"/>
                </a:cxn>
                <a:cxn ang="0">
                  <a:pos x="0" y="96"/>
                </a:cxn>
                <a:cxn ang="0">
                  <a:pos x="67" y="96"/>
                </a:cxn>
                <a:cxn ang="0">
                  <a:pos x="67" y="80"/>
                </a:cxn>
                <a:cxn ang="0">
                  <a:pos x="28" y="80"/>
                </a:cxn>
                <a:cxn ang="0">
                  <a:pos x="67" y="39"/>
                </a:cxn>
                <a:cxn ang="0">
                  <a:pos x="67" y="11"/>
                </a:cxn>
                <a:cxn ang="0">
                  <a:pos x="47" y="0"/>
                </a:cxn>
                <a:cxn ang="0">
                  <a:pos x="19" y="0"/>
                </a:cxn>
                <a:cxn ang="0">
                  <a:pos x="0" y="11"/>
                </a:cxn>
                <a:cxn ang="0">
                  <a:pos x="0" y="28"/>
                </a:cxn>
              </a:cxnLst>
              <a:rect l="0" t="0" r="r" b="b"/>
              <a:pathLst>
                <a:path w="68" h="97">
                  <a:moveTo>
                    <a:pt x="0" y="28"/>
                  </a:moveTo>
                  <a:lnTo>
                    <a:pt x="27" y="28"/>
                  </a:lnTo>
                  <a:lnTo>
                    <a:pt x="27" y="20"/>
                  </a:lnTo>
                  <a:lnTo>
                    <a:pt x="40" y="20"/>
                  </a:lnTo>
                  <a:lnTo>
                    <a:pt x="40" y="34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67" y="96"/>
                  </a:lnTo>
                  <a:lnTo>
                    <a:pt x="67" y="80"/>
                  </a:lnTo>
                  <a:lnTo>
                    <a:pt x="28" y="80"/>
                  </a:lnTo>
                  <a:lnTo>
                    <a:pt x="67" y="39"/>
                  </a:lnTo>
                  <a:lnTo>
                    <a:pt x="67" y="11"/>
                  </a:lnTo>
                  <a:lnTo>
                    <a:pt x="47" y="0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0" y="2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64" name="Freeform 1168">
              <a:extLst>
                <a:ext uri="{FF2B5EF4-FFF2-40B4-BE49-F238E27FC236}">
                  <a16:creationId xmlns:a16="http://schemas.microsoft.com/office/drawing/2014/main" id="{BCAE2447-9CB9-076B-3869-5D4A1107A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" y="3768"/>
              <a:ext cx="35" cy="77"/>
            </a:xfrm>
            <a:custGeom>
              <a:avLst/>
              <a:gdLst/>
              <a:ahLst/>
              <a:cxnLst>
                <a:cxn ang="0">
                  <a:pos x="15" y="96"/>
                </a:cxn>
                <a:cxn ang="0">
                  <a:pos x="42" y="96"/>
                </a:cxn>
                <a:cxn ang="0">
                  <a:pos x="42" y="0"/>
                </a:cxn>
                <a:cxn ang="0">
                  <a:pos x="6" y="0"/>
                </a:cxn>
                <a:cxn ang="0">
                  <a:pos x="0" y="20"/>
                </a:cxn>
                <a:cxn ang="0">
                  <a:pos x="15" y="20"/>
                </a:cxn>
                <a:cxn ang="0">
                  <a:pos x="15" y="96"/>
                </a:cxn>
              </a:cxnLst>
              <a:rect l="0" t="0" r="r" b="b"/>
              <a:pathLst>
                <a:path w="43" h="97">
                  <a:moveTo>
                    <a:pt x="15" y="96"/>
                  </a:moveTo>
                  <a:lnTo>
                    <a:pt x="42" y="96"/>
                  </a:lnTo>
                  <a:lnTo>
                    <a:pt x="42" y="0"/>
                  </a:lnTo>
                  <a:lnTo>
                    <a:pt x="6" y="0"/>
                  </a:lnTo>
                  <a:lnTo>
                    <a:pt x="0" y="20"/>
                  </a:lnTo>
                  <a:lnTo>
                    <a:pt x="15" y="20"/>
                  </a:lnTo>
                  <a:lnTo>
                    <a:pt x="15" y="9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65" name="Freeform 1169">
              <a:extLst>
                <a:ext uri="{FF2B5EF4-FFF2-40B4-BE49-F238E27FC236}">
                  <a16:creationId xmlns:a16="http://schemas.microsoft.com/office/drawing/2014/main" id="{E7F0CEDB-BF54-51F2-1E76-BE3E8A58B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" y="3768"/>
              <a:ext cx="53" cy="77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6" y="28"/>
                </a:cxn>
                <a:cxn ang="0">
                  <a:pos x="26" y="20"/>
                </a:cxn>
                <a:cxn ang="0">
                  <a:pos x="40" y="20"/>
                </a:cxn>
                <a:cxn ang="0">
                  <a:pos x="40" y="34"/>
                </a:cxn>
                <a:cxn ang="0">
                  <a:pos x="0" y="80"/>
                </a:cxn>
                <a:cxn ang="0">
                  <a:pos x="0" y="96"/>
                </a:cxn>
                <a:cxn ang="0">
                  <a:pos x="66" y="96"/>
                </a:cxn>
                <a:cxn ang="0">
                  <a:pos x="66" y="80"/>
                </a:cxn>
                <a:cxn ang="0">
                  <a:pos x="28" y="80"/>
                </a:cxn>
                <a:cxn ang="0">
                  <a:pos x="66" y="39"/>
                </a:cxn>
                <a:cxn ang="0">
                  <a:pos x="66" y="11"/>
                </a:cxn>
                <a:cxn ang="0">
                  <a:pos x="46" y="0"/>
                </a:cxn>
                <a:cxn ang="0">
                  <a:pos x="19" y="0"/>
                </a:cxn>
                <a:cxn ang="0">
                  <a:pos x="0" y="11"/>
                </a:cxn>
                <a:cxn ang="0">
                  <a:pos x="0" y="28"/>
                </a:cxn>
              </a:cxnLst>
              <a:rect l="0" t="0" r="r" b="b"/>
              <a:pathLst>
                <a:path w="67" h="97">
                  <a:moveTo>
                    <a:pt x="0" y="28"/>
                  </a:moveTo>
                  <a:lnTo>
                    <a:pt x="26" y="28"/>
                  </a:lnTo>
                  <a:lnTo>
                    <a:pt x="26" y="20"/>
                  </a:lnTo>
                  <a:lnTo>
                    <a:pt x="40" y="20"/>
                  </a:lnTo>
                  <a:lnTo>
                    <a:pt x="40" y="34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66" y="96"/>
                  </a:lnTo>
                  <a:lnTo>
                    <a:pt x="66" y="80"/>
                  </a:lnTo>
                  <a:lnTo>
                    <a:pt x="28" y="80"/>
                  </a:lnTo>
                  <a:lnTo>
                    <a:pt x="66" y="39"/>
                  </a:lnTo>
                  <a:lnTo>
                    <a:pt x="66" y="11"/>
                  </a:lnTo>
                  <a:lnTo>
                    <a:pt x="46" y="0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0" y="2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66" name="Freeform 1170">
              <a:extLst>
                <a:ext uri="{FF2B5EF4-FFF2-40B4-BE49-F238E27FC236}">
                  <a16:creationId xmlns:a16="http://schemas.microsoft.com/office/drawing/2014/main" id="{A33C7620-D102-F987-A4D8-D2F73755D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3" y="3768"/>
              <a:ext cx="54" cy="77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6" y="28"/>
                </a:cxn>
                <a:cxn ang="0">
                  <a:pos x="26" y="20"/>
                </a:cxn>
                <a:cxn ang="0">
                  <a:pos x="40" y="20"/>
                </a:cxn>
                <a:cxn ang="0">
                  <a:pos x="40" y="34"/>
                </a:cxn>
                <a:cxn ang="0">
                  <a:pos x="0" y="80"/>
                </a:cxn>
                <a:cxn ang="0">
                  <a:pos x="0" y="96"/>
                </a:cxn>
                <a:cxn ang="0">
                  <a:pos x="67" y="96"/>
                </a:cxn>
                <a:cxn ang="0">
                  <a:pos x="67" y="80"/>
                </a:cxn>
                <a:cxn ang="0">
                  <a:pos x="29" y="80"/>
                </a:cxn>
                <a:cxn ang="0">
                  <a:pos x="67" y="39"/>
                </a:cxn>
                <a:cxn ang="0">
                  <a:pos x="67" y="11"/>
                </a:cxn>
                <a:cxn ang="0">
                  <a:pos x="47" y="0"/>
                </a:cxn>
                <a:cxn ang="0">
                  <a:pos x="20" y="0"/>
                </a:cxn>
                <a:cxn ang="0">
                  <a:pos x="0" y="11"/>
                </a:cxn>
                <a:cxn ang="0">
                  <a:pos x="0" y="28"/>
                </a:cxn>
              </a:cxnLst>
              <a:rect l="0" t="0" r="r" b="b"/>
              <a:pathLst>
                <a:path w="68" h="97">
                  <a:moveTo>
                    <a:pt x="0" y="28"/>
                  </a:moveTo>
                  <a:lnTo>
                    <a:pt x="26" y="28"/>
                  </a:lnTo>
                  <a:lnTo>
                    <a:pt x="26" y="20"/>
                  </a:lnTo>
                  <a:lnTo>
                    <a:pt x="40" y="20"/>
                  </a:lnTo>
                  <a:lnTo>
                    <a:pt x="40" y="34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67" y="96"/>
                  </a:lnTo>
                  <a:lnTo>
                    <a:pt x="67" y="80"/>
                  </a:lnTo>
                  <a:lnTo>
                    <a:pt x="29" y="80"/>
                  </a:lnTo>
                  <a:lnTo>
                    <a:pt x="67" y="39"/>
                  </a:lnTo>
                  <a:lnTo>
                    <a:pt x="67" y="11"/>
                  </a:lnTo>
                  <a:lnTo>
                    <a:pt x="47" y="0"/>
                  </a:lnTo>
                  <a:lnTo>
                    <a:pt x="20" y="0"/>
                  </a:lnTo>
                  <a:lnTo>
                    <a:pt x="0" y="11"/>
                  </a:lnTo>
                  <a:lnTo>
                    <a:pt x="0" y="2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67" name="Freeform 1171">
              <a:extLst>
                <a:ext uri="{FF2B5EF4-FFF2-40B4-BE49-F238E27FC236}">
                  <a16:creationId xmlns:a16="http://schemas.microsoft.com/office/drawing/2014/main" id="{7C1CFFCB-A03F-3BCB-69E1-4BE72E773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8" y="3768"/>
              <a:ext cx="54" cy="77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6" y="28"/>
                </a:cxn>
                <a:cxn ang="0">
                  <a:pos x="26" y="20"/>
                </a:cxn>
                <a:cxn ang="0">
                  <a:pos x="40" y="20"/>
                </a:cxn>
                <a:cxn ang="0">
                  <a:pos x="40" y="34"/>
                </a:cxn>
                <a:cxn ang="0">
                  <a:pos x="0" y="80"/>
                </a:cxn>
                <a:cxn ang="0">
                  <a:pos x="0" y="96"/>
                </a:cxn>
                <a:cxn ang="0">
                  <a:pos x="67" y="96"/>
                </a:cxn>
                <a:cxn ang="0">
                  <a:pos x="67" y="80"/>
                </a:cxn>
                <a:cxn ang="0">
                  <a:pos x="28" y="80"/>
                </a:cxn>
                <a:cxn ang="0">
                  <a:pos x="67" y="39"/>
                </a:cxn>
                <a:cxn ang="0">
                  <a:pos x="67" y="11"/>
                </a:cxn>
                <a:cxn ang="0">
                  <a:pos x="47" y="0"/>
                </a:cxn>
                <a:cxn ang="0">
                  <a:pos x="20" y="0"/>
                </a:cxn>
                <a:cxn ang="0">
                  <a:pos x="0" y="11"/>
                </a:cxn>
                <a:cxn ang="0">
                  <a:pos x="0" y="28"/>
                </a:cxn>
              </a:cxnLst>
              <a:rect l="0" t="0" r="r" b="b"/>
              <a:pathLst>
                <a:path w="68" h="97">
                  <a:moveTo>
                    <a:pt x="0" y="28"/>
                  </a:moveTo>
                  <a:lnTo>
                    <a:pt x="26" y="28"/>
                  </a:lnTo>
                  <a:lnTo>
                    <a:pt x="26" y="20"/>
                  </a:lnTo>
                  <a:lnTo>
                    <a:pt x="40" y="20"/>
                  </a:lnTo>
                  <a:lnTo>
                    <a:pt x="40" y="34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67" y="96"/>
                  </a:lnTo>
                  <a:lnTo>
                    <a:pt x="67" y="80"/>
                  </a:lnTo>
                  <a:lnTo>
                    <a:pt x="28" y="80"/>
                  </a:lnTo>
                  <a:lnTo>
                    <a:pt x="67" y="39"/>
                  </a:lnTo>
                  <a:lnTo>
                    <a:pt x="67" y="11"/>
                  </a:lnTo>
                  <a:lnTo>
                    <a:pt x="47" y="0"/>
                  </a:lnTo>
                  <a:lnTo>
                    <a:pt x="20" y="0"/>
                  </a:lnTo>
                  <a:lnTo>
                    <a:pt x="0" y="11"/>
                  </a:lnTo>
                  <a:lnTo>
                    <a:pt x="0" y="2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68" name="Freeform 1172">
              <a:extLst>
                <a:ext uri="{FF2B5EF4-FFF2-40B4-BE49-F238E27FC236}">
                  <a16:creationId xmlns:a16="http://schemas.microsoft.com/office/drawing/2014/main" id="{10061F9E-01CE-C78D-D67B-C309805E4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5" y="3768"/>
              <a:ext cx="55" cy="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8" y="0"/>
                </a:cxn>
                <a:cxn ang="0">
                  <a:pos x="68" y="11"/>
                </a:cxn>
                <a:cxn ang="0">
                  <a:pos x="68" y="39"/>
                </a:cxn>
                <a:cxn ang="0">
                  <a:pos x="58" y="48"/>
                </a:cxn>
                <a:cxn ang="0">
                  <a:pos x="68" y="57"/>
                </a:cxn>
                <a:cxn ang="0">
                  <a:pos x="68" y="84"/>
                </a:cxn>
                <a:cxn ang="0">
                  <a:pos x="48" y="96"/>
                </a:cxn>
                <a:cxn ang="0">
                  <a:pos x="19" y="96"/>
                </a:cxn>
                <a:cxn ang="0">
                  <a:pos x="0" y="84"/>
                </a:cxn>
                <a:cxn ang="0">
                  <a:pos x="0" y="70"/>
                </a:cxn>
                <a:cxn ang="0">
                  <a:pos x="25" y="70"/>
                </a:cxn>
                <a:cxn ang="0">
                  <a:pos x="25" y="80"/>
                </a:cxn>
                <a:cxn ang="0">
                  <a:pos x="42" y="80"/>
                </a:cxn>
                <a:cxn ang="0">
                  <a:pos x="42" y="57"/>
                </a:cxn>
                <a:cxn ang="0">
                  <a:pos x="25" y="57"/>
                </a:cxn>
                <a:cxn ang="0">
                  <a:pos x="25" y="39"/>
                </a:cxn>
                <a:cxn ang="0">
                  <a:pos x="42" y="39"/>
                </a:cxn>
                <a:cxn ang="0">
                  <a:pos x="42" y="16"/>
                </a:cxn>
                <a:cxn ang="0">
                  <a:pos x="25" y="16"/>
                </a:cxn>
                <a:cxn ang="0">
                  <a:pos x="25" y="26"/>
                </a:cxn>
                <a:cxn ang="0">
                  <a:pos x="0" y="26"/>
                </a:cxn>
                <a:cxn ang="0">
                  <a:pos x="0" y="11"/>
                </a:cxn>
                <a:cxn ang="0">
                  <a:pos x="19" y="0"/>
                </a:cxn>
              </a:cxnLst>
              <a:rect l="0" t="0" r="r" b="b"/>
              <a:pathLst>
                <a:path w="69" h="97">
                  <a:moveTo>
                    <a:pt x="19" y="0"/>
                  </a:moveTo>
                  <a:lnTo>
                    <a:pt x="48" y="0"/>
                  </a:lnTo>
                  <a:lnTo>
                    <a:pt x="68" y="11"/>
                  </a:lnTo>
                  <a:lnTo>
                    <a:pt x="68" y="39"/>
                  </a:lnTo>
                  <a:lnTo>
                    <a:pt x="58" y="48"/>
                  </a:lnTo>
                  <a:lnTo>
                    <a:pt x="68" y="57"/>
                  </a:lnTo>
                  <a:lnTo>
                    <a:pt x="68" y="84"/>
                  </a:lnTo>
                  <a:lnTo>
                    <a:pt x="48" y="96"/>
                  </a:lnTo>
                  <a:lnTo>
                    <a:pt x="19" y="96"/>
                  </a:lnTo>
                  <a:lnTo>
                    <a:pt x="0" y="84"/>
                  </a:lnTo>
                  <a:lnTo>
                    <a:pt x="0" y="70"/>
                  </a:lnTo>
                  <a:lnTo>
                    <a:pt x="25" y="70"/>
                  </a:lnTo>
                  <a:lnTo>
                    <a:pt x="25" y="80"/>
                  </a:lnTo>
                  <a:lnTo>
                    <a:pt x="42" y="80"/>
                  </a:lnTo>
                  <a:lnTo>
                    <a:pt x="42" y="57"/>
                  </a:lnTo>
                  <a:lnTo>
                    <a:pt x="25" y="57"/>
                  </a:lnTo>
                  <a:lnTo>
                    <a:pt x="25" y="39"/>
                  </a:lnTo>
                  <a:lnTo>
                    <a:pt x="42" y="39"/>
                  </a:lnTo>
                  <a:lnTo>
                    <a:pt x="42" y="16"/>
                  </a:lnTo>
                  <a:lnTo>
                    <a:pt x="25" y="16"/>
                  </a:lnTo>
                  <a:lnTo>
                    <a:pt x="25" y="26"/>
                  </a:lnTo>
                  <a:lnTo>
                    <a:pt x="0" y="26"/>
                  </a:lnTo>
                  <a:lnTo>
                    <a:pt x="0" y="11"/>
                  </a:lnTo>
                  <a:lnTo>
                    <a:pt x="19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69" name="Freeform 1173">
              <a:extLst>
                <a:ext uri="{FF2B5EF4-FFF2-40B4-BE49-F238E27FC236}">
                  <a16:creationId xmlns:a16="http://schemas.microsoft.com/office/drawing/2014/main" id="{7E2CE654-79CE-8BFC-D3B3-A15EA9E94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1" y="3768"/>
              <a:ext cx="55" cy="77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7" y="28"/>
                </a:cxn>
                <a:cxn ang="0">
                  <a:pos x="27" y="20"/>
                </a:cxn>
                <a:cxn ang="0">
                  <a:pos x="40" y="20"/>
                </a:cxn>
                <a:cxn ang="0">
                  <a:pos x="40" y="34"/>
                </a:cxn>
                <a:cxn ang="0">
                  <a:pos x="0" y="80"/>
                </a:cxn>
                <a:cxn ang="0">
                  <a:pos x="0" y="96"/>
                </a:cxn>
                <a:cxn ang="0">
                  <a:pos x="68" y="96"/>
                </a:cxn>
                <a:cxn ang="0">
                  <a:pos x="68" y="80"/>
                </a:cxn>
                <a:cxn ang="0">
                  <a:pos x="28" y="80"/>
                </a:cxn>
                <a:cxn ang="0">
                  <a:pos x="68" y="39"/>
                </a:cxn>
                <a:cxn ang="0">
                  <a:pos x="68" y="11"/>
                </a:cxn>
                <a:cxn ang="0">
                  <a:pos x="47" y="0"/>
                </a:cxn>
                <a:cxn ang="0">
                  <a:pos x="20" y="0"/>
                </a:cxn>
                <a:cxn ang="0">
                  <a:pos x="0" y="11"/>
                </a:cxn>
                <a:cxn ang="0">
                  <a:pos x="0" y="28"/>
                </a:cxn>
              </a:cxnLst>
              <a:rect l="0" t="0" r="r" b="b"/>
              <a:pathLst>
                <a:path w="69" h="97">
                  <a:moveTo>
                    <a:pt x="0" y="28"/>
                  </a:moveTo>
                  <a:lnTo>
                    <a:pt x="27" y="28"/>
                  </a:lnTo>
                  <a:lnTo>
                    <a:pt x="27" y="20"/>
                  </a:lnTo>
                  <a:lnTo>
                    <a:pt x="40" y="20"/>
                  </a:lnTo>
                  <a:lnTo>
                    <a:pt x="40" y="34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68" y="96"/>
                  </a:lnTo>
                  <a:lnTo>
                    <a:pt x="68" y="80"/>
                  </a:lnTo>
                  <a:lnTo>
                    <a:pt x="28" y="80"/>
                  </a:lnTo>
                  <a:lnTo>
                    <a:pt x="68" y="39"/>
                  </a:lnTo>
                  <a:lnTo>
                    <a:pt x="68" y="11"/>
                  </a:lnTo>
                  <a:lnTo>
                    <a:pt x="47" y="0"/>
                  </a:lnTo>
                  <a:lnTo>
                    <a:pt x="20" y="0"/>
                  </a:lnTo>
                  <a:lnTo>
                    <a:pt x="0" y="11"/>
                  </a:lnTo>
                  <a:lnTo>
                    <a:pt x="0" y="2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70" name="Freeform 1174">
              <a:extLst>
                <a:ext uri="{FF2B5EF4-FFF2-40B4-BE49-F238E27FC236}">
                  <a16:creationId xmlns:a16="http://schemas.microsoft.com/office/drawing/2014/main" id="{E8ADC505-C0F5-5810-35C7-019FE0D6B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" y="3768"/>
              <a:ext cx="61" cy="77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69" y="0"/>
                </a:cxn>
                <a:cxn ang="0">
                  <a:pos x="69" y="57"/>
                </a:cxn>
                <a:cxn ang="0">
                  <a:pos x="75" y="57"/>
                </a:cxn>
                <a:cxn ang="0">
                  <a:pos x="75" y="80"/>
                </a:cxn>
                <a:cxn ang="0">
                  <a:pos x="69" y="80"/>
                </a:cxn>
                <a:cxn ang="0">
                  <a:pos x="69" y="96"/>
                </a:cxn>
                <a:cxn ang="0">
                  <a:pos x="44" y="96"/>
                </a:cxn>
                <a:cxn ang="0">
                  <a:pos x="44" y="80"/>
                </a:cxn>
                <a:cxn ang="0">
                  <a:pos x="44" y="57"/>
                </a:cxn>
                <a:cxn ang="0">
                  <a:pos x="29" y="57"/>
                </a:cxn>
                <a:cxn ang="0">
                  <a:pos x="44" y="37"/>
                </a:cxn>
                <a:cxn ang="0">
                  <a:pos x="44" y="57"/>
                </a:cxn>
                <a:cxn ang="0">
                  <a:pos x="44" y="80"/>
                </a:cxn>
                <a:cxn ang="0">
                  <a:pos x="0" y="80"/>
                </a:cxn>
                <a:cxn ang="0">
                  <a:pos x="0" y="57"/>
                </a:cxn>
                <a:cxn ang="0">
                  <a:pos x="44" y="0"/>
                </a:cxn>
              </a:cxnLst>
              <a:rect l="0" t="0" r="r" b="b"/>
              <a:pathLst>
                <a:path w="76" h="97">
                  <a:moveTo>
                    <a:pt x="44" y="0"/>
                  </a:moveTo>
                  <a:lnTo>
                    <a:pt x="69" y="0"/>
                  </a:lnTo>
                  <a:lnTo>
                    <a:pt x="69" y="57"/>
                  </a:lnTo>
                  <a:lnTo>
                    <a:pt x="75" y="57"/>
                  </a:lnTo>
                  <a:lnTo>
                    <a:pt x="75" y="80"/>
                  </a:lnTo>
                  <a:lnTo>
                    <a:pt x="69" y="80"/>
                  </a:lnTo>
                  <a:lnTo>
                    <a:pt x="69" y="96"/>
                  </a:lnTo>
                  <a:lnTo>
                    <a:pt x="44" y="96"/>
                  </a:lnTo>
                  <a:lnTo>
                    <a:pt x="44" y="80"/>
                  </a:lnTo>
                  <a:lnTo>
                    <a:pt x="44" y="57"/>
                  </a:lnTo>
                  <a:lnTo>
                    <a:pt x="29" y="57"/>
                  </a:lnTo>
                  <a:lnTo>
                    <a:pt x="44" y="37"/>
                  </a:lnTo>
                  <a:lnTo>
                    <a:pt x="44" y="57"/>
                  </a:lnTo>
                  <a:lnTo>
                    <a:pt x="44" y="80"/>
                  </a:lnTo>
                  <a:lnTo>
                    <a:pt x="0" y="80"/>
                  </a:lnTo>
                  <a:lnTo>
                    <a:pt x="0" y="57"/>
                  </a:lnTo>
                  <a:lnTo>
                    <a:pt x="4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71" name="Freeform 1175">
              <a:extLst>
                <a:ext uri="{FF2B5EF4-FFF2-40B4-BE49-F238E27FC236}">
                  <a16:creationId xmlns:a16="http://schemas.microsoft.com/office/drawing/2014/main" id="{B0A0332B-297D-CEAC-110B-7A7196521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8" y="3768"/>
              <a:ext cx="51" cy="77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6" y="28"/>
                </a:cxn>
                <a:cxn ang="0">
                  <a:pos x="26" y="20"/>
                </a:cxn>
                <a:cxn ang="0">
                  <a:pos x="37" y="20"/>
                </a:cxn>
                <a:cxn ang="0">
                  <a:pos x="37" y="34"/>
                </a:cxn>
                <a:cxn ang="0">
                  <a:pos x="0" y="80"/>
                </a:cxn>
                <a:cxn ang="0">
                  <a:pos x="0" y="96"/>
                </a:cxn>
                <a:cxn ang="0">
                  <a:pos x="63" y="96"/>
                </a:cxn>
                <a:cxn ang="0">
                  <a:pos x="63" y="80"/>
                </a:cxn>
                <a:cxn ang="0">
                  <a:pos x="28" y="80"/>
                </a:cxn>
                <a:cxn ang="0">
                  <a:pos x="63" y="39"/>
                </a:cxn>
                <a:cxn ang="0">
                  <a:pos x="63" y="11"/>
                </a:cxn>
                <a:cxn ang="0">
                  <a:pos x="42" y="0"/>
                </a:cxn>
                <a:cxn ang="0">
                  <a:pos x="19" y="0"/>
                </a:cxn>
                <a:cxn ang="0">
                  <a:pos x="0" y="11"/>
                </a:cxn>
                <a:cxn ang="0">
                  <a:pos x="0" y="28"/>
                </a:cxn>
              </a:cxnLst>
              <a:rect l="0" t="0" r="r" b="b"/>
              <a:pathLst>
                <a:path w="64" h="97">
                  <a:moveTo>
                    <a:pt x="0" y="28"/>
                  </a:moveTo>
                  <a:lnTo>
                    <a:pt x="26" y="28"/>
                  </a:lnTo>
                  <a:lnTo>
                    <a:pt x="26" y="20"/>
                  </a:lnTo>
                  <a:lnTo>
                    <a:pt x="37" y="20"/>
                  </a:lnTo>
                  <a:lnTo>
                    <a:pt x="37" y="34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63" y="96"/>
                  </a:lnTo>
                  <a:lnTo>
                    <a:pt x="63" y="80"/>
                  </a:lnTo>
                  <a:lnTo>
                    <a:pt x="28" y="80"/>
                  </a:lnTo>
                  <a:lnTo>
                    <a:pt x="63" y="39"/>
                  </a:lnTo>
                  <a:lnTo>
                    <a:pt x="63" y="11"/>
                  </a:lnTo>
                  <a:lnTo>
                    <a:pt x="42" y="0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0" y="2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72" name="Freeform 1176">
              <a:extLst>
                <a:ext uri="{FF2B5EF4-FFF2-40B4-BE49-F238E27FC236}">
                  <a16:creationId xmlns:a16="http://schemas.microsoft.com/office/drawing/2014/main" id="{4C759A9C-3647-4A10-B81E-4D080961F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" y="3768"/>
              <a:ext cx="57" cy="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0"/>
                </a:cxn>
                <a:cxn ang="0">
                  <a:pos x="67" y="20"/>
                </a:cxn>
                <a:cxn ang="0">
                  <a:pos x="26" y="20"/>
                </a:cxn>
                <a:cxn ang="0">
                  <a:pos x="26" y="34"/>
                </a:cxn>
                <a:cxn ang="0">
                  <a:pos x="50" y="34"/>
                </a:cxn>
                <a:cxn ang="0">
                  <a:pos x="70" y="48"/>
                </a:cxn>
                <a:cxn ang="0">
                  <a:pos x="70" y="82"/>
                </a:cxn>
                <a:cxn ang="0">
                  <a:pos x="50" y="96"/>
                </a:cxn>
                <a:cxn ang="0">
                  <a:pos x="20" y="96"/>
                </a:cxn>
                <a:cxn ang="0">
                  <a:pos x="0" y="82"/>
                </a:cxn>
                <a:cxn ang="0">
                  <a:pos x="0" y="65"/>
                </a:cxn>
                <a:cxn ang="0">
                  <a:pos x="26" y="65"/>
                </a:cxn>
                <a:cxn ang="0">
                  <a:pos x="26" y="80"/>
                </a:cxn>
                <a:cxn ang="0">
                  <a:pos x="43" y="80"/>
                </a:cxn>
                <a:cxn ang="0">
                  <a:pos x="43" y="51"/>
                </a:cxn>
                <a:cxn ang="0">
                  <a:pos x="20" y="51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71" h="97">
                  <a:moveTo>
                    <a:pt x="0" y="0"/>
                  </a:moveTo>
                  <a:lnTo>
                    <a:pt x="67" y="0"/>
                  </a:lnTo>
                  <a:lnTo>
                    <a:pt x="67" y="20"/>
                  </a:lnTo>
                  <a:lnTo>
                    <a:pt x="26" y="20"/>
                  </a:lnTo>
                  <a:lnTo>
                    <a:pt x="26" y="34"/>
                  </a:lnTo>
                  <a:lnTo>
                    <a:pt x="50" y="34"/>
                  </a:lnTo>
                  <a:lnTo>
                    <a:pt x="70" y="48"/>
                  </a:lnTo>
                  <a:lnTo>
                    <a:pt x="70" y="82"/>
                  </a:lnTo>
                  <a:lnTo>
                    <a:pt x="50" y="96"/>
                  </a:lnTo>
                  <a:lnTo>
                    <a:pt x="20" y="96"/>
                  </a:lnTo>
                  <a:lnTo>
                    <a:pt x="0" y="82"/>
                  </a:lnTo>
                  <a:lnTo>
                    <a:pt x="0" y="65"/>
                  </a:lnTo>
                  <a:lnTo>
                    <a:pt x="26" y="65"/>
                  </a:lnTo>
                  <a:lnTo>
                    <a:pt x="26" y="80"/>
                  </a:lnTo>
                  <a:lnTo>
                    <a:pt x="43" y="80"/>
                  </a:lnTo>
                  <a:lnTo>
                    <a:pt x="43" y="51"/>
                  </a:lnTo>
                  <a:lnTo>
                    <a:pt x="20" y="51"/>
                  </a:lnTo>
                  <a:lnTo>
                    <a:pt x="0" y="37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73" name="Freeform 1177">
              <a:extLst>
                <a:ext uri="{FF2B5EF4-FFF2-40B4-BE49-F238E27FC236}">
                  <a16:creationId xmlns:a16="http://schemas.microsoft.com/office/drawing/2014/main" id="{7E5A59C9-B8A6-ADF3-B557-A0BAF6664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" y="3931"/>
              <a:ext cx="54" cy="73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6" y="28"/>
                </a:cxn>
                <a:cxn ang="0">
                  <a:pos x="26" y="19"/>
                </a:cxn>
                <a:cxn ang="0">
                  <a:pos x="40" y="19"/>
                </a:cxn>
                <a:cxn ang="0">
                  <a:pos x="40" y="33"/>
                </a:cxn>
                <a:cxn ang="0">
                  <a:pos x="0" y="76"/>
                </a:cxn>
                <a:cxn ang="0">
                  <a:pos x="0" y="92"/>
                </a:cxn>
                <a:cxn ang="0">
                  <a:pos x="67" y="92"/>
                </a:cxn>
                <a:cxn ang="0">
                  <a:pos x="67" y="76"/>
                </a:cxn>
                <a:cxn ang="0">
                  <a:pos x="28" y="76"/>
                </a:cxn>
                <a:cxn ang="0">
                  <a:pos x="67" y="38"/>
                </a:cxn>
                <a:cxn ang="0">
                  <a:pos x="67" y="11"/>
                </a:cxn>
                <a:cxn ang="0">
                  <a:pos x="46" y="0"/>
                </a:cxn>
                <a:cxn ang="0">
                  <a:pos x="20" y="0"/>
                </a:cxn>
                <a:cxn ang="0">
                  <a:pos x="0" y="11"/>
                </a:cxn>
                <a:cxn ang="0">
                  <a:pos x="0" y="28"/>
                </a:cxn>
              </a:cxnLst>
              <a:rect l="0" t="0" r="r" b="b"/>
              <a:pathLst>
                <a:path w="68" h="93">
                  <a:moveTo>
                    <a:pt x="0" y="28"/>
                  </a:moveTo>
                  <a:lnTo>
                    <a:pt x="26" y="28"/>
                  </a:lnTo>
                  <a:lnTo>
                    <a:pt x="26" y="19"/>
                  </a:lnTo>
                  <a:lnTo>
                    <a:pt x="40" y="19"/>
                  </a:lnTo>
                  <a:lnTo>
                    <a:pt x="40" y="33"/>
                  </a:lnTo>
                  <a:lnTo>
                    <a:pt x="0" y="76"/>
                  </a:lnTo>
                  <a:lnTo>
                    <a:pt x="0" y="92"/>
                  </a:lnTo>
                  <a:lnTo>
                    <a:pt x="67" y="92"/>
                  </a:lnTo>
                  <a:lnTo>
                    <a:pt x="67" y="76"/>
                  </a:lnTo>
                  <a:lnTo>
                    <a:pt x="28" y="76"/>
                  </a:lnTo>
                  <a:lnTo>
                    <a:pt x="67" y="38"/>
                  </a:lnTo>
                  <a:lnTo>
                    <a:pt x="67" y="11"/>
                  </a:lnTo>
                  <a:lnTo>
                    <a:pt x="46" y="0"/>
                  </a:lnTo>
                  <a:lnTo>
                    <a:pt x="20" y="0"/>
                  </a:lnTo>
                  <a:lnTo>
                    <a:pt x="0" y="11"/>
                  </a:lnTo>
                  <a:lnTo>
                    <a:pt x="0" y="2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74" name="Freeform 1178">
              <a:extLst>
                <a:ext uri="{FF2B5EF4-FFF2-40B4-BE49-F238E27FC236}">
                  <a16:creationId xmlns:a16="http://schemas.microsoft.com/office/drawing/2014/main" id="{A0517EF2-AE02-CC9F-8D04-AE94B3765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" y="3931"/>
              <a:ext cx="55" cy="7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7" y="0"/>
                </a:cxn>
                <a:cxn ang="0">
                  <a:pos x="67" y="11"/>
                </a:cxn>
                <a:cxn ang="0">
                  <a:pos x="67" y="28"/>
                </a:cxn>
                <a:cxn ang="0">
                  <a:pos x="41" y="28"/>
                </a:cxn>
                <a:cxn ang="0">
                  <a:pos x="41" y="19"/>
                </a:cxn>
                <a:cxn ang="0">
                  <a:pos x="27" y="19"/>
                </a:cxn>
                <a:cxn ang="0">
                  <a:pos x="27" y="36"/>
                </a:cxn>
                <a:cxn ang="0">
                  <a:pos x="27" y="53"/>
                </a:cxn>
                <a:cxn ang="0">
                  <a:pos x="41" y="53"/>
                </a:cxn>
                <a:cxn ang="0">
                  <a:pos x="41" y="76"/>
                </a:cxn>
                <a:cxn ang="0">
                  <a:pos x="27" y="76"/>
                </a:cxn>
                <a:cxn ang="0">
                  <a:pos x="27" y="53"/>
                </a:cxn>
                <a:cxn ang="0">
                  <a:pos x="27" y="36"/>
                </a:cxn>
                <a:cxn ang="0">
                  <a:pos x="47" y="36"/>
                </a:cxn>
                <a:cxn ang="0">
                  <a:pos x="67" y="47"/>
                </a:cxn>
                <a:cxn ang="0">
                  <a:pos x="67" y="81"/>
                </a:cxn>
                <a:cxn ang="0">
                  <a:pos x="47" y="92"/>
                </a:cxn>
                <a:cxn ang="0">
                  <a:pos x="20" y="92"/>
                </a:cxn>
                <a:cxn ang="0">
                  <a:pos x="0" y="81"/>
                </a:cxn>
                <a:cxn ang="0">
                  <a:pos x="0" y="11"/>
                </a:cxn>
                <a:cxn ang="0">
                  <a:pos x="20" y="0"/>
                </a:cxn>
              </a:cxnLst>
              <a:rect l="0" t="0" r="r" b="b"/>
              <a:pathLst>
                <a:path w="68" h="93">
                  <a:moveTo>
                    <a:pt x="20" y="0"/>
                  </a:moveTo>
                  <a:lnTo>
                    <a:pt x="47" y="0"/>
                  </a:lnTo>
                  <a:lnTo>
                    <a:pt x="67" y="11"/>
                  </a:lnTo>
                  <a:lnTo>
                    <a:pt x="67" y="28"/>
                  </a:lnTo>
                  <a:lnTo>
                    <a:pt x="41" y="28"/>
                  </a:lnTo>
                  <a:lnTo>
                    <a:pt x="41" y="19"/>
                  </a:lnTo>
                  <a:lnTo>
                    <a:pt x="27" y="19"/>
                  </a:lnTo>
                  <a:lnTo>
                    <a:pt x="27" y="36"/>
                  </a:lnTo>
                  <a:lnTo>
                    <a:pt x="27" y="53"/>
                  </a:lnTo>
                  <a:lnTo>
                    <a:pt x="41" y="53"/>
                  </a:lnTo>
                  <a:lnTo>
                    <a:pt x="41" y="76"/>
                  </a:lnTo>
                  <a:lnTo>
                    <a:pt x="27" y="76"/>
                  </a:lnTo>
                  <a:lnTo>
                    <a:pt x="27" y="53"/>
                  </a:lnTo>
                  <a:lnTo>
                    <a:pt x="27" y="36"/>
                  </a:lnTo>
                  <a:lnTo>
                    <a:pt x="47" y="36"/>
                  </a:lnTo>
                  <a:lnTo>
                    <a:pt x="67" y="47"/>
                  </a:lnTo>
                  <a:lnTo>
                    <a:pt x="67" y="81"/>
                  </a:lnTo>
                  <a:lnTo>
                    <a:pt x="47" y="92"/>
                  </a:lnTo>
                  <a:lnTo>
                    <a:pt x="20" y="92"/>
                  </a:lnTo>
                  <a:lnTo>
                    <a:pt x="0" y="81"/>
                  </a:lnTo>
                  <a:lnTo>
                    <a:pt x="0" y="11"/>
                  </a:lnTo>
                  <a:lnTo>
                    <a:pt x="2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75" name="Freeform 1179">
              <a:extLst>
                <a:ext uri="{FF2B5EF4-FFF2-40B4-BE49-F238E27FC236}">
                  <a16:creationId xmlns:a16="http://schemas.microsoft.com/office/drawing/2014/main" id="{B0CC4E08-5D14-F5A7-B068-8CF2C9124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3930"/>
              <a:ext cx="52" cy="7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6" y="28"/>
                </a:cxn>
                <a:cxn ang="0">
                  <a:pos x="26" y="20"/>
                </a:cxn>
                <a:cxn ang="0">
                  <a:pos x="40" y="20"/>
                </a:cxn>
                <a:cxn ang="0">
                  <a:pos x="40" y="34"/>
                </a:cxn>
                <a:cxn ang="0">
                  <a:pos x="0" y="77"/>
                </a:cxn>
                <a:cxn ang="0">
                  <a:pos x="0" y="93"/>
                </a:cxn>
                <a:cxn ang="0">
                  <a:pos x="63" y="93"/>
                </a:cxn>
                <a:cxn ang="0">
                  <a:pos x="63" y="77"/>
                </a:cxn>
                <a:cxn ang="0">
                  <a:pos x="28" y="77"/>
                </a:cxn>
                <a:cxn ang="0">
                  <a:pos x="63" y="39"/>
                </a:cxn>
                <a:cxn ang="0">
                  <a:pos x="63" y="12"/>
                </a:cxn>
                <a:cxn ang="0">
                  <a:pos x="45" y="0"/>
                </a:cxn>
                <a:cxn ang="0">
                  <a:pos x="20" y="0"/>
                </a:cxn>
                <a:cxn ang="0">
                  <a:pos x="0" y="12"/>
                </a:cxn>
                <a:cxn ang="0">
                  <a:pos x="0" y="28"/>
                </a:cxn>
              </a:cxnLst>
              <a:rect l="0" t="0" r="r" b="b"/>
              <a:pathLst>
                <a:path w="64" h="94">
                  <a:moveTo>
                    <a:pt x="0" y="28"/>
                  </a:moveTo>
                  <a:lnTo>
                    <a:pt x="26" y="28"/>
                  </a:lnTo>
                  <a:lnTo>
                    <a:pt x="26" y="20"/>
                  </a:lnTo>
                  <a:lnTo>
                    <a:pt x="40" y="20"/>
                  </a:lnTo>
                  <a:lnTo>
                    <a:pt x="40" y="34"/>
                  </a:lnTo>
                  <a:lnTo>
                    <a:pt x="0" y="77"/>
                  </a:lnTo>
                  <a:lnTo>
                    <a:pt x="0" y="93"/>
                  </a:lnTo>
                  <a:lnTo>
                    <a:pt x="63" y="93"/>
                  </a:lnTo>
                  <a:lnTo>
                    <a:pt x="63" y="77"/>
                  </a:lnTo>
                  <a:lnTo>
                    <a:pt x="28" y="77"/>
                  </a:lnTo>
                  <a:lnTo>
                    <a:pt x="63" y="39"/>
                  </a:lnTo>
                  <a:lnTo>
                    <a:pt x="63" y="12"/>
                  </a:lnTo>
                  <a:lnTo>
                    <a:pt x="45" y="0"/>
                  </a:lnTo>
                  <a:lnTo>
                    <a:pt x="20" y="0"/>
                  </a:lnTo>
                  <a:lnTo>
                    <a:pt x="0" y="12"/>
                  </a:lnTo>
                  <a:lnTo>
                    <a:pt x="0" y="2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76" name="Freeform 1180">
              <a:extLst>
                <a:ext uri="{FF2B5EF4-FFF2-40B4-BE49-F238E27FC236}">
                  <a16:creationId xmlns:a16="http://schemas.microsoft.com/office/drawing/2014/main" id="{87E9431D-BD04-B71E-3519-B755971C3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" y="3930"/>
              <a:ext cx="57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0" y="0"/>
                </a:cxn>
                <a:cxn ang="0">
                  <a:pos x="70" y="20"/>
                </a:cxn>
                <a:cxn ang="0">
                  <a:pos x="29" y="93"/>
                </a:cxn>
                <a:cxn ang="0">
                  <a:pos x="0" y="93"/>
                </a:cxn>
                <a:cxn ang="0">
                  <a:pos x="41" y="20"/>
                </a:cxn>
                <a:cxn ang="0">
                  <a:pos x="0" y="20"/>
                </a:cxn>
                <a:cxn ang="0">
                  <a:pos x="0" y="0"/>
                </a:cxn>
              </a:cxnLst>
              <a:rect l="0" t="0" r="r" b="b"/>
              <a:pathLst>
                <a:path w="71" h="94">
                  <a:moveTo>
                    <a:pt x="0" y="0"/>
                  </a:moveTo>
                  <a:lnTo>
                    <a:pt x="70" y="0"/>
                  </a:lnTo>
                  <a:lnTo>
                    <a:pt x="70" y="20"/>
                  </a:lnTo>
                  <a:lnTo>
                    <a:pt x="29" y="93"/>
                  </a:lnTo>
                  <a:lnTo>
                    <a:pt x="0" y="93"/>
                  </a:lnTo>
                  <a:lnTo>
                    <a:pt x="41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77" name="Freeform 1181">
              <a:extLst>
                <a:ext uri="{FF2B5EF4-FFF2-40B4-BE49-F238E27FC236}">
                  <a16:creationId xmlns:a16="http://schemas.microsoft.com/office/drawing/2014/main" id="{A3A4C4BD-B144-395C-AC70-2AB59DA9E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" y="3930"/>
              <a:ext cx="53" cy="7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6" y="28"/>
                </a:cxn>
                <a:cxn ang="0">
                  <a:pos x="26" y="20"/>
                </a:cxn>
                <a:cxn ang="0">
                  <a:pos x="40" y="20"/>
                </a:cxn>
                <a:cxn ang="0">
                  <a:pos x="40" y="34"/>
                </a:cxn>
                <a:cxn ang="0">
                  <a:pos x="0" y="77"/>
                </a:cxn>
                <a:cxn ang="0">
                  <a:pos x="0" y="93"/>
                </a:cxn>
                <a:cxn ang="0">
                  <a:pos x="66" y="93"/>
                </a:cxn>
                <a:cxn ang="0">
                  <a:pos x="66" y="77"/>
                </a:cxn>
                <a:cxn ang="0">
                  <a:pos x="28" y="77"/>
                </a:cxn>
                <a:cxn ang="0">
                  <a:pos x="66" y="39"/>
                </a:cxn>
                <a:cxn ang="0">
                  <a:pos x="66" y="12"/>
                </a:cxn>
                <a:cxn ang="0">
                  <a:pos x="46" y="0"/>
                </a:cxn>
                <a:cxn ang="0">
                  <a:pos x="20" y="0"/>
                </a:cxn>
                <a:cxn ang="0">
                  <a:pos x="0" y="12"/>
                </a:cxn>
                <a:cxn ang="0">
                  <a:pos x="0" y="28"/>
                </a:cxn>
              </a:cxnLst>
              <a:rect l="0" t="0" r="r" b="b"/>
              <a:pathLst>
                <a:path w="67" h="94">
                  <a:moveTo>
                    <a:pt x="0" y="28"/>
                  </a:moveTo>
                  <a:lnTo>
                    <a:pt x="26" y="28"/>
                  </a:lnTo>
                  <a:lnTo>
                    <a:pt x="26" y="20"/>
                  </a:lnTo>
                  <a:lnTo>
                    <a:pt x="40" y="20"/>
                  </a:lnTo>
                  <a:lnTo>
                    <a:pt x="40" y="34"/>
                  </a:lnTo>
                  <a:lnTo>
                    <a:pt x="0" y="77"/>
                  </a:lnTo>
                  <a:lnTo>
                    <a:pt x="0" y="93"/>
                  </a:lnTo>
                  <a:lnTo>
                    <a:pt x="66" y="93"/>
                  </a:lnTo>
                  <a:lnTo>
                    <a:pt x="66" y="77"/>
                  </a:lnTo>
                  <a:lnTo>
                    <a:pt x="28" y="77"/>
                  </a:lnTo>
                  <a:lnTo>
                    <a:pt x="66" y="39"/>
                  </a:lnTo>
                  <a:lnTo>
                    <a:pt x="66" y="12"/>
                  </a:lnTo>
                  <a:lnTo>
                    <a:pt x="46" y="0"/>
                  </a:lnTo>
                  <a:lnTo>
                    <a:pt x="20" y="0"/>
                  </a:lnTo>
                  <a:lnTo>
                    <a:pt x="0" y="12"/>
                  </a:lnTo>
                  <a:lnTo>
                    <a:pt x="0" y="2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78" name="Freeform 1182">
              <a:extLst>
                <a:ext uri="{FF2B5EF4-FFF2-40B4-BE49-F238E27FC236}">
                  <a16:creationId xmlns:a16="http://schemas.microsoft.com/office/drawing/2014/main" id="{01BB0B6D-BC5D-43D8-1A02-08E6D84C4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" y="3930"/>
              <a:ext cx="52" cy="7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9" y="0"/>
                </a:cxn>
                <a:cxn ang="0">
                  <a:pos x="64" y="12"/>
                </a:cxn>
                <a:cxn ang="0">
                  <a:pos x="64" y="39"/>
                </a:cxn>
                <a:cxn ang="0">
                  <a:pos x="55" y="48"/>
                </a:cxn>
                <a:cxn ang="0">
                  <a:pos x="64" y="55"/>
                </a:cxn>
                <a:cxn ang="0">
                  <a:pos x="64" y="57"/>
                </a:cxn>
                <a:cxn ang="0">
                  <a:pos x="40" y="57"/>
                </a:cxn>
                <a:cxn ang="0">
                  <a:pos x="40" y="34"/>
                </a:cxn>
                <a:cxn ang="0">
                  <a:pos x="40" y="14"/>
                </a:cxn>
                <a:cxn ang="0">
                  <a:pos x="27" y="14"/>
                </a:cxn>
                <a:cxn ang="0">
                  <a:pos x="27" y="34"/>
                </a:cxn>
                <a:cxn ang="0">
                  <a:pos x="40" y="34"/>
                </a:cxn>
                <a:cxn ang="0">
                  <a:pos x="40" y="77"/>
                </a:cxn>
                <a:cxn ang="0">
                  <a:pos x="27" y="77"/>
                </a:cxn>
                <a:cxn ang="0">
                  <a:pos x="27" y="57"/>
                </a:cxn>
                <a:cxn ang="0">
                  <a:pos x="40" y="57"/>
                </a:cxn>
                <a:cxn ang="0">
                  <a:pos x="64" y="57"/>
                </a:cxn>
                <a:cxn ang="0">
                  <a:pos x="64" y="82"/>
                </a:cxn>
                <a:cxn ang="0">
                  <a:pos x="49" y="93"/>
                </a:cxn>
                <a:cxn ang="0">
                  <a:pos x="15" y="93"/>
                </a:cxn>
                <a:cxn ang="0">
                  <a:pos x="0" y="82"/>
                </a:cxn>
                <a:cxn ang="0">
                  <a:pos x="0" y="55"/>
                </a:cxn>
                <a:cxn ang="0">
                  <a:pos x="8" y="48"/>
                </a:cxn>
                <a:cxn ang="0">
                  <a:pos x="0" y="39"/>
                </a:cxn>
                <a:cxn ang="0">
                  <a:pos x="0" y="12"/>
                </a:cxn>
                <a:cxn ang="0">
                  <a:pos x="15" y="0"/>
                </a:cxn>
              </a:cxnLst>
              <a:rect l="0" t="0" r="r" b="b"/>
              <a:pathLst>
                <a:path w="65" h="94">
                  <a:moveTo>
                    <a:pt x="15" y="0"/>
                  </a:moveTo>
                  <a:lnTo>
                    <a:pt x="49" y="0"/>
                  </a:lnTo>
                  <a:lnTo>
                    <a:pt x="64" y="12"/>
                  </a:lnTo>
                  <a:lnTo>
                    <a:pt x="64" y="39"/>
                  </a:lnTo>
                  <a:lnTo>
                    <a:pt x="55" y="48"/>
                  </a:lnTo>
                  <a:lnTo>
                    <a:pt x="64" y="55"/>
                  </a:lnTo>
                  <a:lnTo>
                    <a:pt x="64" y="57"/>
                  </a:lnTo>
                  <a:lnTo>
                    <a:pt x="40" y="57"/>
                  </a:lnTo>
                  <a:lnTo>
                    <a:pt x="40" y="34"/>
                  </a:lnTo>
                  <a:lnTo>
                    <a:pt x="40" y="14"/>
                  </a:lnTo>
                  <a:lnTo>
                    <a:pt x="27" y="14"/>
                  </a:lnTo>
                  <a:lnTo>
                    <a:pt x="27" y="34"/>
                  </a:lnTo>
                  <a:lnTo>
                    <a:pt x="40" y="34"/>
                  </a:lnTo>
                  <a:lnTo>
                    <a:pt x="40" y="77"/>
                  </a:lnTo>
                  <a:lnTo>
                    <a:pt x="27" y="77"/>
                  </a:lnTo>
                  <a:lnTo>
                    <a:pt x="27" y="57"/>
                  </a:lnTo>
                  <a:lnTo>
                    <a:pt x="40" y="57"/>
                  </a:lnTo>
                  <a:lnTo>
                    <a:pt x="64" y="57"/>
                  </a:lnTo>
                  <a:lnTo>
                    <a:pt x="64" y="82"/>
                  </a:lnTo>
                  <a:lnTo>
                    <a:pt x="49" y="93"/>
                  </a:lnTo>
                  <a:lnTo>
                    <a:pt x="15" y="93"/>
                  </a:lnTo>
                  <a:lnTo>
                    <a:pt x="0" y="82"/>
                  </a:lnTo>
                  <a:lnTo>
                    <a:pt x="0" y="55"/>
                  </a:lnTo>
                  <a:lnTo>
                    <a:pt x="8" y="48"/>
                  </a:lnTo>
                  <a:lnTo>
                    <a:pt x="0" y="39"/>
                  </a:lnTo>
                  <a:lnTo>
                    <a:pt x="0" y="12"/>
                  </a:lnTo>
                  <a:lnTo>
                    <a:pt x="15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79" name="Freeform 1183">
              <a:extLst>
                <a:ext uri="{FF2B5EF4-FFF2-40B4-BE49-F238E27FC236}">
                  <a16:creationId xmlns:a16="http://schemas.microsoft.com/office/drawing/2014/main" id="{EF3121D7-A059-20A6-C0A9-C6FBF1808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" y="3930"/>
              <a:ext cx="53" cy="7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6" y="28"/>
                </a:cxn>
                <a:cxn ang="0">
                  <a:pos x="26" y="20"/>
                </a:cxn>
                <a:cxn ang="0">
                  <a:pos x="40" y="20"/>
                </a:cxn>
                <a:cxn ang="0">
                  <a:pos x="40" y="34"/>
                </a:cxn>
                <a:cxn ang="0">
                  <a:pos x="0" y="77"/>
                </a:cxn>
                <a:cxn ang="0">
                  <a:pos x="0" y="93"/>
                </a:cxn>
                <a:cxn ang="0">
                  <a:pos x="66" y="93"/>
                </a:cxn>
                <a:cxn ang="0">
                  <a:pos x="66" y="77"/>
                </a:cxn>
                <a:cxn ang="0">
                  <a:pos x="28" y="77"/>
                </a:cxn>
                <a:cxn ang="0">
                  <a:pos x="66" y="39"/>
                </a:cxn>
                <a:cxn ang="0">
                  <a:pos x="66" y="12"/>
                </a:cxn>
                <a:cxn ang="0">
                  <a:pos x="46" y="0"/>
                </a:cxn>
                <a:cxn ang="0">
                  <a:pos x="19" y="0"/>
                </a:cxn>
                <a:cxn ang="0">
                  <a:pos x="0" y="12"/>
                </a:cxn>
                <a:cxn ang="0">
                  <a:pos x="0" y="28"/>
                </a:cxn>
              </a:cxnLst>
              <a:rect l="0" t="0" r="r" b="b"/>
              <a:pathLst>
                <a:path w="67" h="94">
                  <a:moveTo>
                    <a:pt x="0" y="28"/>
                  </a:moveTo>
                  <a:lnTo>
                    <a:pt x="26" y="28"/>
                  </a:lnTo>
                  <a:lnTo>
                    <a:pt x="26" y="20"/>
                  </a:lnTo>
                  <a:lnTo>
                    <a:pt x="40" y="20"/>
                  </a:lnTo>
                  <a:lnTo>
                    <a:pt x="40" y="34"/>
                  </a:lnTo>
                  <a:lnTo>
                    <a:pt x="0" y="77"/>
                  </a:lnTo>
                  <a:lnTo>
                    <a:pt x="0" y="93"/>
                  </a:lnTo>
                  <a:lnTo>
                    <a:pt x="66" y="93"/>
                  </a:lnTo>
                  <a:lnTo>
                    <a:pt x="66" y="77"/>
                  </a:lnTo>
                  <a:lnTo>
                    <a:pt x="28" y="77"/>
                  </a:lnTo>
                  <a:lnTo>
                    <a:pt x="66" y="39"/>
                  </a:lnTo>
                  <a:lnTo>
                    <a:pt x="66" y="12"/>
                  </a:lnTo>
                  <a:lnTo>
                    <a:pt x="46" y="0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0" y="2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80" name="Freeform 1184">
              <a:extLst>
                <a:ext uri="{FF2B5EF4-FFF2-40B4-BE49-F238E27FC236}">
                  <a16:creationId xmlns:a16="http://schemas.microsoft.com/office/drawing/2014/main" id="{5E99BD26-8CD6-2460-0117-E6ED168A3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" y="3930"/>
              <a:ext cx="55" cy="74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68" y="12"/>
                </a:cxn>
                <a:cxn ang="0">
                  <a:pos x="68" y="82"/>
                </a:cxn>
                <a:cxn ang="0">
                  <a:pos x="47" y="93"/>
                </a:cxn>
                <a:cxn ang="0">
                  <a:pos x="21" y="93"/>
                </a:cxn>
                <a:cxn ang="0">
                  <a:pos x="0" y="82"/>
                </a:cxn>
                <a:cxn ang="0">
                  <a:pos x="0" y="65"/>
                </a:cxn>
                <a:cxn ang="0">
                  <a:pos x="27" y="65"/>
                </a:cxn>
                <a:cxn ang="0">
                  <a:pos x="27" y="74"/>
                </a:cxn>
                <a:cxn ang="0">
                  <a:pos x="41" y="74"/>
                </a:cxn>
                <a:cxn ang="0">
                  <a:pos x="41" y="57"/>
                </a:cxn>
                <a:cxn ang="0">
                  <a:pos x="41" y="40"/>
                </a:cxn>
                <a:cxn ang="0">
                  <a:pos x="27" y="40"/>
                </a:cxn>
                <a:cxn ang="0">
                  <a:pos x="27" y="18"/>
                </a:cxn>
                <a:cxn ang="0">
                  <a:pos x="41" y="18"/>
                </a:cxn>
                <a:cxn ang="0">
                  <a:pos x="41" y="40"/>
                </a:cxn>
                <a:cxn ang="0">
                  <a:pos x="41" y="57"/>
                </a:cxn>
                <a:cxn ang="0">
                  <a:pos x="21" y="57"/>
                </a:cxn>
                <a:cxn ang="0">
                  <a:pos x="0" y="48"/>
                </a:cxn>
                <a:cxn ang="0">
                  <a:pos x="0" y="12"/>
                </a:cxn>
                <a:cxn ang="0">
                  <a:pos x="21" y="0"/>
                </a:cxn>
                <a:cxn ang="0">
                  <a:pos x="47" y="0"/>
                </a:cxn>
              </a:cxnLst>
              <a:rect l="0" t="0" r="r" b="b"/>
              <a:pathLst>
                <a:path w="69" h="94">
                  <a:moveTo>
                    <a:pt x="47" y="0"/>
                  </a:moveTo>
                  <a:lnTo>
                    <a:pt x="68" y="12"/>
                  </a:lnTo>
                  <a:lnTo>
                    <a:pt x="68" y="82"/>
                  </a:lnTo>
                  <a:lnTo>
                    <a:pt x="47" y="93"/>
                  </a:lnTo>
                  <a:lnTo>
                    <a:pt x="21" y="93"/>
                  </a:lnTo>
                  <a:lnTo>
                    <a:pt x="0" y="82"/>
                  </a:lnTo>
                  <a:lnTo>
                    <a:pt x="0" y="65"/>
                  </a:lnTo>
                  <a:lnTo>
                    <a:pt x="27" y="65"/>
                  </a:lnTo>
                  <a:lnTo>
                    <a:pt x="27" y="74"/>
                  </a:lnTo>
                  <a:lnTo>
                    <a:pt x="41" y="74"/>
                  </a:lnTo>
                  <a:lnTo>
                    <a:pt x="41" y="57"/>
                  </a:lnTo>
                  <a:lnTo>
                    <a:pt x="41" y="40"/>
                  </a:lnTo>
                  <a:lnTo>
                    <a:pt x="27" y="40"/>
                  </a:lnTo>
                  <a:lnTo>
                    <a:pt x="27" y="18"/>
                  </a:lnTo>
                  <a:lnTo>
                    <a:pt x="41" y="18"/>
                  </a:lnTo>
                  <a:lnTo>
                    <a:pt x="41" y="40"/>
                  </a:lnTo>
                  <a:lnTo>
                    <a:pt x="41" y="57"/>
                  </a:lnTo>
                  <a:lnTo>
                    <a:pt x="21" y="57"/>
                  </a:lnTo>
                  <a:lnTo>
                    <a:pt x="0" y="48"/>
                  </a:lnTo>
                  <a:lnTo>
                    <a:pt x="0" y="12"/>
                  </a:lnTo>
                  <a:lnTo>
                    <a:pt x="21" y="0"/>
                  </a:lnTo>
                  <a:lnTo>
                    <a:pt x="47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81" name="Freeform 1185">
              <a:extLst>
                <a:ext uri="{FF2B5EF4-FFF2-40B4-BE49-F238E27FC236}">
                  <a16:creationId xmlns:a16="http://schemas.microsoft.com/office/drawing/2014/main" id="{BBEE14AC-B06B-230E-855D-3337AD9CC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9" y="3930"/>
              <a:ext cx="56" cy="7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50" y="0"/>
                </a:cxn>
                <a:cxn ang="0">
                  <a:pos x="70" y="12"/>
                </a:cxn>
                <a:cxn ang="0">
                  <a:pos x="70" y="39"/>
                </a:cxn>
                <a:cxn ang="0">
                  <a:pos x="60" y="48"/>
                </a:cxn>
                <a:cxn ang="0">
                  <a:pos x="70" y="54"/>
                </a:cxn>
                <a:cxn ang="0">
                  <a:pos x="70" y="82"/>
                </a:cxn>
                <a:cxn ang="0">
                  <a:pos x="50" y="93"/>
                </a:cxn>
                <a:cxn ang="0">
                  <a:pos x="21" y="93"/>
                </a:cxn>
                <a:cxn ang="0">
                  <a:pos x="0" y="82"/>
                </a:cxn>
                <a:cxn ang="0">
                  <a:pos x="0" y="67"/>
                </a:cxn>
                <a:cxn ang="0">
                  <a:pos x="27" y="67"/>
                </a:cxn>
                <a:cxn ang="0">
                  <a:pos x="27" y="77"/>
                </a:cxn>
                <a:cxn ang="0">
                  <a:pos x="44" y="77"/>
                </a:cxn>
                <a:cxn ang="0">
                  <a:pos x="44" y="54"/>
                </a:cxn>
                <a:cxn ang="0">
                  <a:pos x="27" y="54"/>
                </a:cxn>
                <a:cxn ang="0">
                  <a:pos x="27" y="39"/>
                </a:cxn>
                <a:cxn ang="0">
                  <a:pos x="44" y="39"/>
                </a:cxn>
                <a:cxn ang="0">
                  <a:pos x="44" y="16"/>
                </a:cxn>
                <a:cxn ang="0">
                  <a:pos x="27" y="16"/>
                </a:cxn>
                <a:cxn ang="0">
                  <a:pos x="27" y="26"/>
                </a:cxn>
                <a:cxn ang="0">
                  <a:pos x="0" y="26"/>
                </a:cxn>
                <a:cxn ang="0">
                  <a:pos x="0" y="12"/>
                </a:cxn>
                <a:cxn ang="0">
                  <a:pos x="21" y="0"/>
                </a:cxn>
              </a:cxnLst>
              <a:rect l="0" t="0" r="r" b="b"/>
              <a:pathLst>
                <a:path w="71" h="94">
                  <a:moveTo>
                    <a:pt x="21" y="0"/>
                  </a:moveTo>
                  <a:lnTo>
                    <a:pt x="50" y="0"/>
                  </a:lnTo>
                  <a:lnTo>
                    <a:pt x="70" y="12"/>
                  </a:lnTo>
                  <a:lnTo>
                    <a:pt x="70" y="39"/>
                  </a:lnTo>
                  <a:lnTo>
                    <a:pt x="60" y="48"/>
                  </a:lnTo>
                  <a:lnTo>
                    <a:pt x="70" y="54"/>
                  </a:lnTo>
                  <a:lnTo>
                    <a:pt x="70" y="82"/>
                  </a:lnTo>
                  <a:lnTo>
                    <a:pt x="50" y="93"/>
                  </a:lnTo>
                  <a:lnTo>
                    <a:pt x="21" y="93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27" y="67"/>
                  </a:lnTo>
                  <a:lnTo>
                    <a:pt x="27" y="77"/>
                  </a:lnTo>
                  <a:lnTo>
                    <a:pt x="44" y="77"/>
                  </a:lnTo>
                  <a:lnTo>
                    <a:pt x="44" y="54"/>
                  </a:lnTo>
                  <a:lnTo>
                    <a:pt x="27" y="54"/>
                  </a:lnTo>
                  <a:lnTo>
                    <a:pt x="27" y="39"/>
                  </a:lnTo>
                  <a:lnTo>
                    <a:pt x="44" y="39"/>
                  </a:lnTo>
                  <a:lnTo>
                    <a:pt x="44" y="16"/>
                  </a:lnTo>
                  <a:lnTo>
                    <a:pt x="27" y="16"/>
                  </a:lnTo>
                  <a:lnTo>
                    <a:pt x="27" y="26"/>
                  </a:lnTo>
                  <a:lnTo>
                    <a:pt x="0" y="26"/>
                  </a:lnTo>
                  <a:lnTo>
                    <a:pt x="0" y="12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82" name="Freeform 1186">
              <a:extLst>
                <a:ext uri="{FF2B5EF4-FFF2-40B4-BE49-F238E27FC236}">
                  <a16:creationId xmlns:a16="http://schemas.microsoft.com/office/drawing/2014/main" id="{7967129D-A0FF-7D57-318F-7060F63AB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" y="3930"/>
              <a:ext cx="53" cy="7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7" y="0"/>
                </a:cxn>
                <a:cxn ang="0">
                  <a:pos x="66" y="14"/>
                </a:cxn>
                <a:cxn ang="0">
                  <a:pos x="66" y="79"/>
                </a:cxn>
                <a:cxn ang="0">
                  <a:pos x="47" y="93"/>
                </a:cxn>
                <a:cxn ang="0">
                  <a:pos x="19" y="93"/>
                </a:cxn>
                <a:cxn ang="0">
                  <a:pos x="0" y="79"/>
                </a:cxn>
                <a:cxn ang="0">
                  <a:pos x="0" y="74"/>
                </a:cxn>
                <a:cxn ang="0">
                  <a:pos x="26" y="74"/>
                </a:cxn>
                <a:cxn ang="0">
                  <a:pos x="26" y="20"/>
                </a:cxn>
                <a:cxn ang="0">
                  <a:pos x="39" y="20"/>
                </a:cxn>
                <a:cxn ang="0">
                  <a:pos x="39" y="74"/>
                </a:cxn>
                <a:cxn ang="0">
                  <a:pos x="26" y="74"/>
                </a:cxn>
                <a:cxn ang="0">
                  <a:pos x="0" y="74"/>
                </a:cxn>
                <a:cxn ang="0">
                  <a:pos x="0" y="14"/>
                </a:cxn>
                <a:cxn ang="0">
                  <a:pos x="19" y="0"/>
                </a:cxn>
              </a:cxnLst>
              <a:rect l="0" t="0" r="r" b="b"/>
              <a:pathLst>
                <a:path w="67" h="94">
                  <a:moveTo>
                    <a:pt x="19" y="0"/>
                  </a:moveTo>
                  <a:lnTo>
                    <a:pt x="47" y="0"/>
                  </a:lnTo>
                  <a:lnTo>
                    <a:pt x="66" y="14"/>
                  </a:lnTo>
                  <a:lnTo>
                    <a:pt x="66" y="79"/>
                  </a:lnTo>
                  <a:lnTo>
                    <a:pt x="47" y="93"/>
                  </a:lnTo>
                  <a:lnTo>
                    <a:pt x="19" y="93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26" y="74"/>
                  </a:lnTo>
                  <a:lnTo>
                    <a:pt x="26" y="20"/>
                  </a:lnTo>
                  <a:lnTo>
                    <a:pt x="39" y="20"/>
                  </a:lnTo>
                  <a:lnTo>
                    <a:pt x="39" y="74"/>
                  </a:lnTo>
                  <a:lnTo>
                    <a:pt x="26" y="74"/>
                  </a:lnTo>
                  <a:lnTo>
                    <a:pt x="0" y="74"/>
                  </a:lnTo>
                  <a:lnTo>
                    <a:pt x="0" y="14"/>
                  </a:lnTo>
                  <a:lnTo>
                    <a:pt x="19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83" name="Freeform 1187">
              <a:extLst>
                <a:ext uri="{FF2B5EF4-FFF2-40B4-BE49-F238E27FC236}">
                  <a16:creationId xmlns:a16="http://schemas.microsoft.com/office/drawing/2014/main" id="{D7A1310B-2569-1D26-91B0-48159B129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" y="3930"/>
              <a:ext cx="56" cy="74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9" y="0"/>
                </a:cxn>
                <a:cxn ang="0">
                  <a:pos x="69" y="12"/>
                </a:cxn>
                <a:cxn ang="0">
                  <a:pos x="69" y="39"/>
                </a:cxn>
                <a:cxn ang="0">
                  <a:pos x="59" y="48"/>
                </a:cxn>
                <a:cxn ang="0">
                  <a:pos x="69" y="54"/>
                </a:cxn>
                <a:cxn ang="0">
                  <a:pos x="69" y="82"/>
                </a:cxn>
                <a:cxn ang="0">
                  <a:pos x="49" y="93"/>
                </a:cxn>
                <a:cxn ang="0">
                  <a:pos x="20" y="93"/>
                </a:cxn>
                <a:cxn ang="0">
                  <a:pos x="0" y="82"/>
                </a:cxn>
                <a:cxn ang="0">
                  <a:pos x="0" y="67"/>
                </a:cxn>
                <a:cxn ang="0">
                  <a:pos x="26" y="67"/>
                </a:cxn>
                <a:cxn ang="0">
                  <a:pos x="26" y="77"/>
                </a:cxn>
                <a:cxn ang="0">
                  <a:pos x="43" y="77"/>
                </a:cxn>
                <a:cxn ang="0">
                  <a:pos x="43" y="54"/>
                </a:cxn>
                <a:cxn ang="0">
                  <a:pos x="26" y="54"/>
                </a:cxn>
                <a:cxn ang="0">
                  <a:pos x="26" y="39"/>
                </a:cxn>
                <a:cxn ang="0">
                  <a:pos x="43" y="39"/>
                </a:cxn>
                <a:cxn ang="0">
                  <a:pos x="43" y="16"/>
                </a:cxn>
                <a:cxn ang="0">
                  <a:pos x="26" y="16"/>
                </a:cxn>
                <a:cxn ang="0">
                  <a:pos x="26" y="26"/>
                </a:cxn>
                <a:cxn ang="0">
                  <a:pos x="0" y="26"/>
                </a:cxn>
                <a:cxn ang="0">
                  <a:pos x="0" y="12"/>
                </a:cxn>
                <a:cxn ang="0">
                  <a:pos x="20" y="0"/>
                </a:cxn>
              </a:cxnLst>
              <a:rect l="0" t="0" r="r" b="b"/>
              <a:pathLst>
                <a:path w="70" h="94">
                  <a:moveTo>
                    <a:pt x="20" y="0"/>
                  </a:moveTo>
                  <a:lnTo>
                    <a:pt x="49" y="0"/>
                  </a:lnTo>
                  <a:lnTo>
                    <a:pt x="69" y="12"/>
                  </a:lnTo>
                  <a:lnTo>
                    <a:pt x="69" y="39"/>
                  </a:lnTo>
                  <a:lnTo>
                    <a:pt x="59" y="48"/>
                  </a:lnTo>
                  <a:lnTo>
                    <a:pt x="69" y="54"/>
                  </a:lnTo>
                  <a:lnTo>
                    <a:pt x="69" y="82"/>
                  </a:lnTo>
                  <a:lnTo>
                    <a:pt x="49" y="93"/>
                  </a:lnTo>
                  <a:lnTo>
                    <a:pt x="20" y="93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26" y="67"/>
                  </a:lnTo>
                  <a:lnTo>
                    <a:pt x="26" y="77"/>
                  </a:lnTo>
                  <a:lnTo>
                    <a:pt x="43" y="77"/>
                  </a:lnTo>
                  <a:lnTo>
                    <a:pt x="43" y="54"/>
                  </a:lnTo>
                  <a:lnTo>
                    <a:pt x="26" y="54"/>
                  </a:lnTo>
                  <a:lnTo>
                    <a:pt x="26" y="39"/>
                  </a:lnTo>
                  <a:lnTo>
                    <a:pt x="43" y="39"/>
                  </a:lnTo>
                  <a:lnTo>
                    <a:pt x="43" y="16"/>
                  </a:lnTo>
                  <a:lnTo>
                    <a:pt x="26" y="16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0" y="12"/>
                  </a:lnTo>
                  <a:lnTo>
                    <a:pt x="2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6084" name="Freeform 1188">
              <a:extLst>
                <a:ext uri="{FF2B5EF4-FFF2-40B4-BE49-F238E27FC236}">
                  <a16:creationId xmlns:a16="http://schemas.microsoft.com/office/drawing/2014/main" id="{0F263801-C18E-C05E-C9E3-2161E32D7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" y="3930"/>
              <a:ext cx="34" cy="74"/>
            </a:xfrm>
            <a:custGeom>
              <a:avLst/>
              <a:gdLst/>
              <a:ahLst/>
              <a:cxnLst>
                <a:cxn ang="0">
                  <a:pos x="15" y="93"/>
                </a:cxn>
                <a:cxn ang="0">
                  <a:pos x="41" y="93"/>
                </a:cxn>
                <a:cxn ang="0">
                  <a:pos x="41" y="0"/>
                </a:cxn>
                <a:cxn ang="0">
                  <a:pos x="5" y="0"/>
                </a:cxn>
                <a:cxn ang="0">
                  <a:pos x="0" y="20"/>
                </a:cxn>
                <a:cxn ang="0">
                  <a:pos x="15" y="20"/>
                </a:cxn>
                <a:cxn ang="0">
                  <a:pos x="15" y="93"/>
                </a:cxn>
              </a:cxnLst>
              <a:rect l="0" t="0" r="r" b="b"/>
              <a:pathLst>
                <a:path w="42" h="94">
                  <a:moveTo>
                    <a:pt x="15" y="93"/>
                  </a:moveTo>
                  <a:lnTo>
                    <a:pt x="41" y="93"/>
                  </a:lnTo>
                  <a:lnTo>
                    <a:pt x="41" y="0"/>
                  </a:lnTo>
                  <a:lnTo>
                    <a:pt x="5" y="0"/>
                  </a:lnTo>
                  <a:lnTo>
                    <a:pt x="0" y="20"/>
                  </a:lnTo>
                  <a:lnTo>
                    <a:pt x="15" y="20"/>
                  </a:lnTo>
                  <a:lnTo>
                    <a:pt x="15" y="93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57865" name="Rectangle 1189">
              <a:extLst>
                <a:ext uri="{FF2B5EF4-FFF2-40B4-BE49-F238E27FC236}">
                  <a16:creationId xmlns:a16="http://schemas.microsoft.com/office/drawing/2014/main" id="{F3DC1F4A-8A24-6149-C126-AADE5547C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" y="2883"/>
              <a:ext cx="48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236" tIns="36619" rIns="73236" bIns="36619">
              <a:spAutoFit/>
            </a:bodyPr>
            <a:lstStyle>
              <a:lvl1pPr defTabSz="727075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27075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27075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27075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27075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27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900">
                <a:solidFill>
                  <a:srgbClr val="FFC000"/>
                </a:solidFill>
              </a:endParaRPr>
            </a:p>
          </p:txBody>
        </p:sp>
      </p:grpSp>
      <p:sp>
        <p:nvSpPr>
          <p:cNvPr id="157705" name="AutoShape 1190">
            <a:extLst>
              <a:ext uri="{FF2B5EF4-FFF2-40B4-BE49-F238E27FC236}">
                <a16:creationId xmlns:a16="http://schemas.microsoft.com/office/drawing/2014/main" id="{00AAF5CF-A31B-6627-B20A-DDF5459AC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484813"/>
            <a:ext cx="1352550" cy="458787"/>
          </a:xfrm>
          <a:prstGeom prst="rightArrow">
            <a:avLst>
              <a:gd name="adj1" fmla="val 50000"/>
              <a:gd name="adj2" fmla="val 147678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71974" tIns="35356" rIns="71974" bIns="35356" anchor="ctr"/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900" b="0">
              <a:latin typeface="Times New Roman" panose="02020603050405020304" pitchFamily="18" charset="0"/>
            </a:endParaRPr>
          </a:p>
        </p:txBody>
      </p:sp>
      <p:sp>
        <p:nvSpPr>
          <p:cNvPr id="466087" name="Rectangle 1191">
            <a:extLst>
              <a:ext uri="{FF2B5EF4-FFF2-40B4-BE49-F238E27FC236}">
                <a16:creationId xmlns:a16="http://schemas.microsoft.com/office/drawing/2014/main" id="{021D0FBA-ECC6-BE54-8B5E-191FB4DD6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484813"/>
            <a:ext cx="2743200" cy="915987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7127" tIns="45457" rIns="87127" bIns="45457" anchor="ctr"/>
          <a:lstStyle/>
          <a:p>
            <a:pPr algn="ctr" defTabSz="866775">
              <a:defRPr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INSPECTION LIST </a:t>
            </a:r>
          </a:p>
          <a:p>
            <a:pPr algn="ctr" defTabSz="866775">
              <a:defRPr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PUBLISHED</a:t>
            </a:r>
          </a:p>
        </p:txBody>
      </p:sp>
      <p:sp>
        <p:nvSpPr>
          <p:cNvPr id="157707" name="AutoShape 1192">
            <a:extLst>
              <a:ext uri="{FF2B5EF4-FFF2-40B4-BE49-F238E27FC236}">
                <a16:creationId xmlns:a16="http://schemas.microsoft.com/office/drawing/2014/main" id="{5501E9B9-DF9A-A3C0-7B86-6EBD3B88F993}"/>
              </a:ext>
            </a:extLst>
          </p:cNvPr>
          <p:cNvSpPr>
            <a:spLocks noChangeArrowheads="1"/>
          </p:cNvSpPr>
          <p:nvPr/>
        </p:nvSpPr>
        <p:spPr bwMode="auto">
          <a:xfrm rot="-1175269">
            <a:off x="669925" y="1368425"/>
            <a:ext cx="3292475" cy="1925638"/>
          </a:xfrm>
          <a:prstGeom prst="notchedRightArrow">
            <a:avLst>
              <a:gd name="adj1" fmla="val 51287"/>
              <a:gd name="adj2" fmla="val 3027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72731" tIns="36366" rIns="72731" bIns="36366" anchor="ctr"/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 b="0">
                <a:solidFill>
                  <a:srgbClr val="FFFFFF"/>
                </a:solidFill>
                <a:latin typeface="Arial Black" panose="020B0A04020102020204" pitchFamily="34" charset="0"/>
              </a:rPr>
              <a:t>DETERMINE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 b="0">
                <a:solidFill>
                  <a:srgbClr val="FFFFFF"/>
                </a:solidFill>
                <a:latin typeface="Arial Black" panose="020B0A04020102020204" pitchFamily="34" charset="0"/>
              </a:rPr>
              <a:t>COMMANDER’S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 b="0">
                <a:solidFill>
                  <a:srgbClr val="FFFFFF"/>
                </a:solidFill>
                <a:latin typeface="Arial Black" panose="020B0A04020102020204" pitchFamily="34" charset="0"/>
              </a:rPr>
              <a:t>PRIORITIES</a:t>
            </a:r>
          </a:p>
        </p:txBody>
      </p:sp>
      <p:sp>
        <p:nvSpPr>
          <p:cNvPr id="157708" name="Text Box 1193">
            <a:extLst>
              <a:ext uri="{FF2B5EF4-FFF2-40B4-BE49-F238E27FC236}">
                <a16:creationId xmlns:a16="http://schemas.microsoft.com/office/drawing/2014/main" id="{3CADD56F-4E7F-F03B-4777-1B9689041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"/>
            <a:ext cx="83058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FF"/>
                </a:solidFill>
              </a:rPr>
              <a:t>The Inspection Selection Process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/>
              <a:t>Generate a list for your Commander’s approval.</a:t>
            </a:r>
            <a:endParaRPr lang="en-US" altLang="en-US" sz="500" i="1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500" i="1"/>
          </a:p>
        </p:txBody>
      </p:sp>
      <p:sp>
        <p:nvSpPr>
          <p:cNvPr id="466090" name="Rectangle 1194">
            <a:extLst>
              <a:ext uri="{FF2B5EF4-FFF2-40B4-BE49-F238E27FC236}">
                <a16:creationId xmlns:a16="http://schemas.microsoft.com/office/drawing/2014/main" id="{0FACFFAC-5764-8BF1-5E9E-349BD3BAA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200400"/>
            <a:ext cx="2438400" cy="473075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87127" tIns="45457" rIns="87127" bIns="45457" anchor="ctr"/>
          <a:lstStyle/>
          <a:p>
            <a:pPr algn="ctr" defTabSz="866775">
              <a:defRPr/>
            </a:pPr>
            <a:r>
              <a:rPr lang="en-US" sz="18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DEVELOP THE LIST</a:t>
            </a:r>
          </a:p>
        </p:txBody>
      </p:sp>
      <p:sp>
        <p:nvSpPr>
          <p:cNvPr id="157710" name="AutoShape 1195">
            <a:extLst>
              <a:ext uri="{FF2B5EF4-FFF2-40B4-BE49-F238E27FC236}">
                <a16:creationId xmlns:a16="http://schemas.microsoft.com/office/drawing/2014/main" id="{F4C1FB05-202D-E196-000C-EC73B7F4E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191000"/>
            <a:ext cx="363538" cy="484188"/>
          </a:xfrm>
          <a:prstGeom prst="downArrow">
            <a:avLst>
              <a:gd name="adj1" fmla="val 50000"/>
              <a:gd name="adj2" fmla="val 66717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71974" tIns="35356" rIns="71974" bIns="35356" anchor="ctr"/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9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Footer Placeholder 1">
            <a:extLst>
              <a:ext uri="{FF2B5EF4-FFF2-40B4-BE49-F238E27FC236}">
                <a16:creationId xmlns:a16="http://schemas.microsoft.com/office/drawing/2014/main" id="{8BAA1904-EB8E-3CD7-5223-F0C42E2CF9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3EA08B31-7F21-4BC8-AB1D-76DBC32EA2F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71</a:t>
            </a:fld>
            <a:endParaRPr lang="en-US" altLang="en-US" sz="1400"/>
          </a:p>
        </p:txBody>
      </p:sp>
      <p:sp>
        <p:nvSpPr>
          <p:cNvPr id="159747" name="Text Box 2">
            <a:extLst>
              <a:ext uri="{FF2B5EF4-FFF2-40B4-BE49-F238E27FC236}">
                <a16:creationId xmlns:a16="http://schemas.microsoft.com/office/drawing/2014/main" id="{EBBCD9EE-8060-93E3-3099-E6B1A8F9A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05000"/>
            <a:ext cx="8001000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974" tIns="35356" rIns="71974" bIns="35356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15000"/>
              </a:spcAft>
              <a:buFontTx/>
              <a:buNone/>
            </a:pPr>
            <a:r>
              <a:rPr lang="en-US" altLang="en-US" sz="2400" u="sng"/>
              <a:t>ELO 7</a:t>
            </a:r>
            <a:r>
              <a:rPr lang="en-US" altLang="en-US" sz="2400"/>
              <a:t>: Describe the </a:t>
            </a:r>
            <a:r>
              <a:rPr lang="en-US" altLang="en-US" sz="2400">
                <a:solidFill>
                  <a:srgbClr val="FF0000"/>
                </a:solidFill>
              </a:rPr>
              <a:t>Root-Cause Analysis Model</a:t>
            </a:r>
          </a:p>
          <a:p>
            <a:pPr>
              <a:spcBef>
                <a:spcPct val="50000"/>
              </a:spcBef>
              <a:spcAft>
                <a:spcPct val="15000"/>
              </a:spcAft>
              <a:buFontTx/>
              <a:buNone/>
            </a:pPr>
            <a:r>
              <a:rPr lang="en-US" altLang="en-US" sz="2400" u="sng"/>
              <a:t>ELO 8</a:t>
            </a:r>
            <a:r>
              <a:rPr lang="en-US" altLang="en-US" sz="2400"/>
              <a:t>: Identify the </a:t>
            </a:r>
            <a:r>
              <a:rPr lang="en-US" altLang="en-US" sz="2400">
                <a:solidFill>
                  <a:srgbClr val="FF0000"/>
                </a:solidFill>
              </a:rPr>
              <a:t>lowest level organization </a:t>
            </a:r>
            <a:r>
              <a:rPr lang="en-US" altLang="en-US" sz="2400"/>
              <a:t>that has the ability to perform internal inspections on subordinate units</a:t>
            </a:r>
            <a:endParaRPr lang="en-US" altLang="en-US" sz="240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spcAft>
                <a:spcPct val="15000"/>
              </a:spcAft>
            </a:pPr>
            <a:endParaRPr lang="en-US" altLang="en-US" sz="2000"/>
          </a:p>
        </p:txBody>
      </p:sp>
      <p:sp>
        <p:nvSpPr>
          <p:cNvPr id="159748" name="Text Box 2050">
            <a:extLst>
              <a:ext uri="{FF2B5EF4-FFF2-40B4-BE49-F238E27FC236}">
                <a16:creationId xmlns:a16="http://schemas.microsoft.com/office/drawing/2014/main" id="{E7410DBD-CAD2-0BE4-2D43-02ADFE6A5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Summary</a:t>
            </a:r>
            <a:endParaRPr lang="en-US" altLang="en-US" sz="2400" i="1"/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28">
            <a:extLst>
              <a:ext uri="{FF2B5EF4-FFF2-40B4-BE49-F238E27FC236}">
                <a16:creationId xmlns:a16="http://schemas.microsoft.com/office/drawing/2014/main" id="{695F2CFE-FAEC-0CA5-E71F-1171C96AD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8" y="765175"/>
            <a:ext cx="1516062" cy="582613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71974" tIns="35356" rIns="71974" bIns="35356" anchor="ctr"/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700">
                <a:solidFill>
                  <a:schemeClr val="tx2"/>
                </a:solidFill>
              </a:rPr>
              <a:t>RESEARCH</a:t>
            </a:r>
          </a:p>
        </p:txBody>
      </p:sp>
      <p:sp>
        <p:nvSpPr>
          <p:cNvPr id="161795" name="Rectangle 1029">
            <a:extLst>
              <a:ext uri="{FF2B5EF4-FFF2-40B4-BE49-F238E27FC236}">
                <a16:creationId xmlns:a16="http://schemas.microsoft.com/office/drawing/2014/main" id="{C5CB039F-2227-9510-14FD-A3176D998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6025" y="762000"/>
            <a:ext cx="1289050" cy="587375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1974" tIns="35356" rIns="71974" bIns="35356" anchor="ctr"/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700">
                <a:solidFill>
                  <a:schemeClr val="tx2"/>
                </a:solidFill>
              </a:rPr>
              <a:t>DEVELOP CONCEPT</a:t>
            </a:r>
          </a:p>
        </p:txBody>
      </p:sp>
      <p:sp>
        <p:nvSpPr>
          <p:cNvPr id="161796" name="Rectangle 1030">
            <a:extLst>
              <a:ext uri="{FF2B5EF4-FFF2-40B4-BE49-F238E27FC236}">
                <a16:creationId xmlns:a16="http://schemas.microsoft.com/office/drawing/2014/main" id="{B6B5A5A8-5EFD-7BA7-5F75-53E44DF55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4425" y="762000"/>
            <a:ext cx="1204913" cy="587375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1974" tIns="35356" rIns="71974" bIns="35356" anchor="ctr"/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700">
                <a:solidFill>
                  <a:schemeClr val="tx2"/>
                </a:solidFill>
              </a:rPr>
              <a:t>PLAN IN DETAIL</a:t>
            </a:r>
          </a:p>
        </p:txBody>
      </p:sp>
      <p:sp>
        <p:nvSpPr>
          <p:cNvPr id="161797" name="Rectangle 1031">
            <a:extLst>
              <a:ext uri="{FF2B5EF4-FFF2-40B4-BE49-F238E27FC236}">
                <a16:creationId xmlns:a16="http://schemas.microsoft.com/office/drawing/2014/main" id="{80E4F353-F6C1-27BC-F752-BAF48F853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2088" y="769938"/>
            <a:ext cx="1290637" cy="587375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71974" tIns="35356" rIns="71974" bIns="35356" anchor="ctr"/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700">
                <a:solidFill>
                  <a:schemeClr val="tx2"/>
                </a:solidFill>
              </a:rPr>
              <a:t>TRAIN UP</a:t>
            </a:r>
          </a:p>
        </p:txBody>
      </p:sp>
      <p:sp>
        <p:nvSpPr>
          <p:cNvPr id="161798" name="Freeform 1032">
            <a:extLst>
              <a:ext uri="{FF2B5EF4-FFF2-40B4-BE49-F238E27FC236}">
                <a16:creationId xmlns:a16="http://schemas.microsoft.com/office/drawing/2014/main" id="{95A736B7-F425-D1BC-F481-35A6579B2A49}"/>
              </a:ext>
            </a:extLst>
          </p:cNvPr>
          <p:cNvSpPr>
            <a:spLocks/>
          </p:cNvSpPr>
          <p:nvPr/>
        </p:nvSpPr>
        <p:spPr bwMode="auto">
          <a:xfrm>
            <a:off x="3309938" y="1135063"/>
            <a:ext cx="1838325" cy="1285875"/>
          </a:xfrm>
          <a:custGeom>
            <a:avLst/>
            <a:gdLst>
              <a:gd name="T0" fmla="*/ 2147483646 w 1603"/>
              <a:gd name="T1" fmla="*/ 0 h 1048"/>
              <a:gd name="T2" fmla="*/ 0 w 1603"/>
              <a:gd name="T3" fmla="*/ 2147483646 h 1048"/>
              <a:gd name="T4" fmla="*/ 2147483646 w 1603"/>
              <a:gd name="T5" fmla="*/ 2147483646 h 1048"/>
              <a:gd name="T6" fmla="*/ 2147483646 w 1603"/>
              <a:gd name="T7" fmla="*/ 2147483646 h 1048"/>
              <a:gd name="T8" fmla="*/ 2147483646 w 1603"/>
              <a:gd name="T9" fmla="*/ 0 h 10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03"/>
              <a:gd name="T16" fmla="*/ 0 h 1048"/>
              <a:gd name="T17" fmla="*/ 1603 w 1603"/>
              <a:gd name="T18" fmla="*/ 1048 h 10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03" h="1048">
                <a:moveTo>
                  <a:pt x="801" y="0"/>
                </a:moveTo>
                <a:lnTo>
                  <a:pt x="0" y="524"/>
                </a:lnTo>
                <a:lnTo>
                  <a:pt x="801" y="1047"/>
                </a:lnTo>
                <a:lnTo>
                  <a:pt x="1602" y="524"/>
                </a:lnTo>
                <a:lnTo>
                  <a:pt x="801" y="0"/>
                </a:lnTo>
              </a:path>
            </a:pathLst>
          </a:custGeom>
          <a:solidFill>
            <a:srgbClr val="00E266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1799" name="AutoShape 1033">
            <a:extLst>
              <a:ext uri="{FF2B5EF4-FFF2-40B4-BE49-F238E27FC236}">
                <a16:creationId xmlns:a16="http://schemas.microsoft.com/office/drawing/2014/main" id="{BF93BCA2-5501-6548-BFE4-3A26BE5E0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2200" y="1905000"/>
            <a:ext cx="1549400" cy="736600"/>
          </a:xfrm>
          <a:prstGeom prst="roundRect">
            <a:avLst>
              <a:gd name="adj" fmla="val 12472"/>
            </a:avLst>
          </a:prstGeom>
          <a:solidFill>
            <a:srgbClr val="00E2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71974" tIns="35356" rIns="71974" bIns="35356" anchor="ctr"/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700">
                <a:solidFill>
                  <a:schemeClr val="tx2"/>
                </a:solidFill>
              </a:rPr>
              <a:t>PRE-INSPECTION VISITS</a:t>
            </a:r>
          </a:p>
        </p:txBody>
      </p:sp>
      <p:sp>
        <p:nvSpPr>
          <p:cNvPr id="161800" name="Rectangle 1034">
            <a:extLst>
              <a:ext uri="{FF2B5EF4-FFF2-40B4-BE49-F238E27FC236}">
                <a16:creationId xmlns:a16="http://schemas.microsoft.com/office/drawing/2014/main" id="{68254D08-7C5C-50F2-27A3-849525AC3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900" y="1295400"/>
            <a:ext cx="6572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36" tIns="36619" rIns="73236" bIns="36619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700">
                <a:solidFill>
                  <a:schemeClr val="tx2"/>
                </a:solidFill>
              </a:rPr>
              <a:t>CDR</a:t>
            </a:r>
          </a:p>
        </p:txBody>
      </p:sp>
      <p:sp>
        <p:nvSpPr>
          <p:cNvPr id="161801" name="Rectangle 1035">
            <a:extLst>
              <a:ext uri="{FF2B5EF4-FFF2-40B4-BE49-F238E27FC236}">
                <a16:creationId xmlns:a16="http://schemas.microsoft.com/office/drawing/2014/main" id="{7DCF4FD7-CD77-8625-8D16-CA77E6E35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900" y="1531938"/>
            <a:ext cx="1673225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36" tIns="36619" rIns="73236" bIns="36619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700">
                <a:solidFill>
                  <a:schemeClr val="tx2"/>
                </a:solidFill>
              </a:rPr>
              <a:t>APPROVES CONCEPT</a:t>
            </a:r>
          </a:p>
        </p:txBody>
      </p:sp>
      <p:sp>
        <p:nvSpPr>
          <p:cNvPr id="161802" name="Line 1036">
            <a:extLst>
              <a:ext uri="{FF2B5EF4-FFF2-40B4-BE49-F238E27FC236}">
                <a16:creationId xmlns:a16="http://schemas.microsoft.com/office/drawing/2014/main" id="{87448FA2-3CDC-F460-CF44-A0733A79543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2538" y="1062038"/>
            <a:ext cx="1131887" cy="47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3" name="Line 1037">
            <a:extLst>
              <a:ext uri="{FF2B5EF4-FFF2-40B4-BE49-F238E27FC236}">
                <a16:creationId xmlns:a16="http://schemas.microsoft.com/office/drawing/2014/main" id="{B14942FA-A336-344A-FE4E-0945E156FD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29338" y="1076325"/>
            <a:ext cx="4000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4" name="Line 1038">
            <a:extLst>
              <a:ext uri="{FF2B5EF4-FFF2-40B4-BE49-F238E27FC236}">
                <a16:creationId xmlns:a16="http://schemas.microsoft.com/office/drawing/2014/main" id="{67CD9992-13AD-903A-369A-0AA81E6A61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5200" y="1055688"/>
            <a:ext cx="247650" cy="6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5" name="Text Box 1039">
            <a:extLst>
              <a:ext uri="{FF2B5EF4-FFF2-40B4-BE49-F238E27FC236}">
                <a16:creationId xmlns:a16="http://schemas.microsoft.com/office/drawing/2014/main" id="{FFDE1248-F4D2-15F3-0DA6-8D9CB7EA29C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 flipH="1">
            <a:off x="-818356" y="1210469"/>
            <a:ext cx="23288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eaVert" lIns="72731" tIns="36366" rIns="72731" bIns="36366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chemeClr val="tx2"/>
                </a:solidFill>
                <a:latin typeface="Arial Black" panose="020B0A04020102020204" pitchFamily="34" charset="0"/>
              </a:rPr>
              <a:t>PREPARATION</a:t>
            </a:r>
          </a:p>
        </p:txBody>
      </p:sp>
      <p:sp>
        <p:nvSpPr>
          <p:cNvPr id="161806" name="Line 1043">
            <a:extLst>
              <a:ext uri="{FF2B5EF4-FFF2-40B4-BE49-F238E27FC236}">
                <a16:creationId xmlns:a16="http://schemas.microsoft.com/office/drawing/2014/main" id="{E754B5E5-C13C-879F-51F2-DA0111AF987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6800" y="3624263"/>
            <a:ext cx="21907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Rectangle 1044">
            <a:extLst>
              <a:ext uri="{FF2B5EF4-FFF2-40B4-BE49-F238E27FC236}">
                <a16:creationId xmlns:a16="http://schemas.microsoft.com/office/drawing/2014/main" id="{FBCE7904-EB43-33E8-EBCE-612502FF5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5" y="3240088"/>
            <a:ext cx="1087438" cy="7413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1974" tIns="35356" rIns="71974" bIns="35356" anchor="ctr"/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1700" dirty="0">
                <a:solidFill>
                  <a:schemeClr val="tx2"/>
                </a:solidFill>
              </a:rPr>
              <a:t>VISIT UNITS</a:t>
            </a:r>
          </a:p>
        </p:txBody>
      </p:sp>
      <p:sp>
        <p:nvSpPr>
          <p:cNvPr id="69" name="Rectangle 1045">
            <a:extLst>
              <a:ext uri="{FF2B5EF4-FFF2-40B4-BE49-F238E27FC236}">
                <a16:creationId xmlns:a16="http://schemas.microsoft.com/office/drawing/2014/main" id="{1A06DCC9-C65D-E5E0-C1AA-83719AE61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138" y="2870200"/>
            <a:ext cx="728662" cy="434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71974" tIns="35356" rIns="71974" bIns="35356" anchor="ctr"/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1700" dirty="0">
                <a:solidFill>
                  <a:schemeClr val="tx2"/>
                </a:solidFill>
              </a:rPr>
              <a:t>IPR</a:t>
            </a:r>
          </a:p>
        </p:txBody>
      </p:sp>
      <p:sp>
        <p:nvSpPr>
          <p:cNvPr id="70" name="Rectangle 1046">
            <a:extLst>
              <a:ext uri="{FF2B5EF4-FFF2-40B4-BE49-F238E27FC236}">
                <a16:creationId xmlns:a16="http://schemas.microsoft.com/office/drawing/2014/main" id="{E53FB518-58A4-2927-C234-B60149403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5463" y="3082925"/>
            <a:ext cx="1811337" cy="10588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71974" tIns="35356" rIns="71974" bIns="35356" anchor="ctr"/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700" dirty="0">
                <a:solidFill>
                  <a:schemeClr val="tx2"/>
                </a:solidFill>
              </a:rPr>
              <a:t>ANALYZE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700" dirty="0">
                <a:solidFill>
                  <a:schemeClr val="tx2"/>
                </a:solidFill>
              </a:rPr>
              <a:t>RESULTS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000" dirty="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700" dirty="0">
                <a:solidFill>
                  <a:schemeClr val="tx2"/>
                </a:solidFill>
              </a:rPr>
              <a:t>CROSSWALK</a:t>
            </a:r>
          </a:p>
        </p:txBody>
      </p:sp>
      <p:sp>
        <p:nvSpPr>
          <p:cNvPr id="161810" name="Line 1047">
            <a:extLst>
              <a:ext uri="{FF2B5EF4-FFF2-40B4-BE49-F238E27FC236}">
                <a16:creationId xmlns:a16="http://schemas.microsoft.com/office/drawing/2014/main" id="{8434CF6D-DD49-9C01-0731-4DDCD56A8D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0575" y="2809875"/>
            <a:ext cx="7437438" cy="95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11" name="Line 1048">
            <a:extLst>
              <a:ext uri="{FF2B5EF4-FFF2-40B4-BE49-F238E27FC236}">
                <a16:creationId xmlns:a16="http://schemas.microsoft.com/office/drawing/2014/main" id="{0778930B-CC3D-EBD3-20CD-047549A34E41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163" y="3603625"/>
            <a:ext cx="238125" cy="0"/>
          </a:xfrm>
          <a:custGeom>
            <a:avLst/>
            <a:gdLst>
              <a:gd name="T0" fmla="*/ 0 w 10000"/>
              <a:gd name="T1" fmla="*/ 2147483646 w 100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0000">
                <a:moveTo>
                  <a:pt x="0" y="0"/>
                </a:moveTo>
                <a:cubicBezTo>
                  <a:pt x="3333" y="3333"/>
                  <a:pt x="6667" y="-3333"/>
                  <a:pt x="10000" y="0"/>
                </a:cubicBezTo>
              </a:path>
            </a:pathLst>
          </a:custGeom>
          <a:noFill/>
          <a:ln w="12700">
            <a:solidFill>
              <a:schemeClr val="tx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12" name="Line 1049">
            <a:extLst>
              <a:ext uri="{FF2B5EF4-FFF2-40B4-BE49-F238E27FC236}">
                <a16:creationId xmlns:a16="http://schemas.microsoft.com/office/drawing/2014/main" id="{99F37FF1-EF2E-2804-4BEB-1AB7F8547AF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8988" y="2819400"/>
            <a:ext cx="9525" cy="7842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Rectangle 1050">
            <a:extLst>
              <a:ext uri="{FF2B5EF4-FFF2-40B4-BE49-F238E27FC236}">
                <a16:creationId xmlns:a16="http://schemas.microsoft.com/office/drawing/2014/main" id="{FCCD51DA-CB15-B234-FD52-D71957C22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4288" y="3089275"/>
            <a:ext cx="1671637" cy="1025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87127" tIns="45457" rIns="87127" bIns="45457" anchor="ctr"/>
          <a:lstStyle>
            <a:lvl1pPr defTabSz="8667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67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67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67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67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700" dirty="0">
                <a:solidFill>
                  <a:schemeClr val="tx2"/>
                </a:solidFill>
              </a:rPr>
              <a:t>OUT-BRIEF PROPONENT</a:t>
            </a:r>
          </a:p>
        </p:txBody>
      </p:sp>
      <p:sp>
        <p:nvSpPr>
          <p:cNvPr id="161814" name="Line 1051">
            <a:extLst>
              <a:ext uri="{FF2B5EF4-FFF2-40B4-BE49-F238E27FC236}">
                <a16:creationId xmlns:a16="http://schemas.microsoft.com/office/drawing/2014/main" id="{EA2C579B-B701-DF0F-292B-1F907DB8BB6E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8013" y="1062038"/>
            <a:ext cx="1587" cy="8270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15" name="Line 1052">
            <a:extLst>
              <a:ext uri="{FF2B5EF4-FFF2-40B4-BE49-F238E27FC236}">
                <a16:creationId xmlns:a16="http://schemas.microsoft.com/office/drawing/2014/main" id="{DB9FC86C-2E29-8E6A-F50D-493F4B39F8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5025" y="3733800"/>
            <a:ext cx="11731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16" name="Line 1053">
            <a:extLst>
              <a:ext uri="{FF2B5EF4-FFF2-40B4-BE49-F238E27FC236}">
                <a16:creationId xmlns:a16="http://schemas.microsoft.com/office/drawing/2014/main" id="{7B6EB004-EE74-56EF-7AD9-1C61A95589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19313" y="3624263"/>
            <a:ext cx="2233612" cy="79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17" name="Line 1054">
            <a:extLst>
              <a:ext uri="{FF2B5EF4-FFF2-40B4-BE49-F238E27FC236}">
                <a16:creationId xmlns:a16="http://schemas.microsoft.com/office/drawing/2014/main" id="{83653036-9165-F0C7-F159-F63EAF7D171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45425" y="1062038"/>
            <a:ext cx="382588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18" name="Text Box 1055">
            <a:extLst>
              <a:ext uri="{FF2B5EF4-FFF2-40B4-BE49-F238E27FC236}">
                <a16:creationId xmlns:a16="http://schemas.microsoft.com/office/drawing/2014/main" id="{CD56D3F0-D942-657F-78BA-16D05314AE9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 flipH="1">
            <a:off x="-593725" y="3463925"/>
            <a:ext cx="188118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eaVert" lIns="72731" tIns="36366" rIns="72731" bIns="36366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chemeClr val="tx2"/>
                </a:solidFill>
                <a:latin typeface="Arial Black" panose="020B0A04020102020204" pitchFamily="34" charset="0"/>
              </a:rPr>
              <a:t>EXECUTION</a:t>
            </a:r>
          </a:p>
        </p:txBody>
      </p:sp>
      <p:sp>
        <p:nvSpPr>
          <p:cNvPr id="80" name="Freeform 1057">
            <a:extLst>
              <a:ext uri="{FF2B5EF4-FFF2-40B4-BE49-F238E27FC236}">
                <a16:creationId xmlns:a16="http://schemas.microsoft.com/office/drawing/2014/main" id="{6055CCFD-1E5E-6BAE-B823-EAF8B5804B85}"/>
              </a:ext>
            </a:extLst>
          </p:cNvPr>
          <p:cNvSpPr>
            <a:spLocks/>
          </p:cNvSpPr>
          <p:nvPr/>
        </p:nvSpPr>
        <p:spPr bwMode="auto">
          <a:xfrm>
            <a:off x="2206625" y="3638550"/>
            <a:ext cx="1843088" cy="1157288"/>
          </a:xfrm>
          <a:custGeom>
            <a:avLst/>
            <a:gdLst>
              <a:gd name="T0" fmla="*/ 724 w 1451"/>
              <a:gd name="T1" fmla="*/ 0 h 924"/>
              <a:gd name="T2" fmla="*/ 0 w 1451"/>
              <a:gd name="T3" fmla="*/ 462 h 924"/>
              <a:gd name="T4" fmla="*/ 724 w 1451"/>
              <a:gd name="T5" fmla="*/ 923 h 924"/>
              <a:gd name="T6" fmla="*/ 1450 w 1451"/>
              <a:gd name="T7" fmla="*/ 462 h 924"/>
              <a:gd name="T8" fmla="*/ 724 w 1451"/>
              <a:gd name="T9" fmla="*/ 0 h 9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1"/>
              <a:gd name="T16" fmla="*/ 0 h 924"/>
              <a:gd name="T17" fmla="*/ 1451 w 1451"/>
              <a:gd name="T18" fmla="*/ 924 h 9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1" h="924">
                <a:moveTo>
                  <a:pt x="724" y="0"/>
                </a:moveTo>
                <a:lnTo>
                  <a:pt x="0" y="462"/>
                </a:lnTo>
                <a:lnTo>
                  <a:pt x="724" y="923"/>
                </a:lnTo>
                <a:lnTo>
                  <a:pt x="1450" y="462"/>
                </a:lnTo>
                <a:lnTo>
                  <a:pt x="724" y="0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1820" name="Rectangle 1058">
            <a:extLst>
              <a:ext uri="{FF2B5EF4-FFF2-40B4-BE49-F238E27FC236}">
                <a16:creationId xmlns:a16="http://schemas.microsoft.com/office/drawing/2014/main" id="{27F32876-F61F-7F98-42AC-E17CB214A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0163" y="3933825"/>
            <a:ext cx="1109662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974" tIns="35356" rIns="71974" bIns="35356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700">
                <a:solidFill>
                  <a:schemeClr val="tx2"/>
                </a:solidFill>
              </a:rPr>
              <a:t>UPDATE CDR</a:t>
            </a:r>
          </a:p>
        </p:txBody>
      </p:sp>
      <p:sp>
        <p:nvSpPr>
          <p:cNvPr id="161821" name="Oval 1062">
            <a:extLst>
              <a:ext uri="{FF2B5EF4-FFF2-40B4-BE49-F238E27FC236}">
                <a16:creationId xmlns:a16="http://schemas.microsoft.com/office/drawing/2014/main" id="{171026B6-51B9-C2F2-F8D6-AD0A418E2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6067425"/>
            <a:ext cx="1504950" cy="4587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71974" tIns="35356" rIns="71974" bIns="35356" anchor="ctr"/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700">
                <a:solidFill>
                  <a:schemeClr val="tx2"/>
                </a:solidFill>
              </a:rPr>
              <a:t>HANDOFF</a:t>
            </a:r>
          </a:p>
        </p:txBody>
      </p:sp>
      <p:sp>
        <p:nvSpPr>
          <p:cNvPr id="161822" name="Oval 1063">
            <a:extLst>
              <a:ext uri="{FF2B5EF4-FFF2-40B4-BE49-F238E27FC236}">
                <a16:creationId xmlns:a16="http://schemas.microsoft.com/office/drawing/2014/main" id="{5FF70964-E012-FEE5-381C-58F4E924D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4413" y="5665788"/>
            <a:ext cx="1404937" cy="8397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71974" tIns="35356" rIns="71974" bIns="35356" anchor="ctr"/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700">
                <a:solidFill>
                  <a:schemeClr val="tx2"/>
                </a:solidFill>
              </a:rPr>
              <a:t>TASKERS</a:t>
            </a:r>
          </a:p>
        </p:txBody>
      </p:sp>
      <p:sp>
        <p:nvSpPr>
          <p:cNvPr id="161823" name="Rectangle 1064">
            <a:extLst>
              <a:ext uri="{FF2B5EF4-FFF2-40B4-BE49-F238E27FC236}">
                <a16:creationId xmlns:a16="http://schemas.microsoft.com/office/drawing/2014/main" id="{BBC9D0E0-4911-1C2E-6C20-7698EE86D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8788" y="5122863"/>
            <a:ext cx="1470025" cy="804862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1974" tIns="35356" rIns="71974" bIns="35356" anchor="ctr"/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700">
                <a:solidFill>
                  <a:schemeClr val="tx2"/>
                </a:solidFill>
              </a:rPr>
              <a:t>DISTRIBUTE REPORT</a:t>
            </a:r>
          </a:p>
        </p:txBody>
      </p:sp>
      <p:sp>
        <p:nvSpPr>
          <p:cNvPr id="161824" name="Rectangle 1065">
            <a:extLst>
              <a:ext uri="{FF2B5EF4-FFF2-40B4-BE49-F238E27FC236}">
                <a16:creationId xmlns:a16="http://schemas.microsoft.com/office/drawing/2014/main" id="{074548BD-ADBA-2C13-9393-6D92BA23E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1688" y="5119688"/>
            <a:ext cx="1490662" cy="8255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1974" tIns="35356" rIns="71974" bIns="35356" anchor="ctr"/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700">
                <a:solidFill>
                  <a:schemeClr val="tx2"/>
                </a:solidFill>
              </a:rPr>
              <a:t>SCHEDULE FOLLOW-UP</a:t>
            </a:r>
          </a:p>
        </p:txBody>
      </p:sp>
      <p:sp>
        <p:nvSpPr>
          <p:cNvPr id="161825" name="Line 1066">
            <a:extLst>
              <a:ext uri="{FF2B5EF4-FFF2-40B4-BE49-F238E27FC236}">
                <a16:creationId xmlns:a16="http://schemas.microsoft.com/office/drawing/2014/main" id="{D131E16F-B4DD-8E64-06A1-6A8673E9CC5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05350" y="5927725"/>
            <a:ext cx="0" cy="1397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26" name="Rectangle 1067">
            <a:extLst>
              <a:ext uri="{FF2B5EF4-FFF2-40B4-BE49-F238E27FC236}">
                <a16:creationId xmlns:a16="http://schemas.microsoft.com/office/drawing/2014/main" id="{FDE3D169-0F1A-8DDD-BA08-B14532208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75" y="4903788"/>
            <a:ext cx="1363663" cy="941387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87127" tIns="45457" rIns="87127" bIns="45457" anchor="ctr"/>
          <a:lstStyle>
            <a:lvl1pPr defTabSz="8667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67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67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67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67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chemeClr val="tx2"/>
                </a:solidFill>
              </a:rPr>
              <a:t>OUT-BRIEF CDR</a:t>
            </a:r>
          </a:p>
        </p:txBody>
      </p:sp>
      <p:sp>
        <p:nvSpPr>
          <p:cNvPr id="161827" name="Line 1068">
            <a:extLst>
              <a:ext uri="{FF2B5EF4-FFF2-40B4-BE49-F238E27FC236}">
                <a16:creationId xmlns:a16="http://schemas.microsoft.com/office/drawing/2014/main" id="{DE16C14F-35B5-DBC5-C8FF-1DCDA6A1BD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79638" y="4946650"/>
            <a:ext cx="6073775" cy="222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triangl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28" name="Line 1069">
            <a:extLst>
              <a:ext uri="{FF2B5EF4-FFF2-40B4-BE49-F238E27FC236}">
                <a16:creationId xmlns:a16="http://schemas.microsoft.com/office/drawing/2014/main" id="{48789987-5B42-8480-9202-F1DF5B2CE8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47063" y="3575050"/>
            <a:ext cx="6350" cy="1371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triangl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29" name="Line 1070">
            <a:extLst>
              <a:ext uri="{FF2B5EF4-FFF2-40B4-BE49-F238E27FC236}">
                <a16:creationId xmlns:a16="http://schemas.microsoft.com/office/drawing/2014/main" id="{335B526B-5D58-F636-426C-F1D995B1F6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06725" y="5508625"/>
            <a:ext cx="1588" cy="1381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30" name="Rectangle 1071">
            <a:extLst>
              <a:ext uri="{FF2B5EF4-FFF2-40B4-BE49-F238E27FC236}">
                <a16:creationId xmlns:a16="http://schemas.microsoft.com/office/drawing/2014/main" id="{61BBDE09-0440-ECA8-E291-3CB121932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4313" y="5132388"/>
            <a:ext cx="1376362" cy="795337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1974" tIns="35356" rIns="71974" bIns="35356" anchor="ctr"/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700">
                <a:solidFill>
                  <a:schemeClr val="tx2"/>
                </a:solidFill>
              </a:rPr>
              <a:t>FINALIZE REPORT</a:t>
            </a:r>
          </a:p>
        </p:txBody>
      </p:sp>
      <p:sp>
        <p:nvSpPr>
          <p:cNvPr id="161831" name="Line 1072">
            <a:extLst>
              <a:ext uri="{FF2B5EF4-FFF2-40B4-BE49-F238E27FC236}">
                <a16:creationId xmlns:a16="http://schemas.microsoft.com/office/drawing/2014/main" id="{44E0B8F7-D773-D305-ABB6-EAA8F67F7A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79638" y="5503863"/>
            <a:ext cx="1849437" cy="47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triangl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32" name="Line 1073">
            <a:extLst>
              <a:ext uri="{FF2B5EF4-FFF2-40B4-BE49-F238E27FC236}">
                <a16:creationId xmlns:a16="http://schemas.microsoft.com/office/drawing/2014/main" id="{A1022704-FFD9-75C1-825C-5050DF26B2D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8813" y="5503863"/>
            <a:ext cx="14287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33" name="Line 1074">
            <a:extLst>
              <a:ext uri="{FF2B5EF4-FFF2-40B4-BE49-F238E27FC236}">
                <a16:creationId xmlns:a16="http://schemas.microsoft.com/office/drawing/2014/main" id="{ADD51974-90B6-E4D2-AEA4-6A399E39BFC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0675" y="5503863"/>
            <a:ext cx="13811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34" name="Text Box 1075">
            <a:extLst>
              <a:ext uri="{FF2B5EF4-FFF2-40B4-BE49-F238E27FC236}">
                <a16:creationId xmlns:a16="http://schemas.microsoft.com/office/drawing/2014/main" id="{AF1BCF39-D573-C040-C1AA-E30A79A5D64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 flipH="1">
            <a:off x="-690562" y="5576888"/>
            <a:ext cx="20748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eaVert" lIns="72731" tIns="36366" rIns="72731" bIns="36366">
            <a:spAutoFit/>
          </a:bodyPr>
          <a:lstStyle>
            <a:lvl1pPr defTabSz="7270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7075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70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7075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7075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chemeClr val="tx2"/>
                </a:solidFill>
                <a:latin typeface="Arial Black" panose="020B0A04020102020204" pitchFamily="34" charset="0"/>
              </a:rPr>
              <a:t>COMPLETION</a:t>
            </a:r>
          </a:p>
        </p:txBody>
      </p:sp>
      <p:sp>
        <p:nvSpPr>
          <p:cNvPr id="161835" name="Line 1076">
            <a:extLst>
              <a:ext uri="{FF2B5EF4-FFF2-40B4-BE49-F238E27FC236}">
                <a16:creationId xmlns:a16="http://schemas.microsoft.com/office/drawing/2014/main" id="{37C41884-F041-5EC1-B37E-B6CB3EE66543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1163" y="3575050"/>
            <a:ext cx="225425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36" name="Text Box 1078">
            <a:extLst>
              <a:ext uri="{FF2B5EF4-FFF2-40B4-BE49-F238E27FC236}">
                <a16:creationId xmlns:a16="http://schemas.microsoft.com/office/drawing/2014/main" id="{033DA0F3-36F5-8AD5-857D-9851F713B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6273800"/>
            <a:ext cx="2627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u="sng"/>
              <a:t>The Inspections Guide</a:t>
            </a:r>
            <a:r>
              <a:rPr lang="en-US" altLang="en-US" sz="1600"/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Chapter 4</a:t>
            </a:r>
          </a:p>
        </p:txBody>
      </p:sp>
      <p:sp>
        <p:nvSpPr>
          <p:cNvPr id="161837" name="Line 1070">
            <a:extLst>
              <a:ext uri="{FF2B5EF4-FFF2-40B4-BE49-F238E27FC236}">
                <a16:creationId xmlns:a16="http://schemas.microsoft.com/office/drawing/2014/main" id="{D0C2E5D6-60CB-73D5-6446-1FD0A2E5CE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35450" y="1055688"/>
            <a:ext cx="0" cy="968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38" name="TextBox 2">
            <a:extLst>
              <a:ext uri="{FF2B5EF4-FFF2-40B4-BE49-F238E27FC236}">
                <a16:creationId xmlns:a16="http://schemas.microsoft.com/office/drawing/2014/main" id="{C042AEE6-8165-7F9A-F244-D698EFB2E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3275" y="1182688"/>
            <a:ext cx="1603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61839" name="TextBox 72">
            <a:extLst>
              <a:ext uri="{FF2B5EF4-FFF2-40B4-BE49-F238E27FC236}">
                <a16:creationId xmlns:a16="http://schemas.microsoft.com/office/drawing/2014/main" id="{6652C057-A083-C588-FEEB-6244A13BA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738" y="1182688"/>
            <a:ext cx="160337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61840" name="TextBox 73">
            <a:extLst>
              <a:ext uri="{FF2B5EF4-FFF2-40B4-BE49-F238E27FC236}">
                <a16:creationId xmlns:a16="http://schemas.microsoft.com/office/drawing/2014/main" id="{6B4955A7-865E-AA51-9001-9615E8D5B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913" y="1674813"/>
            <a:ext cx="1603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61841" name="TextBox 74">
            <a:extLst>
              <a:ext uri="{FF2B5EF4-FFF2-40B4-BE49-F238E27FC236}">
                <a16:creationId xmlns:a16="http://schemas.microsoft.com/office/drawing/2014/main" id="{EDC2A24C-71AA-E451-A86C-025163900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825" y="1196975"/>
            <a:ext cx="1603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61842" name="TextBox 75">
            <a:extLst>
              <a:ext uri="{FF2B5EF4-FFF2-40B4-BE49-F238E27FC236}">
                <a16:creationId xmlns:a16="http://schemas.microsoft.com/office/drawing/2014/main" id="{FECA373E-4C93-C2E6-0928-ADC303426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00" y="1195388"/>
            <a:ext cx="160338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61843" name="TextBox 76">
            <a:extLst>
              <a:ext uri="{FF2B5EF4-FFF2-40B4-BE49-F238E27FC236}">
                <a16:creationId xmlns:a16="http://schemas.microsoft.com/office/drawing/2014/main" id="{04ABB861-EDC5-2DB2-2960-7AC3544D1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7450" y="2470150"/>
            <a:ext cx="1603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61844" name="TextBox 77">
            <a:extLst>
              <a:ext uri="{FF2B5EF4-FFF2-40B4-BE49-F238E27FC236}">
                <a16:creationId xmlns:a16="http://schemas.microsoft.com/office/drawing/2014/main" id="{686CCD27-EB9F-FA9D-C163-B3A8BA1FC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8975" y="3816350"/>
            <a:ext cx="1603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161845" name="TextBox 78">
            <a:extLst>
              <a:ext uri="{FF2B5EF4-FFF2-40B4-BE49-F238E27FC236}">
                <a16:creationId xmlns:a16="http://schemas.microsoft.com/office/drawing/2014/main" id="{A86DBE18-E0FB-2C0F-D368-B29955163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050" y="3151188"/>
            <a:ext cx="1603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161846" name="TextBox 79">
            <a:extLst>
              <a:ext uri="{FF2B5EF4-FFF2-40B4-BE49-F238E27FC236}">
                <a16:creationId xmlns:a16="http://schemas.microsoft.com/office/drawing/2014/main" id="{DA8F5C13-589E-A421-CEE5-AC4BF3A88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25" y="4114800"/>
            <a:ext cx="1603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161847" name="TextBox 80">
            <a:extLst>
              <a:ext uri="{FF2B5EF4-FFF2-40B4-BE49-F238E27FC236}">
                <a16:creationId xmlns:a16="http://schemas.microsoft.com/office/drawing/2014/main" id="{3BA7ECF4-7D22-1009-3E02-F82D05C38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50" y="3971925"/>
            <a:ext cx="3238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161848" name="TextBox 81">
            <a:extLst>
              <a:ext uri="{FF2B5EF4-FFF2-40B4-BE49-F238E27FC236}">
                <a16:creationId xmlns:a16="http://schemas.microsoft.com/office/drawing/2014/main" id="{883AC457-69A6-6F11-F0F0-6CFAFAF1C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3675" y="3960813"/>
            <a:ext cx="3238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>
                <a:latin typeface="Arial Black" panose="020B0A04020102020204" pitchFamily="34" charset="0"/>
              </a:rPr>
              <a:t>11</a:t>
            </a:r>
          </a:p>
        </p:txBody>
      </p:sp>
      <p:sp>
        <p:nvSpPr>
          <p:cNvPr id="161849" name="TextBox 82">
            <a:extLst>
              <a:ext uri="{FF2B5EF4-FFF2-40B4-BE49-F238E27FC236}">
                <a16:creationId xmlns:a16="http://schemas.microsoft.com/office/drawing/2014/main" id="{51D7F1CB-30E0-CFAE-4C4F-D2DB61CC1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7863" y="5681663"/>
            <a:ext cx="322262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>
                <a:latin typeface="Arial Black" panose="020B0A04020102020204" pitchFamily="34" charset="0"/>
              </a:rPr>
              <a:t>12</a:t>
            </a:r>
          </a:p>
        </p:txBody>
      </p:sp>
      <p:sp>
        <p:nvSpPr>
          <p:cNvPr id="161850" name="TextBox 83">
            <a:extLst>
              <a:ext uri="{FF2B5EF4-FFF2-40B4-BE49-F238E27FC236}">
                <a16:creationId xmlns:a16="http://schemas.microsoft.com/office/drawing/2014/main" id="{F1FBA03F-5681-2F78-3640-B714669FD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4063" y="6232525"/>
            <a:ext cx="3222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>
                <a:latin typeface="Arial Black" panose="020B0A04020102020204" pitchFamily="34" charset="0"/>
              </a:rPr>
              <a:t>13</a:t>
            </a:r>
          </a:p>
        </p:txBody>
      </p:sp>
      <p:sp>
        <p:nvSpPr>
          <p:cNvPr id="161851" name="TextBox 84">
            <a:extLst>
              <a:ext uri="{FF2B5EF4-FFF2-40B4-BE49-F238E27FC236}">
                <a16:creationId xmlns:a16="http://schemas.microsoft.com/office/drawing/2014/main" id="{B1C055EB-CA8B-D78D-F4D6-325B7244B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2075" y="5768975"/>
            <a:ext cx="3238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>
                <a:latin typeface="Arial Black" panose="020B0A04020102020204" pitchFamily="34" charset="0"/>
              </a:rPr>
              <a:t>14</a:t>
            </a:r>
          </a:p>
        </p:txBody>
      </p:sp>
      <p:sp>
        <p:nvSpPr>
          <p:cNvPr id="161852" name="TextBox 85">
            <a:extLst>
              <a:ext uri="{FF2B5EF4-FFF2-40B4-BE49-F238E27FC236}">
                <a16:creationId xmlns:a16="http://schemas.microsoft.com/office/drawing/2014/main" id="{F73AA07A-036D-2941-4419-E6F505B87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1275" y="6300788"/>
            <a:ext cx="3238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>
                <a:latin typeface="Arial Black" panose="020B0A04020102020204" pitchFamily="34" charset="0"/>
              </a:rPr>
              <a:t>15</a:t>
            </a:r>
          </a:p>
        </p:txBody>
      </p:sp>
      <p:sp>
        <p:nvSpPr>
          <p:cNvPr id="161853" name="TextBox 86">
            <a:extLst>
              <a:ext uri="{FF2B5EF4-FFF2-40B4-BE49-F238E27FC236}">
                <a16:creationId xmlns:a16="http://schemas.microsoft.com/office/drawing/2014/main" id="{F807A4D8-1612-475D-DF58-F77242FDB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975" y="5765800"/>
            <a:ext cx="32226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>
                <a:latin typeface="Arial Black" panose="020B0A04020102020204" pitchFamily="34" charset="0"/>
              </a:rPr>
              <a:t>16</a:t>
            </a:r>
          </a:p>
        </p:txBody>
      </p:sp>
      <p:sp>
        <p:nvSpPr>
          <p:cNvPr id="161854" name="TextBox 87">
            <a:extLst>
              <a:ext uri="{FF2B5EF4-FFF2-40B4-BE49-F238E27FC236}">
                <a16:creationId xmlns:a16="http://schemas.microsoft.com/office/drawing/2014/main" id="{6FB2A992-83EF-E4C7-DE4D-CDB5CE676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0100" y="5784850"/>
            <a:ext cx="3238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>
                <a:latin typeface="Arial Black" panose="020B0A04020102020204" pitchFamily="34" charset="0"/>
              </a:rPr>
              <a:t>17</a:t>
            </a:r>
          </a:p>
        </p:txBody>
      </p:sp>
      <p:sp>
        <p:nvSpPr>
          <p:cNvPr id="161855" name="Line 1070">
            <a:extLst>
              <a:ext uri="{FF2B5EF4-FFF2-40B4-BE49-F238E27FC236}">
                <a16:creationId xmlns:a16="http://schemas.microsoft.com/office/drawing/2014/main" id="{1CF8ECDB-7299-95F9-E171-17310F8126C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29600" y="2641600"/>
            <a:ext cx="0" cy="1698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" name="Text Box 1077">
            <a:extLst>
              <a:ext uri="{FF2B5EF4-FFF2-40B4-BE49-F238E27FC236}">
                <a16:creationId xmlns:a16="http://schemas.microsoft.com/office/drawing/2014/main" id="{D94A60E0-0CF3-E07C-2153-35830CF49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25" y="0"/>
            <a:ext cx="55689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Inspections Process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>
            <a:extLst>
              <a:ext uri="{FF2B5EF4-FFF2-40B4-BE49-F238E27FC236}">
                <a16:creationId xmlns:a16="http://schemas.microsoft.com/office/drawing/2014/main" id="{58D6E775-84AE-4BCF-3176-A10F554377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3579CED5-65F1-479E-BBB7-2BA9EAC406A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30723" name="Rectangle 1027">
            <a:extLst>
              <a:ext uri="{FF2B5EF4-FFF2-40B4-BE49-F238E27FC236}">
                <a16:creationId xmlns:a16="http://schemas.microsoft.com/office/drawing/2014/main" id="{C5B6C87D-A323-E775-234F-ED7113F721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229600" cy="41910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11.  Identify the five parts of the recommended findings section format.</a:t>
            </a:r>
          </a:p>
          <a:p>
            <a:pPr marL="990600" lvl="1" indent="-533400"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endParaRPr lang="en-US" altLang="en-US" sz="2400"/>
          </a:p>
          <a:p>
            <a:pPr marL="990600" lvl="1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 -  Finding Statement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 -  Standard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 -  Inspection Results (Discussion)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 -  Root Cause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 -  Recommendation(s) 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/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/>
          </a:p>
          <a:p>
            <a:pPr marL="990600" lvl="1" indent="-5334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endParaRPr lang="en-US" altLang="en-US" sz="2400"/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/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	</a:t>
            </a:r>
          </a:p>
        </p:txBody>
      </p:sp>
      <p:sp>
        <p:nvSpPr>
          <p:cNvPr id="30724" name="Text Box 2050">
            <a:extLst>
              <a:ext uri="{FF2B5EF4-FFF2-40B4-BE49-F238E27FC236}">
                <a16:creationId xmlns:a16="http://schemas.microsoft.com/office/drawing/2014/main" id="{25F08B5A-8115-437A-0C5E-6F2BE557E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ELOs</a:t>
            </a:r>
          </a:p>
        </p:txBody>
      </p:sp>
      <p:grpSp>
        <p:nvGrpSpPr>
          <p:cNvPr id="30725" name="Group 11">
            <a:extLst>
              <a:ext uri="{FF2B5EF4-FFF2-40B4-BE49-F238E27FC236}">
                <a16:creationId xmlns:a16="http://schemas.microsoft.com/office/drawing/2014/main" id="{9BAF800B-8B05-587F-0E1F-ACC1D71F0C4E}"/>
              </a:ext>
            </a:extLst>
          </p:cNvPr>
          <p:cNvGrpSpPr>
            <a:grpSpLocks/>
          </p:cNvGrpSpPr>
          <p:nvPr/>
        </p:nvGrpSpPr>
        <p:grpSpPr bwMode="auto">
          <a:xfrm>
            <a:off x="7531100" y="228600"/>
            <a:ext cx="1612900" cy="1219200"/>
            <a:chOff x="7987901" y="228600"/>
            <a:chExt cx="1613299" cy="1219200"/>
          </a:xfrm>
        </p:grpSpPr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id="{E43222AC-D563-396C-ADD8-DDC7E3A99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7901" y="228600"/>
              <a:ext cx="1232205" cy="1219200"/>
            </a:xfrm>
            <a:prstGeom prst="star5">
              <a:avLst/>
            </a:prstGeom>
            <a:solidFill>
              <a:srgbClr val="F9F96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0727" name="Text Box 6">
              <a:extLst>
                <a:ext uri="{FF2B5EF4-FFF2-40B4-BE49-F238E27FC236}">
                  <a16:creationId xmlns:a16="http://schemas.microsoft.com/office/drawing/2014/main" id="{08724D1D-5383-A3E4-CA6D-E6EE98576A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1559" y="762000"/>
              <a:ext cx="12696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>
                  <a:latin typeface="Tempus Sans ITC" panose="04020404030D07020202" pitchFamily="82" charset="0"/>
                </a:rPr>
                <a:t>ELO</a:t>
              </a:r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>
            <a:extLst>
              <a:ext uri="{FF2B5EF4-FFF2-40B4-BE49-F238E27FC236}">
                <a16:creationId xmlns:a16="http://schemas.microsoft.com/office/drawing/2014/main" id="{0FD68810-9189-3549-5C0A-73F4529B64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U.S. Army Inspector General School   </a:t>
            </a:r>
            <a:fld id="{A94A6893-2853-47EA-B6C9-5591A6B5BF0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32771" name="Rectangle 3075">
            <a:extLst>
              <a:ext uri="{FF2B5EF4-FFF2-40B4-BE49-F238E27FC236}">
                <a16:creationId xmlns:a16="http://schemas.microsoft.com/office/drawing/2014/main" id="{FCB877C0-0509-9EE9-43CD-4843AA8779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229600" cy="4495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12.  Describe the Impact of the rules of IG records on IG Inspection Reports.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/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13.	Describe the nature of Compressed IG Inspections.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AutoNum type="arabicPeriod" startAt="11"/>
            </a:pPr>
            <a:endParaRPr lang="en-US" altLang="en-US" sz="2400"/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AutoNum type="arabicPeriod" startAt="11"/>
            </a:pPr>
            <a:endParaRPr lang="en-US" altLang="en-US" sz="2400"/>
          </a:p>
          <a:p>
            <a:pPr marL="609600" indent="-60960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14.	Apply the three-phase, 17-step Inspections Process.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Char char="¬"/>
            </a:pPr>
            <a:endParaRPr lang="en-US" altLang="en-US" sz="2400"/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15.	Apply the Root-Cause Analysis Model.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Char char="¬"/>
            </a:pPr>
            <a:endParaRPr lang="en-US" altLang="en-US" sz="2400"/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16.	Complete a findings section using the appropriate information.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/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	</a:t>
            </a:r>
          </a:p>
        </p:txBody>
      </p:sp>
      <p:sp>
        <p:nvSpPr>
          <p:cNvPr id="32772" name="Rectangle 7">
            <a:extLst>
              <a:ext uri="{FF2B5EF4-FFF2-40B4-BE49-F238E27FC236}">
                <a16:creationId xmlns:a16="http://schemas.microsoft.com/office/drawing/2014/main" id="{4D96E45B-E86C-73B5-FAB7-805EA30C9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" y="3406775"/>
            <a:ext cx="392588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"/>
              </a:spcBef>
              <a:spcAft>
                <a:spcPts val="1800"/>
              </a:spcAft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Application-based ELOs:</a:t>
            </a:r>
          </a:p>
        </p:txBody>
      </p:sp>
      <p:sp>
        <p:nvSpPr>
          <p:cNvPr id="32773" name="Text Box 2050">
            <a:extLst>
              <a:ext uri="{FF2B5EF4-FFF2-40B4-BE49-F238E27FC236}">
                <a16:creationId xmlns:a16="http://schemas.microsoft.com/office/drawing/2014/main" id="{A907334A-5CB6-4600-FB40-29D075D56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70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ELOs</a:t>
            </a:r>
          </a:p>
        </p:txBody>
      </p:sp>
      <p:grpSp>
        <p:nvGrpSpPr>
          <p:cNvPr id="32774" name="Group 11">
            <a:extLst>
              <a:ext uri="{FF2B5EF4-FFF2-40B4-BE49-F238E27FC236}">
                <a16:creationId xmlns:a16="http://schemas.microsoft.com/office/drawing/2014/main" id="{1689061A-EDE0-EB0E-5C3E-1C7B2C27DBD4}"/>
              </a:ext>
            </a:extLst>
          </p:cNvPr>
          <p:cNvGrpSpPr>
            <a:grpSpLocks/>
          </p:cNvGrpSpPr>
          <p:nvPr/>
        </p:nvGrpSpPr>
        <p:grpSpPr bwMode="auto">
          <a:xfrm>
            <a:off x="7531100" y="228600"/>
            <a:ext cx="1612900" cy="1219200"/>
            <a:chOff x="7987901" y="228600"/>
            <a:chExt cx="1613299" cy="1219200"/>
          </a:xfrm>
        </p:grpSpPr>
        <p:sp>
          <p:nvSpPr>
            <p:cNvPr id="12" name="AutoShape 5">
              <a:extLst>
                <a:ext uri="{FF2B5EF4-FFF2-40B4-BE49-F238E27FC236}">
                  <a16:creationId xmlns:a16="http://schemas.microsoft.com/office/drawing/2014/main" id="{D5CC5F4F-5091-C27E-3212-406A15EF8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7901" y="228600"/>
              <a:ext cx="1232205" cy="1219200"/>
            </a:xfrm>
            <a:prstGeom prst="star5">
              <a:avLst/>
            </a:prstGeom>
            <a:solidFill>
              <a:srgbClr val="F9F96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2776" name="Text Box 6">
              <a:extLst>
                <a:ext uri="{FF2B5EF4-FFF2-40B4-BE49-F238E27FC236}">
                  <a16:creationId xmlns:a16="http://schemas.microsoft.com/office/drawing/2014/main" id="{C692FC0C-88A5-321B-4885-028CACC550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1559" y="762000"/>
              <a:ext cx="12696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>
                  <a:latin typeface="Tempus Sans ITC" panose="04020404030D07020202" pitchFamily="82" charset="0"/>
                </a:rPr>
                <a:t>ELO</a:t>
              </a:r>
            </a:p>
          </p:txBody>
        </p:sp>
      </p:grpSp>
    </p:spTree>
  </p:cSld>
  <p:clrMapOvr>
    <a:masterClrMapping/>
  </p:clrMapOvr>
  <p:transition/>
</p:sld>
</file>

<file path=ppt/theme/theme1.xml><?xml version="1.0" encoding="utf-8"?>
<a:theme xmlns:a="http://schemas.openxmlformats.org/drawingml/2006/main" name="TIGU Chart Template">
  <a:themeElements>
    <a:clrScheme name="TIGU Chart Template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TIGU Char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TIGU Chart Template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GU Chart Template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GU Chart Templat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Settings\rusieckism\Local Settings\Temporary Internet Files\OLKA\TIGU Chart Template.pot</Template>
  <TotalTime>13481</TotalTime>
  <Pages>9</Pages>
  <Words>5073</Words>
  <Application>Microsoft Office PowerPoint</Application>
  <PresentationFormat>On-screen Show (4:3)</PresentationFormat>
  <Paragraphs>883</Paragraphs>
  <Slides>72</Slides>
  <Notes>72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72</vt:i4>
      </vt:variant>
    </vt:vector>
  </HeadingPairs>
  <TitlesOfParts>
    <vt:vector size="81" baseType="lpstr">
      <vt:lpstr>Arial</vt:lpstr>
      <vt:lpstr>Times New Roman</vt:lpstr>
      <vt:lpstr>Wingdings</vt:lpstr>
      <vt:lpstr>Tempus Sans ITC</vt:lpstr>
      <vt:lpstr>Arial Black</vt:lpstr>
      <vt:lpstr>TIGU Chart Template</vt:lpstr>
      <vt:lpstr>Image</vt:lpstr>
      <vt:lpstr>ClipArt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SAIG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TIGU Class 0307</dc:title>
  <dc:subject>DTIG Welcome Remarks</dc:subject>
  <dc:creator>rusieckism</dc:creator>
  <cp:lastModifiedBy>Worthington, Keith D CIV USARMY HQDA OTIG (USA)</cp:lastModifiedBy>
  <cp:revision>828</cp:revision>
  <cp:lastPrinted>2019-09-03T14:35:54Z</cp:lastPrinted>
  <dcterms:created xsi:type="dcterms:W3CDTF">2003-07-07T13:50:53Z</dcterms:created>
  <dcterms:modified xsi:type="dcterms:W3CDTF">2025-01-29T19:29:49Z</dcterms:modified>
</cp:coreProperties>
</file>